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8" r:id="rId26"/>
    <p:sldId id="291" r:id="rId27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Ubuntu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ip1t5dxkED+ZasXzpGkdLxhaC6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6f30765b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6f30765b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106f30765b9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6f30765b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06f30765b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106f30765b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6f30765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06f30765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06f30765b9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6f30765b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6f30765b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06f30765b9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6f30765b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6f30765b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106f30765b9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6f30765b9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6f30765b9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06f30765b9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6f30765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6f30765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06f30765b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06f30765b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06f30765b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106f30765b9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06f30765b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06f30765b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106f30765b9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06f30765b9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06f30765b9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106f30765b9_0_3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06f30765b9_0_5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106f30765b9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6f30765b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06f30765b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06f30765b9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6f30765b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6f30765b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06f30765b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6f30765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6f30765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06f30765b9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6f30765b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6f30765b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06f30765b9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6f30765b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6f30765b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06f30765b9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6f30765b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6f30765b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106f30765b9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в 1 строку">
  <p:cSld name="Заголовок в 1 строку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6f30765b9_0_615"/>
          <p:cNvSpPr txBox="1">
            <a:spLocks noGrp="1"/>
          </p:cNvSpPr>
          <p:nvPr>
            <p:ph type="title"/>
          </p:nvPr>
        </p:nvSpPr>
        <p:spPr>
          <a:xfrm>
            <a:off x="689506" y="0"/>
            <a:ext cx="52053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00E6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7100E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g106f30765b9_0_615"/>
          <p:cNvSpPr/>
          <p:nvPr/>
        </p:nvSpPr>
        <p:spPr>
          <a:xfrm>
            <a:off x="524119" y="0"/>
            <a:ext cx="105900" cy="1193100"/>
          </a:xfrm>
          <a:prstGeom prst="rect">
            <a:avLst/>
          </a:prstGeom>
          <a:solidFill>
            <a:srgbClr val="7100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34102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"/>
          <p:cNvSpPr txBox="1">
            <a:spLocks noGrp="1"/>
          </p:cNvSpPr>
          <p:nvPr>
            <p:ph type="ctrTitle"/>
          </p:nvPr>
        </p:nvSpPr>
        <p:spPr>
          <a:xfrm>
            <a:off x="252512" y="836712"/>
            <a:ext cx="8640959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 функциональной грамотности  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уроках  изобразительного искусства  через 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технологии  эффективного обучения</a:t>
            </a:r>
            <a:endParaRPr/>
          </a:p>
        </p:txBody>
      </p:sp>
      <p:sp>
        <p:nvSpPr>
          <p:cNvPr id="229" name="Google Shape;229;p1"/>
          <p:cNvSpPr txBox="1">
            <a:spLocks noGrp="1"/>
          </p:cNvSpPr>
          <p:nvPr>
            <p:ph type="subTitle" idx="1"/>
          </p:nvPr>
        </p:nvSpPr>
        <p:spPr>
          <a:xfrm>
            <a:off x="1371600" y="2895600"/>
            <a:ext cx="6019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Кошкарева Татьяна Владимировна                      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учитель изобразительного искусства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</a:pPr>
            <a:r>
              <a:rPr lang="ru-RU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МБОУ  «СОШ № 13» г. Нефтеюганск</a:t>
            </a:r>
            <a:endParaRPr/>
          </a:p>
        </p:txBody>
      </p:sp>
      <p:pic>
        <p:nvPicPr>
          <p:cNvPr id="230" name="Google Shape;23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0" y="43434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6600" y="2436471"/>
            <a:ext cx="1828800" cy="18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6f30765b9_0_52"/>
          <p:cNvSpPr txBox="1">
            <a:spLocks noGrp="1"/>
          </p:cNvSpPr>
          <p:nvPr>
            <p:ph type="ctrTitle"/>
          </p:nvPr>
        </p:nvSpPr>
        <p:spPr>
          <a:xfrm>
            <a:off x="685800" y="128275"/>
            <a:ext cx="7772400" cy="110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Правильный ответ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324" name="Google Shape;324;g106f30765b9_0_52"/>
          <p:cNvSpPr txBox="1">
            <a:spLocks noGrp="1"/>
          </p:cNvSpPr>
          <p:nvPr>
            <p:ph type="subTitle" idx="1"/>
          </p:nvPr>
        </p:nvSpPr>
        <p:spPr>
          <a:xfrm>
            <a:off x="1371600" y="957175"/>
            <a:ext cx="6400800" cy="10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chemeClr val="dk1"/>
                </a:solidFill>
              </a:rPr>
              <a:t>И.Н.Крамской</a:t>
            </a:r>
            <a:endParaRPr sz="3900" b="1">
              <a:solidFill>
                <a:schemeClr val="dk1"/>
              </a:solidFill>
            </a:endParaRPr>
          </a:p>
        </p:txBody>
      </p:sp>
      <p:pic>
        <p:nvPicPr>
          <p:cNvPr id="325" name="Google Shape;325;g106f30765b9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350" y="1593125"/>
            <a:ext cx="6301050" cy="4906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6f30765b9_0_46"/>
          <p:cNvSpPr txBox="1">
            <a:spLocks noGrp="1"/>
          </p:cNvSpPr>
          <p:nvPr>
            <p:ph type="ctrTitle"/>
          </p:nvPr>
        </p:nvSpPr>
        <p:spPr>
          <a:xfrm>
            <a:off x="685800" y="276300"/>
            <a:ext cx="7772400" cy="145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Примеры последовательной информации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333" name="Google Shape;333;g106f30765b9_0_46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44000" cy="24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06f30765b9_0_46"/>
          <p:cNvSpPr txBox="1"/>
          <p:nvPr/>
        </p:nvSpPr>
        <p:spPr>
          <a:xfrm>
            <a:off x="307365" y="1837443"/>
            <a:ext cx="85554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ru-RU" sz="33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Стили искусства</a:t>
            </a:r>
            <a:endParaRPr sz="33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ru-RU" sz="33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Жанры искусства</a:t>
            </a:r>
            <a:endParaRPr sz="33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AutoNum type="arabicPeriod"/>
            </a:pPr>
            <a:r>
              <a:rPr lang="ru-RU" sz="3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Художник  и его полотна, по мере написания</a:t>
            </a:r>
            <a:endParaRPr sz="32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ru-RU" sz="33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25 шедевров Русского музея</a:t>
            </a:r>
            <a:endParaRPr sz="33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alibri"/>
              <a:buAutoNum type="arabicPeriod"/>
            </a:pPr>
            <a:r>
              <a:rPr lang="ru-RU" sz="33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Музеи России </a:t>
            </a:r>
            <a:endParaRPr sz="33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6f30765b9_0_85"/>
          <p:cNvSpPr txBox="1">
            <a:spLocks noGrp="1"/>
          </p:cNvSpPr>
          <p:nvPr>
            <p:ph type="ctrTitle"/>
          </p:nvPr>
        </p:nvSpPr>
        <p:spPr>
          <a:xfrm>
            <a:off x="641400" y="355225"/>
            <a:ext cx="7816800" cy="142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11" b="1">
                <a:solidFill>
                  <a:srgbClr val="002060"/>
                </a:solidFill>
              </a:rPr>
              <a:t>Примеры числовой информации</a:t>
            </a:r>
            <a:endParaRPr sz="4511" b="1">
              <a:solidFill>
                <a:srgbClr val="002060"/>
              </a:solidFill>
            </a:endParaRPr>
          </a:p>
        </p:txBody>
      </p:sp>
      <p:pic>
        <p:nvPicPr>
          <p:cNvPr id="342" name="Google Shape;342;g106f30765b9_0_85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96624" cy="24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06f30765b9_0_85"/>
          <p:cNvSpPr txBox="1"/>
          <p:nvPr/>
        </p:nvSpPr>
        <p:spPr>
          <a:xfrm>
            <a:off x="788136" y="1645920"/>
            <a:ext cx="72429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AutoNum type="arabicPeriod"/>
            </a:pPr>
            <a:r>
              <a:rPr lang="ru-RU" sz="3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Даты жизни художника</a:t>
            </a:r>
            <a:endParaRPr sz="34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AutoNum type="arabicPeriod"/>
            </a:pPr>
            <a:r>
              <a:rPr lang="ru-RU" sz="3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Дата написания картины</a:t>
            </a:r>
            <a:endParaRPr sz="34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AutoNum type="arabicPeriod"/>
            </a:pPr>
            <a:r>
              <a:rPr lang="ru-RU" sz="3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Дата основания музея</a:t>
            </a:r>
            <a:endParaRPr sz="34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AutoNum type="arabicPeriod"/>
            </a:pPr>
            <a:r>
              <a:rPr lang="ru-RU" sz="3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Дата проведения выставки</a:t>
            </a:r>
            <a:endParaRPr sz="34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AutoNum type="arabicPeriod"/>
            </a:pPr>
            <a:r>
              <a:rPr lang="ru-RU" sz="34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Даты образования художественных объединений, кружков и т.п.</a:t>
            </a:r>
            <a:endParaRPr sz="340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6f30765b9_0_91"/>
          <p:cNvSpPr txBox="1">
            <a:spLocks noGrp="1"/>
          </p:cNvSpPr>
          <p:nvPr>
            <p:ph type="ctrTitle"/>
          </p:nvPr>
        </p:nvSpPr>
        <p:spPr>
          <a:xfrm>
            <a:off x="685800" y="256550"/>
            <a:ext cx="7772400" cy="182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Пример запоминания графической информации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351" name="Google Shape;351;g106f30765b9_0_91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392225"/>
            <a:ext cx="9144000" cy="24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106f30765b9_0_91"/>
          <p:cNvSpPr txBox="1"/>
          <p:nvPr/>
        </p:nvSpPr>
        <p:spPr>
          <a:xfrm>
            <a:off x="417581" y="1963651"/>
            <a:ext cx="8262186" cy="321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Как </a:t>
            </a: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запомнить содержание картин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Смысл в том, чтобы при первом запоминании выделить и удержать в памяти только крупные блоки. Потом, как будто «приближая» импровизированную камеру, нужно запоминать мелкие детали.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34102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86409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“Утро в сосновом лесу”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p4"/>
          <p:cNvSpPr txBox="1">
            <a:spLocks noGrp="1"/>
          </p:cNvSpPr>
          <p:nvPr>
            <p:ph type="subTitle" idx="1"/>
          </p:nvPr>
        </p:nvSpPr>
        <p:spPr>
          <a:xfrm>
            <a:off x="533400" y="1295400"/>
            <a:ext cx="80772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Представьте, что увидели картину “Утро в сосновом лесу” в первый раз. Сначала вы видите лес, мишек и бревно. Запомните расположение. Теперь пришло время приблизить камеру. Можно запомнить количество мишек, запечатленные позы, мох и сучки на бревнах, породы деревьев 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1" name="Google Shape;361;p4" descr="Третьяковская галерея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5913" y="3376246"/>
            <a:ext cx="4403189" cy="317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6f30765b9_0_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Работа с текстами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368" name="Google Shape;368;g106f30765b9_0_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534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spcBef>
                <a:spcPts val="360"/>
              </a:spcBef>
              <a:spcAft>
                <a:spcPts val="0"/>
              </a:spcAft>
              <a:buSzPts val="3200"/>
              <a:buChar char="-"/>
            </a:pPr>
            <a:endParaRPr lang="ru-RU" sz="4600" dirty="0" smtClean="0">
              <a:solidFill>
                <a:schemeClr val="tx1"/>
              </a:solidFill>
            </a:endParaRPr>
          </a:p>
          <a:p>
            <a:pPr marL="457200" lvl="0" indent="-431800" algn="l" rtl="0">
              <a:spcBef>
                <a:spcPts val="360"/>
              </a:spcBef>
              <a:spcAft>
                <a:spcPts val="0"/>
              </a:spcAft>
              <a:buSzPts val="3200"/>
              <a:buChar char="-"/>
            </a:pPr>
            <a:r>
              <a:rPr lang="ru-RU" sz="4600" dirty="0" smtClean="0">
                <a:solidFill>
                  <a:schemeClr val="tx1"/>
                </a:solidFill>
              </a:rPr>
              <a:t>Выделение </a:t>
            </a:r>
            <a:r>
              <a:rPr lang="ru-RU" sz="4600" dirty="0">
                <a:solidFill>
                  <a:schemeClr val="tx1"/>
                </a:solidFill>
              </a:rPr>
              <a:t>главного</a:t>
            </a:r>
            <a:endParaRPr sz="4600">
              <a:solidFill>
                <a:schemeClr val="tx1"/>
              </a:solidFill>
            </a:endParaRPr>
          </a:p>
          <a:p>
            <a:pPr marL="457200" lvl="0" indent="-520700" algn="l" rtl="0">
              <a:spcBef>
                <a:spcPts val="0"/>
              </a:spcBef>
              <a:spcAft>
                <a:spcPts val="0"/>
              </a:spcAft>
              <a:buSzPts val="4600"/>
              <a:buFontTx/>
              <a:buChar char="-"/>
            </a:pPr>
            <a:r>
              <a:rPr lang="ru-RU" sz="4600" dirty="0" smtClean="0">
                <a:solidFill>
                  <a:schemeClr val="tx1"/>
                </a:solidFill>
              </a:rPr>
              <a:t>Работа </a:t>
            </a:r>
            <a:r>
              <a:rPr lang="ru-RU" sz="4600" dirty="0">
                <a:solidFill>
                  <a:schemeClr val="tx1"/>
                </a:solidFill>
              </a:rPr>
              <a:t>с определениями</a:t>
            </a:r>
            <a:endParaRPr sz="4600">
              <a:solidFill>
                <a:schemeClr val="tx1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Tx/>
              <a:buChar char="-"/>
            </a:pPr>
            <a:r>
              <a:rPr lang="ru-RU" sz="4600" dirty="0" smtClean="0">
                <a:solidFill>
                  <a:schemeClr val="tx1"/>
                </a:solidFill>
              </a:rPr>
              <a:t>Тематические  </a:t>
            </a:r>
            <a:r>
              <a:rPr lang="ru-RU" sz="4600" dirty="0" smtClean="0">
                <a:solidFill>
                  <a:schemeClr val="tx1"/>
                </a:solidFill>
              </a:rPr>
              <a:t>«Карусели»</a:t>
            </a:r>
            <a:endParaRPr sz="4600">
              <a:solidFill>
                <a:schemeClr val="tx1"/>
              </a:solidFill>
            </a:endParaRPr>
          </a:p>
        </p:txBody>
      </p:sp>
      <p:pic>
        <p:nvPicPr>
          <p:cNvPr id="369" name="Google Shape;369;g106f30765b9_0_109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529797"/>
            <a:ext cx="9144000" cy="2328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6f30765b9_0_1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“Карусели”</a:t>
            </a:r>
            <a:endParaRPr/>
          </a:p>
        </p:txBody>
      </p:sp>
      <p:sp>
        <p:nvSpPr>
          <p:cNvPr id="397" name="Google Shape;397;g106f30765b9_0_156"/>
          <p:cNvSpPr txBox="1">
            <a:spLocks noGrp="1"/>
          </p:cNvSpPr>
          <p:nvPr>
            <p:ph type="body" idx="1"/>
          </p:nvPr>
        </p:nvSpPr>
        <p:spPr>
          <a:xfrm>
            <a:off x="429064" y="1262575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Такое</a:t>
            </a:r>
            <a:r>
              <a:rPr lang="ru-RU" sz="1900" dirty="0">
                <a:latin typeface="Arial"/>
                <a:ea typeface="Arial"/>
                <a:cs typeface="Arial"/>
                <a:sym typeface="Arial"/>
              </a:rPr>
              <a:t> название упражнение получило  из -за кругового движения возникающего в процессе выполнения</a:t>
            </a:r>
            <a:r>
              <a:rPr lang="ru-RU" sz="1900" dirty="0" smtClean="0">
                <a:latin typeface="Arial"/>
                <a:ea typeface="Arial"/>
                <a:cs typeface="Arial"/>
                <a:sym typeface="Arial"/>
              </a:rPr>
              <a:t>. Ученики </a:t>
            </a:r>
            <a:r>
              <a:rPr lang="ru-RU" sz="1900" dirty="0">
                <a:latin typeface="Arial"/>
                <a:ea typeface="Arial"/>
                <a:cs typeface="Arial"/>
                <a:sym typeface="Arial"/>
              </a:rPr>
              <a:t>передают тексты друг другу по кругу 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dirty="0">
                <a:latin typeface="Arial"/>
                <a:ea typeface="Arial"/>
                <a:cs typeface="Arial"/>
                <a:sym typeface="Arial"/>
              </a:rPr>
              <a:t>За определенное время обучающийся должен прочитать текст и ответить на вопросы в бланке ответов.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dirty="0">
                <a:latin typeface="Arial"/>
                <a:ea typeface="Arial"/>
                <a:cs typeface="Arial"/>
                <a:sym typeface="Arial"/>
              </a:rPr>
              <a:t>Тексты и вопросы различаются по степени сложности: 1 бит – 1 вопрос, 2 бита – 2 вопроса, 3 бита – 3 вопроса, ассорти – в случайном порядке от 1 до 3 вопросов.</a:t>
            </a:r>
            <a:br>
              <a:rPr lang="ru-RU" sz="1900" dirty="0">
                <a:latin typeface="Arial"/>
                <a:ea typeface="Arial"/>
                <a:cs typeface="Arial"/>
                <a:sym typeface="Arial"/>
              </a:rPr>
            </a:br>
            <a:endParaRPr sz="4200"/>
          </a:p>
        </p:txBody>
      </p:sp>
      <p:pic>
        <p:nvPicPr>
          <p:cNvPr id="398" name="Google Shape;398;g106f30765b9_0_156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44000" cy="24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06f30765b9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2012" y="3798277"/>
            <a:ext cx="3840480" cy="2757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7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34102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"/>
          <p:cNvSpPr txBox="1">
            <a:spLocks noGrp="1"/>
          </p:cNvSpPr>
          <p:nvPr>
            <p:ph type="ctrTitle"/>
          </p:nvPr>
        </p:nvSpPr>
        <p:spPr>
          <a:xfrm>
            <a:off x="838200" y="457200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Читай и запоминай </a:t>
            </a: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/>
          </a:p>
        </p:txBody>
      </p:sp>
      <p:sp>
        <p:nvSpPr>
          <p:cNvPr id="407" name="Google Shape;407;p7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7"/>
          <p:cNvSpPr/>
          <p:nvPr/>
        </p:nvSpPr>
        <p:spPr>
          <a:xfrm>
            <a:off x="637736" y="1359876"/>
            <a:ext cx="80010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Картина «</a:t>
            </a:r>
            <a:r>
              <a:rPr lang="ru-RU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Мона</a:t>
            </a:r>
            <a:r>
              <a:rPr lang="ru-RU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Лиза» имела особую ценность для её автора,  Леонардо да Винчи.  Работа  над ней  шла  в течение  16 лет. Художник до самой смерти не расставался с картиной, перевозя её во время своего путешествия из Флоренции в Милан, Рим, и, наконец, во Францию.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9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34102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9"/>
          <p:cNvSpPr txBox="1">
            <a:spLocks noGrp="1"/>
          </p:cNvSpPr>
          <p:nvPr>
            <p:ph type="ctrTitle"/>
          </p:nvPr>
        </p:nvSpPr>
        <p:spPr>
          <a:xfrm>
            <a:off x="838200" y="457200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Читай и запоминай </a:t>
            </a: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/>
          </a:p>
        </p:txBody>
      </p:sp>
      <p:sp>
        <p:nvSpPr>
          <p:cNvPr id="416" name="Google Shape;416;p9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609600" y="1289539"/>
            <a:ext cx="8001000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Художник Илья Репин  не считал свои картины законченными и часто  приходил в Третьяковскую галерею, где они выставлялись, и дорабатывал их, вырисовывая какие – то детали. В конце концов владельцу галереи Павлу Третьякову это надоело и он велел не пускать Илью Ефимовича в </a:t>
            </a:r>
            <a:r>
              <a:rPr lang="ru-RU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помещение, </a:t>
            </a:r>
            <a:r>
              <a:rPr lang="ru-RU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у того в руках мольберт и кисти.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8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17052"/>
            <a:ext cx="9220199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8"/>
          <p:cNvSpPr txBox="1">
            <a:spLocks noGrp="1"/>
          </p:cNvSpPr>
          <p:nvPr>
            <p:ph type="ctrTitle"/>
          </p:nvPr>
        </p:nvSpPr>
        <p:spPr>
          <a:xfrm>
            <a:off x="838200" y="228601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Ответьте  на  вопросы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533400" y="1219200"/>
            <a:ext cx="8396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1.Сколько  </a:t>
            </a: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 и  где  шла работа над картиной  «</a:t>
            </a:r>
            <a:r>
              <a:rPr lang="ru-RU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Мона</a:t>
            </a: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Лиза»  Леонардо  да Винчи ?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sp>
        <p:nvSpPr>
          <p:cNvPr id="427" name="Google Shape;427;p8"/>
          <p:cNvSpPr/>
          <p:nvPr/>
        </p:nvSpPr>
        <p:spPr>
          <a:xfrm>
            <a:off x="3733800" y="5780775"/>
            <a:ext cx="4953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28" name="Google Shape;428;p8"/>
          <p:cNvSpPr txBox="1"/>
          <p:nvPr/>
        </p:nvSpPr>
        <p:spPr>
          <a:xfrm>
            <a:off x="685800" y="2664150"/>
            <a:ext cx="82938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-RU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Какого  </a:t>
            </a: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художника и при каких условиях Павел Третьяков запретил пускать в картинную галерею ?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6f30765b9_0_10"/>
          <p:cNvSpPr txBox="1">
            <a:spLocks noGrp="1"/>
          </p:cNvSpPr>
          <p:nvPr>
            <p:ph type="ctrTitle"/>
          </p:nvPr>
        </p:nvSpPr>
        <p:spPr>
          <a:xfrm>
            <a:off x="547650" y="186500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Основные виды информации: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258" name="Google Shape;258;g106f30765b9_0_10"/>
          <p:cNvSpPr txBox="1">
            <a:spLocks noGrp="1"/>
          </p:cNvSpPr>
          <p:nvPr>
            <p:ph type="subTitle" idx="1"/>
          </p:nvPr>
        </p:nvSpPr>
        <p:spPr>
          <a:xfrm>
            <a:off x="1216856" y="1504695"/>
            <a:ext cx="6400800" cy="40239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ru-RU" sz="4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Бинарная</a:t>
            </a:r>
            <a:endParaRPr sz="4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ru-RU" sz="4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Последовательная</a:t>
            </a:r>
            <a:endParaRPr sz="4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ru-RU" sz="4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Числовая</a:t>
            </a:r>
            <a:endParaRPr sz="4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-"/>
            </a:pPr>
            <a:r>
              <a:rPr lang="ru-RU" sz="4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Графическая</a:t>
            </a:r>
            <a:endParaRPr sz="4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9" name="Google Shape;259;g106f30765b9_0_10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501662"/>
            <a:ext cx="9144000" cy="239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0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-17052"/>
            <a:ext cx="9143999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0"/>
          <p:cNvSpPr txBox="1">
            <a:spLocks noGrp="1"/>
          </p:cNvSpPr>
          <p:nvPr>
            <p:ph type="ctrTitle"/>
          </p:nvPr>
        </p:nvSpPr>
        <p:spPr>
          <a:xfrm>
            <a:off x="838200" y="228601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Ответы  на  вопросы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10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533400" y="1234475"/>
            <a:ext cx="81534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 лет, во Флоренции, Милане, Риме и </a:t>
            </a:r>
            <a:r>
              <a:rPr lang="ru-RU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Франции.</a:t>
            </a:r>
            <a:endParaRPr/>
          </a:p>
        </p:txBody>
      </p:sp>
      <p:sp>
        <p:nvSpPr>
          <p:cNvPr id="438" name="Google Shape;438;p10"/>
          <p:cNvSpPr/>
          <p:nvPr/>
        </p:nvSpPr>
        <p:spPr>
          <a:xfrm>
            <a:off x="611800" y="3048000"/>
            <a:ext cx="80751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Илью Репина, если у него в руках был </a:t>
            </a:r>
            <a:r>
              <a:rPr lang="ru-RU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мольберт  </a:t>
            </a: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 </a:t>
            </a:r>
            <a:r>
              <a:rPr lang="ru-RU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кисти.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3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0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3"/>
          <p:cNvSpPr txBox="1">
            <a:spLocks noGrp="1"/>
          </p:cNvSpPr>
          <p:nvPr>
            <p:ph type="ctrTitle"/>
          </p:nvPr>
        </p:nvSpPr>
        <p:spPr>
          <a:xfrm>
            <a:off x="838200" y="228601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урока</a:t>
            </a:r>
            <a:endParaRPr sz="36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13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13"/>
          <p:cNvSpPr txBox="1"/>
          <p:nvPr/>
        </p:nvSpPr>
        <p:spPr>
          <a:xfrm>
            <a:off x="572325" y="990600"/>
            <a:ext cx="8269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333333"/>
                </a:solidFill>
                <a:highlight>
                  <a:schemeClr val="lt1"/>
                </a:highlight>
              </a:rPr>
              <a:t>Начало</a:t>
            </a:r>
            <a:r>
              <a:rPr lang="ru-RU" sz="2000" dirty="0">
                <a:solidFill>
                  <a:srgbClr val="333333"/>
                </a:solidFill>
                <a:highlight>
                  <a:srgbClr val="FFFFFF"/>
                </a:highlight>
              </a:rPr>
              <a:t> занятия включает в себя сразу несколько этапов.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333333"/>
                </a:solidFill>
                <a:highlight>
                  <a:srgbClr val="FFFFFF"/>
                </a:highlight>
              </a:rPr>
              <a:t>Этап №1.</a:t>
            </a:r>
            <a:endParaRPr sz="2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i="1" dirty="0">
                <a:solidFill>
                  <a:srgbClr val="333333"/>
                </a:solidFill>
                <a:highlight>
                  <a:srgbClr val="FFFFFF"/>
                </a:highlight>
              </a:rPr>
              <a:t>Организационный.</a:t>
            </a:r>
            <a:endParaRPr sz="2000" i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lang="ru-RU" sz="20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Выполняем </a:t>
            </a:r>
            <a:r>
              <a:rPr lang="ru-RU" sz="2000" dirty="0">
                <a:solidFill>
                  <a:srgbClr val="333333"/>
                </a:solidFill>
                <a:highlight>
                  <a:srgbClr val="FFFFFF"/>
                </a:highlight>
              </a:rPr>
              <a:t>пальцевую </a:t>
            </a:r>
            <a:r>
              <a:rPr lang="ru-RU" sz="20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гимнастику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13" descr="C:\Users\User\Desktop\ШКОЛА  2021-2022\ПРИКАЗЫ  2022\АДВАНС\СЕМИНАР  ИЗО  Адванс\gimnastika-dlya-palczev-pozhilyh-lyudej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800" y="3061975"/>
            <a:ext cx="3866297" cy="312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6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0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6"/>
          <p:cNvSpPr txBox="1">
            <a:spLocks noGrp="1"/>
          </p:cNvSpPr>
          <p:nvPr>
            <p:ph type="ctrTitle"/>
          </p:nvPr>
        </p:nvSpPr>
        <p:spPr>
          <a:xfrm>
            <a:off x="838200" y="228601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урока</a:t>
            </a:r>
            <a:endParaRPr sz="3600"/>
          </a:p>
        </p:txBody>
      </p:sp>
      <p:sp>
        <p:nvSpPr>
          <p:cNvPr id="456" name="Google Shape;456;p16"/>
          <p:cNvSpPr/>
          <p:nvPr/>
        </p:nvSpPr>
        <p:spPr>
          <a:xfrm>
            <a:off x="685800" y="18288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16"/>
          <p:cNvSpPr txBox="1"/>
          <p:nvPr/>
        </p:nvSpPr>
        <p:spPr>
          <a:xfrm>
            <a:off x="501986" y="1118783"/>
            <a:ext cx="82098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dirty="0">
                <a:solidFill>
                  <a:srgbClr val="333333"/>
                </a:solidFill>
                <a:highlight>
                  <a:schemeClr val="lt1"/>
                </a:highlight>
              </a:rPr>
              <a:t>Этап №2.</a:t>
            </a:r>
            <a:endParaRPr sz="23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i="1" dirty="0">
                <a:solidFill>
                  <a:schemeClr val="dk1"/>
                </a:solidFill>
              </a:rPr>
              <a:t>Подготовка к изучению нового материала:</a:t>
            </a:r>
            <a:endParaRPr sz="2300" i="1">
              <a:solidFill>
                <a:schemeClr val="dk1"/>
              </a:solidFill>
            </a:endParaRPr>
          </a:p>
          <a:p>
            <a:pPr marL="540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ru-RU" sz="2300" dirty="0">
                <a:solidFill>
                  <a:schemeClr val="dk1"/>
                </a:solidFill>
              </a:rPr>
              <a:t>актуализация знаний ( вспоминаем те знания, которые понадобятся нам для изучения новой темы </a:t>
            </a:r>
            <a:r>
              <a:rPr lang="ru-RU" sz="2300" dirty="0" smtClean="0">
                <a:solidFill>
                  <a:schemeClr val="dk1"/>
                </a:solidFill>
              </a:rPr>
              <a:t>Это </a:t>
            </a:r>
            <a:r>
              <a:rPr lang="ru-RU" sz="2300" dirty="0">
                <a:solidFill>
                  <a:schemeClr val="dk1"/>
                </a:solidFill>
              </a:rPr>
              <a:t>может быть любой вид деятельности, включая проверку домашнего задания.) Формируем сито, для дальнейшего усвоения знаний;</a:t>
            </a:r>
            <a:endParaRPr sz="2300">
              <a:solidFill>
                <a:schemeClr val="dk1"/>
              </a:solidFill>
            </a:endParaRPr>
          </a:p>
          <a:p>
            <a:pPr marL="540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ru-RU" sz="2300" dirty="0">
                <a:solidFill>
                  <a:schemeClr val="dk1"/>
                </a:solidFill>
              </a:rPr>
              <a:t>постановка целей и задач урока. (Раскрываем, что будем изучать, какие цели преследуем. Говорим о том, что будем делать и зачем);</a:t>
            </a:r>
            <a:endParaRPr sz="2300">
              <a:solidFill>
                <a:schemeClr val="dk1"/>
              </a:solidFill>
            </a:endParaRPr>
          </a:p>
          <a:p>
            <a:pPr marL="5400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ru-RU" sz="2300" dirty="0">
                <a:solidFill>
                  <a:schemeClr val="dk1"/>
                </a:solidFill>
              </a:rPr>
              <a:t>мотивация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06f30765b9_0_1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highlight>
                  <a:schemeClr val="lt1"/>
                </a:highlight>
              </a:rPr>
              <a:t>Организация урока</a:t>
            </a:r>
            <a:endParaRPr b="1">
              <a:solidFill>
                <a:srgbClr val="002060"/>
              </a:solidFill>
              <a:highlight>
                <a:schemeClr val="lt1"/>
              </a:highlight>
            </a:endParaRPr>
          </a:p>
        </p:txBody>
      </p:sp>
      <p:sp>
        <p:nvSpPr>
          <p:cNvPr id="464" name="Google Shape;464;g106f30765b9_0_1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Этап № 3.</a:t>
            </a:r>
            <a:endParaRPr sz="2300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 dirty="0">
                <a:latin typeface="Arial"/>
                <a:ea typeface="Arial"/>
                <a:cs typeface="Arial"/>
                <a:sym typeface="Arial"/>
              </a:rPr>
              <a:t>Переходим к </a:t>
            </a:r>
            <a:r>
              <a:rPr lang="ru-RU" sz="2300" i="1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основной </a:t>
            </a:r>
            <a:r>
              <a:rPr lang="ru-RU" sz="2300" i="1" dirty="0">
                <a:latin typeface="Arial"/>
                <a:ea typeface="Arial"/>
                <a:cs typeface="Arial"/>
                <a:sym typeface="Arial"/>
              </a:rPr>
              <a:t>части урока</a:t>
            </a:r>
            <a:r>
              <a:rPr lang="ru-RU" sz="23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 dirty="0">
                <a:latin typeface="Arial"/>
                <a:ea typeface="Arial"/>
                <a:cs typeface="Arial"/>
                <a:sym typeface="Arial"/>
              </a:rPr>
              <a:t>Она состоит из двух этапов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 dirty="0">
                <a:latin typeface="Arial"/>
                <a:ea typeface="Arial"/>
                <a:cs typeface="Arial"/>
                <a:sym typeface="Arial"/>
              </a:rPr>
              <a:t>Первичного усвоения знаний . 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ru-RU" sz="2300" dirty="0">
                <a:latin typeface="Arial"/>
                <a:ea typeface="Arial"/>
                <a:cs typeface="Arial"/>
                <a:sym typeface="Arial"/>
              </a:rPr>
              <a:t>Первичная проверка понимания. Которая содержит в себе формирующую оценку.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4500"/>
          </a:p>
        </p:txBody>
      </p:sp>
      <p:pic>
        <p:nvPicPr>
          <p:cNvPr id="465" name="Google Shape;465;g106f30765b9_0_175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44000" cy="24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6f30765b9_0_182"/>
          <p:cNvSpPr txBox="1">
            <a:spLocks noGrp="1"/>
          </p:cNvSpPr>
          <p:nvPr>
            <p:ph type="title"/>
          </p:nvPr>
        </p:nvSpPr>
        <p:spPr>
          <a:xfrm>
            <a:off x="457200" y="236825"/>
            <a:ext cx="8229600" cy="103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Организация урока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472" name="Google Shape;472;g106f30765b9_0_182"/>
          <p:cNvSpPr txBox="1">
            <a:spLocks noGrp="1"/>
          </p:cNvSpPr>
          <p:nvPr>
            <p:ph type="body" idx="1"/>
          </p:nvPr>
        </p:nvSpPr>
        <p:spPr>
          <a:xfrm>
            <a:off x="457200" y="1342000"/>
            <a:ext cx="8229600" cy="478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10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Этап № 4. </a:t>
            </a: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Последняя </a:t>
            </a:r>
            <a:r>
              <a:rPr lang="ru-RU" sz="2100" dirty="0" smtClean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часть - </a:t>
            </a: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окончание урока.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Здесь  выделяем такие элементы как: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Обобщение и закрепление изученного;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Контроль усвоения, обсуждение допущенных ошибок и их коррекция;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Информация о домашнем задании, инструктаж по его выполнению;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ru-RU" sz="2100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Подведение итогов занятия (рефлексия). Здесь мы также даем кусочек новой темы, говорим о том, чем будем заниматься на следующем уроке.</a:t>
            </a:r>
            <a:endParaRPr sz="21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g106f30765b9_0_182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603674"/>
            <a:ext cx="9144000" cy="225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06f30765b9_0_370"/>
          <p:cNvSpPr txBox="1">
            <a:spLocks noGrp="1"/>
          </p:cNvSpPr>
          <p:nvPr>
            <p:ph type="body" idx="1"/>
          </p:nvPr>
        </p:nvSpPr>
        <p:spPr>
          <a:xfrm>
            <a:off x="485335" y="939019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ru-RU" sz="4000" dirty="0"/>
              <a:t>Функциональная грамотность позволит ученику социально адаптироваться и успешно творить, функционировать в современном обществе.</a:t>
            </a:r>
            <a:endParaRPr sz="4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g106f30765b9_0_370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519375"/>
            <a:ext cx="9144000" cy="23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06f30765b9_0_561"/>
          <p:cNvSpPr txBox="1">
            <a:spLocks noGrp="1"/>
          </p:cNvSpPr>
          <p:nvPr>
            <p:ph type="title"/>
          </p:nvPr>
        </p:nvSpPr>
        <p:spPr>
          <a:xfrm>
            <a:off x="689506" y="0"/>
            <a:ext cx="52053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100E6"/>
              </a:buClr>
              <a:buSzPts val="2800"/>
              <a:buFont typeface="Ubuntu"/>
              <a:buNone/>
            </a:pPr>
            <a:r>
              <a:rPr lang="ru-RU" dirty="0"/>
              <a:t>РЕФЛЕКСИЯ </a:t>
            </a:r>
            <a:endParaRPr/>
          </a:p>
        </p:txBody>
      </p:sp>
      <p:sp>
        <p:nvSpPr>
          <p:cNvPr id="523" name="Google Shape;523;g106f30765b9_0_561"/>
          <p:cNvSpPr/>
          <p:nvPr/>
        </p:nvSpPr>
        <p:spPr>
          <a:xfrm rot="-2297794">
            <a:off x="712063" y="3202530"/>
            <a:ext cx="5544869" cy="322534"/>
          </a:xfrm>
          <a:custGeom>
            <a:avLst/>
            <a:gdLst/>
            <a:ahLst/>
            <a:cxnLst/>
            <a:rect l="l" t="t" r="r" b="b"/>
            <a:pathLst>
              <a:path w="6002328" h="304636" extrusionOk="0">
                <a:moveTo>
                  <a:pt x="-203" y="-119"/>
                </a:moveTo>
                <a:lnTo>
                  <a:pt x="6002125" y="-119"/>
                </a:lnTo>
                <a:lnTo>
                  <a:pt x="6002125" y="304518"/>
                </a:lnTo>
                <a:lnTo>
                  <a:pt x="-203" y="3045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106f30765b9_0_561"/>
          <p:cNvSpPr/>
          <p:nvPr/>
        </p:nvSpPr>
        <p:spPr>
          <a:xfrm rot="-2297794">
            <a:off x="1658244" y="3490888"/>
            <a:ext cx="5544869" cy="322534"/>
          </a:xfrm>
          <a:custGeom>
            <a:avLst/>
            <a:gdLst/>
            <a:ahLst/>
            <a:cxnLst/>
            <a:rect l="l" t="t" r="r" b="b"/>
            <a:pathLst>
              <a:path w="6002328" h="304636" extrusionOk="0">
                <a:moveTo>
                  <a:pt x="-203" y="-119"/>
                </a:moveTo>
                <a:lnTo>
                  <a:pt x="6002126" y="-119"/>
                </a:lnTo>
                <a:lnTo>
                  <a:pt x="6002126" y="304518"/>
                </a:lnTo>
                <a:lnTo>
                  <a:pt x="-203" y="3045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06f30765b9_0_561"/>
          <p:cNvSpPr/>
          <p:nvPr/>
        </p:nvSpPr>
        <p:spPr>
          <a:xfrm rot="-2297794">
            <a:off x="2496289" y="3806282"/>
            <a:ext cx="5544869" cy="322534"/>
          </a:xfrm>
          <a:custGeom>
            <a:avLst/>
            <a:gdLst/>
            <a:ahLst/>
            <a:cxnLst/>
            <a:rect l="l" t="t" r="r" b="b"/>
            <a:pathLst>
              <a:path w="6002328" h="304636" extrusionOk="0">
                <a:moveTo>
                  <a:pt x="-203" y="-119"/>
                </a:moveTo>
                <a:lnTo>
                  <a:pt x="6002125" y="-119"/>
                </a:lnTo>
                <a:lnTo>
                  <a:pt x="6002125" y="304518"/>
                </a:lnTo>
                <a:lnTo>
                  <a:pt x="-203" y="3045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106f30765b9_0_561"/>
          <p:cNvSpPr/>
          <p:nvPr/>
        </p:nvSpPr>
        <p:spPr>
          <a:xfrm>
            <a:off x="2574388" y="1729075"/>
            <a:ext cx="4473525" cy="3799323"/>
          </a:xfrm>
          <a:custGeom>
            <a:avLst/>
            <a:gdLst/>
            <a:ahLst/>
            <a:cxnLst/>
            <a:rect l="l" t="t" r="r" b="b"/>
            <a:pathLst>
              <a:path w="3233466" h="3233466" extrusionOk="0">
                <a:moveTo>
                  <a:pt x="3233467" y="1616733"/>
                </a:moveTo>
                <a:cubicBezTo>
                  <a:pt x="3233467" y="2509630"/>
                  <a:pt x="2509631" y="3233466"/>
                  <a:pt x="1616734" y="3233466"/>
                </a:cubicBezTo>
                <a:cubicBezTo>
                  <a:pt x="723837" y="3233466"/>
                  <a:pt x="0" y="2509630"/>
                  <a:pt x="0" y="1616733"/>
                </a:cubicBezTo>
                <a:cubicBezTo>
                  <a:pt x="0" y="723836"/>
                  <a:pt x="723837" y="0"/>
                  <a:pt x="1616734" y="0"/>
                </a:cubicBezTo>
                <a:cubicBezTo>
                  <a:pt x="2509631" y="0"/>
                  <a:pt x="3233467" y="723836"/>
                  <a:pt x="3233467" y="16167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106f30765b9_0_561"/>
          <p:cNvSpPr/>
          <p:nvPr/>
        </p:nvSpPr>
        <p:spPr>
          <a:xfrm>
            <a:off x="2705589" y="1878913"/>
            <a:ext cx="2752600" cy="3664704"/>
          </a:xfrm>
          <a:custGeom>
            <a:avLst/>
            <a:gdLst/>
            <a:ahLst/>
            <a:cxnLst/>
            <a:rect l="l" t="t" r="r" b="b"/>
            <a:pathLst>
              <a:path w="3257515" h="3257515" extrusionOk="0">
                <a:moveTo>
                  <a:pt x="-203" y="1628639"/>
                </a:moveTo>
                <a:cubicBezTo>
                  <a:pt x="-203" y="730540"/>
                  <a:pt x="730454" y="-119"/>
                  <a:pt x="1628555" y="-119"/>
                </a:cubicBezTo>
                <a:cubicBezTo>
                  <a:pt x="2526656" y="-119"/>
                  <a:pt x="3257312" y="730540"/>
                  <a:pt x="3257312" y="1628639"/>
                </a:cubicBezTo>
                <a:cubicBezTo>
                  <a:pt x="3257312" y="2526738"/>
                  <a:pt x="2526656" y="3257396"/>
                  <a:pt x="1628555" y="3257396"/>
                </a:cubicBezTo>
                <a:cubicBezTo>
                  <a:pt x="730454" y="3257396"/>
                  <a:pt x="-203" y="2526738"/>
                  <a:pt x="-203" y="1628639"/>
                </a:cubicBezTo>
                <a:close/>
                <a:moveTo>
                  <a:pt x="23848" y="1628639"/>
                </a:moveTo>
                <a:cubicBezTo>
                  <a:pt x="23848" y="2513476"/>
                  <a:pt x="743716" y="3233346"/>
                  <a:pt x="1628555" y="3233346"/>
                </a:cubicBezTo>
                <a:cubicBezTo>
                  <a:pt x="2513394" y="3233346"/>
                  <a:pt x="3233263" y="2513475"/>
                  <a:pt x="3233263" y="1628639"/>
                </a:cubicBezTo>
                <a:cubicBezTo>
                  <a:pt x="3233263" y="743803"/>
                  <a:pt x="2513394" y="23932"/>
                  <a:pt x="1628555" y="23932"/>
                </a:cubicBezTo>
                <a:cubicBezTo>
                  <a:pt x="743716" y="23932"/>
                  <a:pt x="23847" y="743802"/>
                  <a:pt x="23847" y="1628639"/>
                </a:cubicBezTo>
                <a:close/>
              </a:path>
            </a:pathLst>
          </a:custGeom>
          <a:solidFill>
            <a:srgbClr val="3F3D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106f30765b9_0_561"/>
          <p:cNvSpPr/>
          <p:nvPr/>
        </p:nvSpPr>
        <p:spPr>
          <a:xfrm>
            <a:off x="3835732" y="3393671"/>
            <a:ext cx="487058" cy="648450"/>
          </a:xfrm>
          <a:custGeom>
            <a:avLst/>
            <a:gdLst/>
            <a:ahLst/>
            <a:cxnLst/>
            <a:rect l="l" t="t" r="r" b="b"/>
            <a:pathLst>
              <a:path w="576400" h="576400" extrusionOk="0">
                <a:moveTo>
                  <a:pt x="-203" y="288082"/>
                </a:moveTo>
                <a:lnTo>
                  <a:pt x="-203" y="288082"/>
                </a:lnTo>
                <a:cubicBezTo>
                  <a:pt x="-203" y="128913"/>
                  <a:pt x="128828" y="-118"/>
                  <a:pt x="287997" y="-119"/>
                </a:cubicBezTo>
                <a:cubicBezTo>
                  <a:pt x="447165" y="-119"/>
                  <a:pt x="576197" y="128913"/>
                  <a:pt x="576198" y="288081"/>
                </a:cubicBezTo>
                <a:cubicBezTo>
                  <a:pt x="576198" y="447250"/>
                  <a:pt x="447167" y="576282"/>
                  <a:pt x="287998" y="576282"/>
                </a:cubicBezTo>
                <a:cubicBezTo>
                  <a:pt x="128829" y="576282"/>
                  <a:pt x="-202" y="447250"/>
                  <a:pt x="-202" y="288082"/>
                </a:cubicBezTo>
                <a:close/>
                <a:moveTo>
                  <a:pt x="287997" y="13940"/>
                </a:moveTo>
                <a:cubicBezTo>
                  <a:pt x="136663" y="14110"/>
                  <a:pt x="14025" y="136748"/>
                  <a:pt x="13855" y="288082"/>
                </a:cubicBezTo>
                <a:lnTo>
                  <a:pt x="13855" y="288083"/>
                </a:lnTo>
                <a:cubicBezTo>
                  <a:pt x="13855" y="439487"/>
                  <a:pt x="136593" y="562224"/>
                  <a:pt x="287997" y="562224"/>
                </a:cubicBezTo>
                <a:cubicBezTo>
                  <a:pt x="439401" y="562224"/>
                  <a:pt x="562139" y="439487"/>
                  <a:pt x="562139" y="288082"/>
                </a:cubicBezTo>
                <a:cubicBezTo>
                  <a:pt x="562139" y="136678"/>
                  <a:pt x="439401" y="13941"/>
                  <a:pt x="287997" y="13941"/>
                </a:cubicBezTo>
                <a:close/>
              </a:path>
            </a:pathLst>
          </a:custGeom>
          <a:solidFill>
            <a:srgbClr val="3F3D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106f30765b9_0_561"/>
          <p:cNvSpPr/>
          <p:nvPr/>
        </p:nvSpPr>
        <p:spPr>
          <a:xfrm>
            <a:off x="3616471" y="3101324"/>
            <a:ext cx="926598" cy="1233637"/>
          </a:xfrm>
          <a:custGeom>
            <a:avLst/>
            <a:gdLst/>
            <a:ahLst/>
            <a:cxnLst/>
            <a:rect l="l" t="t" r="r" b="b"/>
            <a:pathLst>
              <a:path w="1096566" h="1096566" extrusionOk="0">
                <a:moveTo>
                  <a:pt x="-203" y="548164"/>
                </a:moveTo>
                <a:lnTo>
                  <a:pt x="-203" y="548164"/>
                </a:lnTo>
                <a:cubicBezTo>
                  <a:pt x="-203" y="245356"/>
                  <a:pt x="245272" y="-119"/>
                  <a:pt x="548080" y="-119"/>
                </a:cubicBezTo>
                <a:cubicBezTo>
                  <a:pt x="850889" y="-118"/>
                  <a:pt x="1096364" y="245356"/>
                  <a:pt x="1096363" y="548165"/>
                </a:cubicBezTo>
                <a:cubicBezTo>
                  <a:pt x="1096363" y="850973"/>
                  <a:pt x="850888" y="1096448"/>
                  <a:pt x="548080" y="1096448"/>
                </a:cubicBezTo>
                <a:cubicBezTo>
                  <a:pt x="245272" y="1096448"/>
                  <a:pt x="-203" y="850973"/>
                  <a:pt x="-203" y="548165"/>
                </a:cubicBezTo>
                <a:close/>
                <a:moveTo>
                  <a:pt x="548080" y="13939"/>
                </a:moveTo>
                <a:cubicBezTo>
                  <a:pt x="253036" y="13939"/>
                  <a:pt x="13856" y="253120"/>
                  <a:pt x="13856" y="548164"/>
                </a:cubicBezTo>
                <a:cubicBezTo>
                  <a:pt x="13856" y="843209"/>
                  <a:pt x="253036" y="1082389"/>
                  <a:pt x="548080" y="1082389"/>
                </a:cubicBezTo>
                <a:cubicBezTo>
                  <a:pt x="843125" y="1082389"/>
                  <a:pt x="1082305" y="843209"/>
                  <a:pt x="1082305" y="548165"/>
                </a:cubicBezTo>
                <a:cubicBezTo>
                  <a:pt x="1081973" y="253258"/>
                  <a:pt x="842987" y="14272"/>
                  <a:pt x="548080" y="13939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106f30765b9_0_561"/>
          <p:cNvSpPr/>
          <p:nvPr/>
        </p:nvSpPr>
        <p:spPr>
          <a:xfrm>
            <a:off x="3177950" y="2516630"/>
            <a:ext cx="1805680" cy="2404011"/>
          </a:xfrm>
          <a:custGeom>
            <a:avLst/>
            <a:gdLst/>
            <a:ahLst/>
            <a:cxnLst/>
            <a:rect l="l" t="t" r="r" b="b"/>
            <a:pathLst>
              <a:path w="2136900" h="2136899" extrusionOk="0">
                <a:moveTo>
                  <a:pt x="-203" y="1068331"/>
                </a:moveTo>
                <a:cubicBezTo>
                  <a:pt x="-203" y="478242"/>
                  <a:pt x="478158" y="-119"/>
                  <a:pt x="1068247" y="-119"/>
                </a:cubicBezTo>
                <a:cubicBezTo>
                  <a:pt x="1658335" y="-119"/>
                  <a:pt x="2136697" y="478243"/>
                  <a:pt x="2136697" y="1068331"/>
                </a:cubicBezTo>
                <a:cubicBezTo>
                  <a:pt x="2136697" y="1658420"/>
                  <a:pt x="1658335" y="2136781"/>
                  <a:pt x="1068247" y="2136781"/>
                </a:cubicBezTo>
                <a:cubicBezTo>
                  <a:pt x="478434" y="2136115"/>
                  <a:pt x="463" y="1658143"/>
                  <a:pt x="-203" y="1068331"/>
                </a:cubicBezTo>
                <a:close/>
                <a:moveTo>
                  <a:pt x="1068247" y="13940"/>
                </a:moveTo>
                <a:cubicBezTo>
                  <a:pt x="485923" y="13940"/>
                  <a:pt x="13856" y="486008"/>
                  <a:pt x="13856" y="1068332"/>
                </a:cubicBezTo>
                <a:cubicBezTo>
                  <a:pt x="13856" y="1650656"/>
                  <a:pt x="485923" y="2122723"/>
                  <a:pt x="1068248" y="2122723"/>
                </a:cubicBezTo>
                <a:cubicBezTo>
                  <a:pt x="1650572" y="2122723"/>
                  <a:pt x="2122639" y="1650656"/>
                  <a:pt x="2122639" y="1068332"/>
                </a:cubicBezTo>
                <a:cubicBezTo>
                  <a:pt x="2121980" y="486280"/>
                  <a:pt x="1650298" y="14599"/>
                  <a:pt x="1068247" y="1394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06f30765b9_0_561"/>
          <p:cNvSpPr/>
          <p:nvPr/>
        </p:nvSpPr>
        <p:spPr>
          <a:xfrm>
            <a:off x="3980662" y="2373976"/>
            <a:ext cx="225710" cy="300501"/>
          </a:xfrm>
          <a:custGeom>
            <a:avLst/>
            <a:gdLst/>
            <a:ahLst/>
            <a:cxnLst/>
            <a:rect l="l" t="t" r="r" b="b"/>
            <a:pathLst>
              <a:path w="267112" h="267112" extrusionOk="0">
                <a:moveTo>
                  <a:pt x="267112" y="133556"/>
                </a:moveTo>
                <a:cubicBezTo>
                  <a:pt x="267112" y="207317"/>
                  <a:pt x="207317" y="267112"/>
                  <a:pt x="133556" y="267112"/>
                </a:cubicBezTo>
                <a:cubicBezTo>
                  <a:pt x="59795" y="267112"/>
                  <a:pt x="0" y="207317"/>
                  <a:pt x="0" y="133556"/>
                </a:cubicBezTo>
                <a:cubicBezTo>
                  <a:pt x="0" y="59795"/>
                  <a:pt x="59795" y="0"/>
                  <a:pt x="133556" y="0"/>
                </a:cubicBezTo>
                <a:cubicBezTo>
                  <a:pt x="207317" y="0"/>
                  <a:pt x="267112" y="59795"/>
                  <a:pt x="267112" y="133556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106f30765b9_0_561"/>
          <p:cNvSpPr/>
          <p:nvPr/>
        </p:nvSpPr>
        <p:spPr>
          <a:xfrm>
            <a:off x="3086738" y="3523485"/>
            <a:ext cx="225710" cy="300501"/>
          </a:xfrm>
          <a:custGeom>
            <a:avLst/>
            <a:gdLst/>
            <a:ahLst/>
            <a:cxnLst/>
            <a:rect l="l" t="t" r="r" b="b"/>
            <a:pathLst>
              <a:path w="267112" h="267112" extrusionOk="0">
                <a:moveTo>
                  <a:pt x="267112" y="133556"/>
                </a:moveTo>
                <a:cubicBezTo>
                  <a:pt x="267112" y="207317"/>
                  <a:pt x="207317" y="267112"/>
                  <a:pt x="133556" y="267112"/>
                </a:cubicBezTo>
                <a:cubicBezTo>
                  <a:pt x="59795" y="267112"/>
                  <a:pt x="0" y="207317"/>
                  <a:pt x="0" y="133556"/>
                </a:cubicBezTo>
                <a:cubicBezTo>
                  <a:pt x="0" y="59795"/>
                  <a:pt x="59795" y="0"/>
                  <a:pt x="133556" y="0"/>
                </a:cubicBezTo>
                <a:cubicBezTo>
                  <a:pt x="207317" y="0"/>
                  <a:pt x="267112" y="59795"/>
                  <a:pt x="267112" y="133556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106f30765b9_0_561"/>
          <p:cNvSpPr/>
          <p:nvPr/>
        </p:nvSpPr>
        <p:spPr>
          <a:xfrm>
            <a:off x="4808565" y="3940289"/>
            <a:ext cx="225710" cy="300501"/>
          </a:xfrm>
          <a:custGeom>
            <a:avLst/>
            <a:gdLst/>
            <a:ahLst/>
            <a:cxnLst/>
            <a:rect l="l" t="t" r="r" b="b"/>
            <a:pathLst>
              <a:path w="267112" h="267112" extrusionOk="0">
                <a:moveTo>
                  <a:pt x="267112" y="133556"/>
                </a:moveTo>
                <a:cubicBezTo>
                  <a:pt x="267112" y="207317"/>
                  <a:pt x="207317" y="267112"/>
                  <a:pt x="133556" y="267112"/>
                </a:cubicBezTo>
                <a:cubicBezTo>
                  <a:pt x="59795" y="267112"/>
                  <a:pt x="0" y="207317"/>
                  <a:pt x="0" y="133556"/>
                </a:cubicBezTo>
                <a:cubicBezTo>
                  <a:pt x="0" y="59795"/>
                  <a:pt x="59795" y="0"/>
                  <a:pt x="133556" y="0"/>
                </a:cubicBezTo>
                <a:cubicBezTo>
                  <a:pt x="207317" y="0"/>
                  <a:pt x="267112" y="59795"/>
                  <a:pt x="267112" y="133556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106f30765b9_0_561"/>
          <p:cNvSpPr/>
          <p:nvPr/>
        </p:nvSpPr>
        <p:spPr>
          <a:xfrm>
            <a:off x="4040713" y="2465369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0" y="98203"/>
                  <a:pt x="0" y="63263"/>
                </a:cubicBezTo>
                <a:cubicBezTo>
                  <a:pt x="0" y="28324"/>
                  <a:pt x="28324" y="0"/>
                  <a:pt x="63263" y="0"/>
                </a:cubicBezTo>
                <a:cubicBezTo>
                  <a:pt x="98203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106f30765b9_0_561"/>
          <p:cNvSpPr/>
          <p:nvPr/>
        </p:nvSpPr>
        <p:spPr>
          <a:xfrm>
            <a:off x="4867824" y="4009971"/>
            <a:ext cx="106915" cy="142343"/>
          </a:xfrm>
          <a:custGeom>
            <a:avLst/>
            <a:gdLst/>
            <a:ahLst/>
            <a:cxnLst/>
            <a:rect l="l" t="t" r="r" b="b"/>
            <a:pathLst>
              <a:path w="126527" h="126527" extrusionOk="0">
                <a:moveTo>
                  <a:pt x="126527" y="63264"/>
                </a:moveTo>
                <a:cubicBezTo>
                  <a:pt x="126527" y="98203"/>
                  <a:pt x="98203" y="126527"/>
                  <a:pt x="63264" y="126527"/>
                </a:cubicBezTo>
                <a:cubicBezTo>
                  <a:pt x="28324" y="126527"/>
                  <a:pt x="0" y="98203"/>
                  <a:pt x="0" y="63264"/>
                </a:cubicBezTo>
                <a:cubicBezTo>
                  <a:pt x="0" y="28324"/>
                  <a:pt x="28324" y="0"/>
                  <a:pt x="63264" y="0"/>
                </a:cubicBezTo>
                <a:cubicBezTo>
                  <a:pt x="98203" y="0"/>
                  <a:pt x="126527" y="28324"/>
                  <a:pt x="126527" y="63264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106f30765b9_0_561"/>
          <p:cNvSpPr/>
          <p:nvPr/>
        </p:nvSpPr>
        <p:spPr>
          <a:xfrm>
            <a:off x="4635283" y="3390920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4" y="126527"/>
                </a:cubicBezTo>
                <a:cubicBezTo>
                  <a:pt x="28324" y="126527"/>
                  <a:pt x="0" y="98203"/>
                  <a:pt x="0" y="63263"/>
                </a:cubicBezTo>
                <a:cubicBezTo>
                  <a:pt x="0" y="28324"/>
                  <a:pt x="28324" y="0"/>
                  <a:pt x="63264" y="0"/>
                </a:cubicBezTo>
                <a:cubicBezTo>
                  <a:pt x="98203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106f30765b9_0_561"/>
          <p:cNvSpPr/>
          <p:nvPr/>
        </p:nvSpPr>
        <p:spPr>
          <a:xfrm>
            <a:off x="1536042" y="1644743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0" y="98203"/>
                  <a:pt x="0" y="63263"/>
                </a:cubicBezTo>
                <a:cubicBezTo>
                  <a:pt x="0" y="28324"/>
                  <a:pt x="28324" y="0"/>
                  <a:pt x="63263" y="0"/>
                </a:cubicBezTo>
                <a:cubicBezTo>
                  <a:pt x="98203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106f30765b9_0_561"/>
          <p:cNvSpPr/>
          <p:nvPr/>
        </p:nvSpPr>
        <p:spPr>
          <a:xfrm>
            <a:off x="1734668" y="1714655"/>
            <a:ext cx="2358086" cy="814505"/>
          </a:xfrm>
          <a:custGeom>
            <a:avLst/>
            <a:gdLst/>
            <a:ahLst/>
            <a:cxnLst/>
            <a:rect l="l" t="t" r="r" b="b"/>
            <a:pathLst>
              <a:path w="2790634" h="724004" extrusionOk="0">
                <a:moveTo>
                  <a:pt x="2776566" y="14059"/>
                </a:moveTo>
                <a:lnTo>
                  <a:pt x="0" y="14059"/>
                </a:lnTo>
                <a:lnTo>
                  <a:pt x="0" y="0"/>
                </a:lnTo>
                <a:lnTo>
                  <a:pt x="2790635" y="0"/>
                </a:lnTo>
                <a:lnTo>
                  <a:pt x="2790635" y="724005"/>
                </a:lnTo>
                <a:lnTo>
                  <a:pt x="2776566" y="724005"/>
                </a:lnTo>
                <a:lnTo>
                  <a:pt x="2776566" y="14059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106f30765b9_0_561"/>
          <p:cNvSpPr/>
          <p:nvPr/>
        </p:nvSpPr>
        <p:spPr>
          <a:xfrm>
            <a:off x="1435299" y="1510421"/>
            <a:ext cx="308866" cy="411212"/>
          </a:xfrm>
          <a:custGeom>
            <a:avLst/>
            <a:gdLst/>
            <a:ahLst/>
            <a:cxnLst/>
            <a:rect l="l" t="t" r="r" b="b"/>
            <a:pathLst>
              <a:path w="365522" h="365522" extrusionOk="0">
                <a:moveTo>
                  <a:pt x="-203" y="182643"/>
                </a:moveTo>
                <a:cubicBezTo>
                  <a:pt x="-203" y="81706"/>
                  <a:pt x="81622" y="-119"/>
                  <a:pt x="182558" y="-119"/>
                </a:cubicBezTo>
                <a:cubicBezTo>
                  <a:pt x="283494" y="-119"/>
                  <a:pt x="365319" y="81706"/>
                  <a:pt x="365319" y="182642"/>
                </a:cubicBezTo>
                <a:cubicBezTo>
                  <a:pt x="365319" y="283579"/>
                  <a:pt x="283494" y="365404"/>
                  <a:pt x="182558" y="365404"/>
                </a:cubicBezTo>
                <a:cubicBezTo>
                  <a:pt x="81622" y="365404"/>
                  <a:pt x="-203" y="283579"/>
                  <a:pt x="-203" y="182643"/>
                </a:cubicBezTo>
                <a:close/>
                <a:moveTo>
                  <a:pt x="182558" y="13940"/>
                </a:moveTo>
                <a:cubicBezTo>
                  <a:pt x="89387" y="13940"/>
                  <a:pt x="13856" y="89471"/>
                  <a:pt x="13856" y="182643"/>
                </a:cubicBezTo>
                <a:cubicBezTo>
                  <a:pt x="13855" y="275814"/>
                  <a:pt x="89386" y="351345"/>
                  <a:pt x="182558" y="351346"/>
                </a:cubicBezTo>
                <a:cubicBezTo>
                  <a:pt x="275730" y="351346"/>
                  <a:pt x="351261" y="275815"/>
                  <a:pt x="351261" y="182643"/>
                </a:cubicBezTo>
                <a:cubicBezTo>
                  <a:pt x="351154" y="89516"/>
                  <a:pt x="275686" y="14047"/>
                  <a:pt x="182558" y="13941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106f30765b9_0_561"/>
          <p:cNvSpPr/>
          <p:nvPr/>
        </p:nvSpPr>
        <p:spPr>
          <a:xfrm>
            <a:off x="1300782" y="4355232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0" y="98203"/>
                  <a:pt x="0" y="63263"/>
                </a:cubicBezTo>
                <a:cubicBezTo>
                  <a:pt x="0" y="28324"/>
                  <a:pt x="28324" y="0"/>
                  <a:pt x="63263" y="0"/>
                </a:cubicBezTo>
                <a:cubicBezTo>
                  <a:pt x="98203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106f30765b9_0_561"/>
          <p:cNvSpPr/>
          <p:nvPr/>
        </p:nvSpPr>
        <p:spPr>
          <a:xfrm>
            <a:off x="1199699" y="4220911"/>
            <a:ext cx="308865" cy="411211"/>
          </a:xfrm>
          <a:custGeom>
            <a:avLst/>
            <a:gdLst/>
            <a:ahLst/>
            <a:cxnLst/>
            <a:rect l="l" t="t" r="r" b="b"/>
            <a:pathLst>
              <a:path w="365521" h="365521" extrusionOk="0">
                <a:moveTo>
                  <a:pt x="-203" y="182642"/>
                </a:moveTo>
                <a:lnTo>
                  <a:pt x="-203" y="182642"/>
                </a:lnTo>
                <a:cubicBezTo>
                  <a:pt x="-203" y="81706"/>
                  <a:pt x="81622" y="-119"/>
                  <a:pt x="182558" y="-119"/>
                </a:cubicBezTo>
                <a:cubicBezTo>
                  <a:pt x="283494" y="-119"/>
                  <a:pt x="365319" y="81706"/>
                  <a:pt x="365319" y="182642"/>
                </a:cubicBezTo>
                <a:cubicBezTo>
                  <a:pt x="365319" y="283578"/>
                  <a:pt x="283494" y="365403"/>
                  <a:pt x="182558" y="365403"/>
                </a:cubicBezTo>
                <a:cubicBezTo>
                  <a:pt x="81622" y="365403"/>
                  <a:pt x="-203" y="283578"/>
                  <a:pt x="-203" y="182642"/>
                </a:cubicBezTo>
                <a:close/>
                <a:moveTo>
                  <a:pt x="182558" y="13939"/>
                </a:moveTo>
                <a:cubicBezTo>
                  <a:pt x="89386" y="13939"/>
                  <a:pt x="13855" y="89470"/>
                  <a:pt x="13855" y="182642"/>
                </a:cubicBezTo>
                <a:cubicBezTo>
                  <a:pt x="13855" y="275814"/>
                  <a:pt x="89386" y="351344"/>
                  <a:pt x="182557" y="351344"/>
                </a:cubicBezTo>
                <a:cubicBezTo>
                  <a:pt x="275729" y="351344"/>
                  <a:pt x="351260" y="275814"/>
                  <a:pt x="351260" y="182642"/>
                </a:cubicBezTo>
                <a:cubicBezTo>
                  <a:pt x="351153" y="89515"/>
                  <a:pt x="275685" y="14046"/>
                  <a:pt x="182558" y="13940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06f30765b9_0_561"/>
          <p:cNvSpPr/>
          <p:nvPr/>
        </p:nvSpPr>
        <p:spPr>
          <a:xfrm>
            <a:off x="6521166" y="3172436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-1" y="98203"/>
                  <a:pt x="-1" y="63263"/>
                </a:cubicBezTo>
                <a:cubicBezTo>
                  <a:pt x="-1" y="28324"/>
                  <a:pt x="28323" y="0"/>
                  <a:pt x="63263" y="0"/>
                </a:cubicBezTo>
                <a:cubicBezTo>
                  <a:pt x="98202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106f30765b9_0_561"/>
          <p:cNvSpPr/>
          <p:nvPr/>
        </p:nvSpPr>
        <p:spPr>
          <a:xfrm>
            <a:off x="6420424" y="3038114"/>
            <a:ext cx="308866" cy="411212"/>
          </a:xfrm>
          <a:custGeom>
            <a:avLst/>
            <a:gdLst/>
            <a:ahLst/>
            <a:cxnLst/>
            <a:rect l="l" t="t" r="r" b="b"/>
            <a:pathLst>
              <a:path w="365522" h="365522" extrusionOk="0">
                <a:moveTo>
                  <a:pt x="-203" y="182642"/>
                </a:moveTo>
                <a:cubicBezTo>
                  <a:pt x="-203" y="81706"/>
                  <a:pt x="81622" y="-119"/>
                  <a:pt x="182558" y="-119"/>
                </a:cubicBezTo>
                <a:cubicBezTo>
                  <a:pt x="283495" y="-119"/>
                  <a:pt x="365319" y="81706"/>
                  <a:pt x="365319" y="182642"/>
                </a:cubicBezTo>
                <a:cubicBezTo>
                  <a:pt x="365319" y="283579"/>
                  <a:pt x="283494" y="365403"/>
                  <a:pt x="182558" y="365404"/>
                </a:cubicBezTo>
                <a:cubicBezTo>
                  <a:pt x="81622" y="365404"/>
                  <a:pt x="-203" y="283579"/>
                  <a:pt x="-203" y="182643"/>
                </a:cubicBezTo>
                <a:close/>
                <a:moveTo>
                  <a:pt x="182558" y="13940"/>
                </a:moveTo>
                <a:cubicBezTo>
                  <a:pt x="89431" y="14047"/>
                  <a:pt x="13962" y="89515"/>
                  <a:pt x="13856" y="182642"/>
                </a:cubicBezTo>
                <a:lnTo>
                  <a:pt x="13856" y="182642"/>
                </a:lnTo>
                <a:cubicBezTo>
                  <a:pt x="13856" y="275814"/>
                  <a:pt x="89387" y="351345"/>
                  <a:pt x="182559" y="351345"/>
                </a:cubicBezTo>
                <a:cubicBezTo>
                  <a:pt x="275731" y="351345"/>
                  <a:pt x="351261" y="275814"/>
                  <a:pt x="351261" y="182642"/>
                </a:cubicBezTo>
                <a:cubicBezTo>
                  <a:pt x="351261" y="89470"/>
                  <a:pt x="275731" y="13939"/>
                  <a:pt x="182558" y="13940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06f30765b9_0_561"/>
          <p:cNvSpPr/>
          <p:nvPr/>
        </p:nvSpPr>
        <p:spPr>
          <a:xfrm>
            <a:off x="4915229" y="3235648"/>
            <a:ext cx="1514727" cy="846149"/>
          </a:xfrm>
          <a:custGeom>
            <a:avLst/>
            <a:gdLst/>
            <a:ahLst/>
            <a:cxnLst/>
            <a:rect l="l" t="t" r="r" b="b"/>
            <a:pathLst>
              <a:path w="1792576" h="752132" extrusionOk="0">
                <a:moveTo>
                  <a:pt x="0" y="28223"/>
                </a:moveTo>
                <a:lnTo>
                  <a:pt x="1792358" y="0"/>
                </a:lnTo>
                <a:lnTo>
                  <a:pt x="1792577" y="14049"/>
                </a:lnTo>
                <a:lnTo>
                  <a:pt x="14059" y="42062"/>
                </a:lnTo>
                <a:lnTo>
                  <a:pt x="14059" y="752132"/>
                </a:lnTo>
                <a:lnTo>
                  <a:pt x="0" y="752132"/>
                </a:lnTo>
                <a:lnTo>
                  <a:pt x="0" y="28223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106f30765b9_0_561"/>
          <p:cNvSpPr/>
          <p:nvPr/>
        </p:nvSpPr>
        <p:spPr>
          <a:xfrm>
            <a:off x="1487596" y="3647737"/>
            <a:ext cx="1704698" cy="814504"/>
          </a:xfrm>
          <a:custGeom>
            <a:avLst/>
            <a:gdLst/>
            <a:ahLst/>
            <a:cxnLst/>
            <a:rect l="l" t="t" r="r" b="b"/>
            <a:pathLst>
              <a:path w="2017394" h="724004" extrusionOk="0">
                <a:moveTo>
                  <a:pt x="0" y="709955"/>
                </a:moveTo>
                <a:lnTo>
                  <a:pt x="2003336" y="709955"/>
                </a:lnTo>
                <a:lnTo>
                  <a:pt x="2003336" y="0"/>
                </a:lnTo>
                <a:lnTo>
                  <a:pt x="2017395" y="0"/>
                </a:lnTo>
                <a:lnTo>
                  <a:pt x="2017395" y="724005"/>
                </a:lnTo>
                <a:lnTo>
                  <a:pt x="0" y="724005"/>
                </a:lnTo>
                <a:lnTo>
                  <a:pt x="0" y="709955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106f30765b9_0_561"/>
          <p:cNvSpPr/>
          <p:nvPr/>
        </p:nvSpPr>
        <p:spPr>
          <a:xfrm>
            <a:off x="1263447" y="2087214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106f30765b9_0_561"/>
          <p:cNvSpPr/>
          <p:nvPr/>
        </p:nvSpPr>
        <p:spPr>
          <a:xfrm>
            <a:off x="1263447" y="2245240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106f30765b9_0_561"/>
          <p:cNvSpPr/>
          <p:nvPr/>
        </p:nvSpPr>
        <p:spPr>
          <a:xfrm>
            <a:off x="1263447" y="2403265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106f30765b9_0_561"/>
          <p:cNvSpPr/>
          <p:nvPr/>
        </p:nvSpPr>
        <p:spPr>
          <a:xfrm>
            <a:off x="1025364" y="4766096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106f30765b9_0_561"/>
          <p:cNvSpPr/>
          <p:nvPr/>
        </p:nvSpPr>
        <p:spPr>
          <a:xfrm>
            <a:off x="1025364" y="4924121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106f30765b9_0_561"/>
          <p:cNvSpPr/>
          <p:nvPr/>
        </p:nvSpPr>
        <p:spPr>
          <a:xfrm>
            <a:off x="1025364" y="5082147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1" y="0"/>
                </a:lnTo>
                <a:lnTo>
                  <a:pt x="773221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g106f30765b9_0_561"/>
          <p:cNvSpPr/>
          <p:nvPr/>
        </p:nvSpPr>
        <p:spPr>
          <a:xfrm>
            <a:off x="6248572" y="3622808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06f30765b9_0_561"/>
          <p:cNvSpPr/>
          <p:nvPr/>
        </p:nvSpPr>
        <p:spPr>
          <a:xfrm>
            <a:off x="6248572" y="3780834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06f30765b9_0_561"/>
          <p:cNvSpPr/>
          <p:nvPr/>
        </p:nvSpPr>
        <p:spPr>
          <a:xfrm>
            <a:off x="6248572" y="3938859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06f30765b9_0_561"/>
          <p:cNvSpPr/>
          <p:nvPr/>
        </p:nvSpPr>
        <p:spPr>
          <a:xfrm rot="10800000" flipH="1">
            <a:off x="4403636" y="4531987"/>
            <a:ext cx="225710" cy="300501"/>
          </a:xfrm>
          <a:custGeom>
            <a:avLst/>
            <a:gdLst/>
            <a:ahLst/>
            <a:cxnLst/>
            <a:rect l="l" t="t" r="r" b="b"/>
            <a:pathLst>
              <a:path w="267112" h="267112" extrusionOk="0">
                <a:moveTo>
                  <a:pt x="267112" y="133556"/>
                </a:moveTo>
                <a:cubicBezTo>
                  <a:pt x="267112" y="207317"/>
                  <a:pt x="207317" y="267112"/>
                  <a:pt x="133556" y="267112"/>
                </a:cubicBezTo>
                <a:cubicBezTo>
                  <a:pt x="59795" y="267112"/>
                  <a:pt x="0" y="207317"/>
                  <a:pt x="0" y="133556"/>
                </a:cubicBezTo>
                <a:cubicBezTo>
                  <a:pt x="0" y="59795"/>
                  <a:pt x="59795" y="0"/>
                  <a:pt x="133556" y="0"/>
                </a:cubicBezTo>
                <a:cubicBezTo>
                  <a:pt x="207317" y="0"/>
                  <a:pt x="267112" y="59795"/>
                  <a:pt x="267112" y="133556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06f30765b9_0_561"/>
          <p:cNvSpPr/>
          <p:nvPr/>
        </p:nvSpPr>
        <p:spPr>
          <a:xfrm rot="10800000" flipH="1">
            <a:off x="4466363" y="4611131"/>
            <a:ext cx="106915" cy="142343"/>
          </a:xfrm>
          <a:custGeom>
            <a:avLst/>
            <a:gdLst/>
            <a:ahLst/>
            <a:cxnLst/>
            <a:rect l="l" t="t" r="r" b="b"/>
            <a:pathLst>
              <a:path w="126527" h="126527" extrusionOk="0">
                <a:moveTo>
                  <a:pt x="126527" y="63264"/>
                </a:moveTo>
                <a:cubicBezTo>
                  <a:pt x="126527" y="98203"/>
                  <a:pt x="98203" y="126527"/>
                  <a:pt x="63264" y="126527"/>
                </a:cubicBezTo>
                <a:cubicBezTo>
                  <a:pt x="28324" y="126527"/>
                  <a:pt x="0" y="98203"/>
                  <a:pt x="0" y="63264"/>
                </a:cubicBezTo>
                <a:cubicBezTo>
                  <a:pt x="0" y="28324"/>
                  <a:pt x="28324" y="0"/>
                  <a:pt x="63264" y="0"/>
                </a:cubicBezTo>
                <a:cubicBezTo>
                  <a:pt x="98203" y="0"/>
                  <a:pt x="126527" y="28324"/>
                  <a:pt x="126527" y="63264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06f30765b9_0_561"/>
          <p:cNvSpPr/>
          <p:nvPr/>
        </p:nvSpPr>
        <p:spPr>
          <a:xfrm rot="10800000" flipH="1">
            <a:off x="6114726" y="5419809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-1" y="98203"/>
                  <a:pt x="-1" y="63263"/>
                </a:cubicBezTo>
                <a:cubicBezTo>
                  <a:pt x="-1" y="28324"/>
                  <a:pt x="28323" y="0"/>
                  <a:pt x="63263" y="0"/>
                </a:cubicBezTo>
                <a:cubicBezTo>
                  <a:pt x="98202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06f30765b9_0_561"/>
          <p:cNvSpPr/>
          <p:nvPr/>
        </p:nvSpPr>
        <p:spPr>
          <a:xfrm rot="10800000" flipH="1">
            <a:off x="6013985" y="5276684"/>
            <a:ext cx="308866" cy="411212"/>
          </a:xfrm>
          <a:custGeom>
            <a:avLst/>
            <a:gdLst/>
            <a:ahLst/>
            <a:cxnLst/>
            <a:rect l="l" t="t" r="r" b="b"/>
            <a:pathLst>
              <a:path w="365522" h="365522" extrusionOk="0">
                <a:moveTo>
                  <a:pt x="-203" y="182642"/>
                </a:moveTo>
                <a:cubicBezTo>
                  <a:pt x="-203" y="81706"/>
                  <a:pt x="81622" y="-119"/>
                  <a:pt x="182558" y="-119"/>
                </a:cubicBezTo>
                <a:cubicBezTo>
                  <a:pt x="283495" y="-119"/>
                  <a:pt x="365319" y="81706"/>
                  <a:pt x="365319" y="182642"/>
                </a:cubicBezTo>
                <a:cubicBezTo>
                  <a:pt x="365319" y="283579"/>
                  <a:pt x="283494" y="365403"/>
                  <a:pt x="182558" y="365404"/>
                </a:cubicBezTo>
                <a:cubicBezTo>
                  <a:pt x="81622" y="365404"/>
                  <a:pt x="-203" y="283579"/>
                  <a:pt x="-203" y="182643"/>
                </a:cubicBezTo>
                <a:close/>
                <a:moveTo>
                  <a:pt x="182558" y="13940"/>
                </a:moveTo>
                <a:cubicBezTo>
                  <a:pt x="89431" y="14047"/>
                  <a:pt x="13962" y="89515"/>
                  <a:pt x="13856" y="182642"/>
                </a:cubicBezTo>
                <a:lnTo>
                  <a:pt x="13856" y="182642"/>
                </a:lnTo>
                <a:cubicBezTo>
                  <a:pt x="13856" y="275814"/>
                  <a:pt x="89387" y="351345"/>
                  <a:pt x="182559" y="351345"/>
                </a:cubicBezTo>
                <a:cubicBezTo>
                  <a:pt x="275731" y="351345"/>
                  <a:pt x="351261" y="275814"/>
                  <a:pt x="351261" y="182642"/>
                </a:cubicBezTo>
                <a:cubicBezTo>
                  <a:pt x="351261" y="89470"/>
                  <a:pt x="275731" y="13939"/>
                  <a:pt x="182558" y="13940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06f30765b9_0_561"/>
          <p:cNvSpPr/>
          <p:nvPr/>
        </p:nvSpPr>
        <p:spPr>
          <a:xfrm rot="10800000" flipH="1">
            <a:off x="4510503" y="4682891"/>
            <a:ext cx="1514727" cy="846149"/>
          </a:xfrm>
          <a:custGeom>
            <a:avLst/>
            <a:gdLst/>
            <a:ahLst/>
            <a:cxnLst/>
            <a:rect l="l" t="t" r="r" b="b"/>
            <a:pathLst>
              <a:path w="1792576" h="752132" extrusionOk="0">
                <a:moveTo>
                  <a:pt x="0" y="28223"/>
                </a:moveTo>
                <a:lnTo>
                  <a:pt x="1792358" y="0"/>
                </a:lnTo>
                <a:lnTo>
                  <a:pt x="1792577" y="14049"/>
                </a:lnTo>
                <a:lnTo>
                  <a:pt x="14059" y="42062"/>
                </a:lnTo>
                <a:lnTo>
                  <a:pt x="14059" y="752132"/>
                </a:lnTo>
                <a:lnTo>
                  <a:pt x="0" y="752132"/>
                </a:lnTo>
                <a:lnTo>
                  <a:pt x="0" y="28223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106f30765b9_0_561"/>
          <p:cNvSpPr/>
          <p:nvPr/>
        </p:nvSpPr>
        <p:spPr>
          <a:xfrm>
            <a:off x="5922645" y="5796176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106f30765b9_0_561"/>
          <p:cNvSpPr/>
          <p:nvPr/>
        </p:nvSpPr>
        <p:spPr>
          <a:xfrm>
            <a:off x="5922645" y="5954202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06f30765b9_0_561"/>
          <p:cNvSpPr/>
          <p:nvPr/>
        </p:nvSpPr>
        <p:spPr>
          <a:xfrm>
            <a:off x="5922645" y="6112227"/>
            <a:ext cx="653371" cy="55354"/>
          </a:xfrm>
          <a:custGeom>
            <a:avLst/>
            <a:gdLst/>
            <a:ahLst/>
            <a:cxnLst/>
            <a:rect l="l" t="t" r="r" b="b"/>
            <a:pathLst>
              <a:path w="773220" h="49204" extrusionOk="0">
                <a:moveTo>
                  <a:pt x="0" y="0"/>
                </a:moveTo>
                <a:lnTo>
                  <a:pt x="773220" y="0"/>
                </a:lnTo>
                <a:lnTo>
                  <a:pt x="773220" y="49205"/>
                </a:lnTo>
                <a:lnTo>
                  <a:pt x="0" y="4920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106f30765b9_0_561"/>
          <p:cNvSpPr txBox="1"/>
          <p:nvPr/>
        </p:nvSpPr>
        <p:spPr>
          <a:xfrm>
            <a:off x="4994050" y="2885100"/>
            <a:ext cx="151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ПОЛЕЗНО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6f30765b9_0_561"/>
          <p:cNvSpPr txBox="1"/>
          <p:nvPr/>
        </p:nvSpPr>
        <p:spPr>
          <a:xfrm>
            <a:off x="2242625" y="1359775"/>
            <a:ext cx="19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АКТИВНОСТЬ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106f30765b9_0_561"/>
          <p:cNvSpPr txBox="1"/>
          <p:nvPr/>
        </p:nvSpPr>
        <p:spPr>
          <a:xfrm>
            <a:off x="1617875" y="4036250"/>
            <a:ext cx="170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ИНТЕРЕСНО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106f30765b9_0_561"/>
          <p:cNvSpPr txBox="1"/>
          <p:nvPr/>
        </p:nvSpPr>
        <p:spPr>
          <a:xfrm>
            <a:off x="4981918" y="5176117"/>
            <a:ext cx="151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НОВОЕ</a:t>
            </a:r>
            <a:r>
              <a:rPr lang="ru-RU" sz="18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106f30765b9_0_561"/>
          <p:cNvSpPr/>
          <p:nvPr/>
        </p:nvSpPr>
        <p:spPr>
          <a:xfrm>
            <a:off x="3971768" y="3573421"/>
            <a:ext cx="225710" cy="300501"/>
          </a:xfrm>
          <a:custGeom>
            <a:avLst/>
            <a:gdLst/>
            <a:ahLst/>
            <a:cxnLst/>
            <a:rect l="l" t="t" r="r" b="b"/>
            <a:pathLst>
              <a:path w="267112" h="267112" extrusionOk="0">
                <a:moveTo>
                  <a:pt x="267112" y="133556"/>
                </a:moveTo>
                <a:cubicBezTo>
                  <a:pt x="267112" y="207317"/>
                  <a:pt x="207317" y="267112"/>
                  <a:pt x="133556" y="267112"/>
                </a:cubicBezTo>
                <a:cubicBezTo>
                  <a:pt x="59795" y="267112"/>
                  <a:pt x="0" y="207317"/>
                  <a:pt x="0" y="133556"/>
                </a:cubicBezTo>
                <a:cubicBezTo>
                  <a:pt x="0" y="59795"/>
                  <a:pt x="59795" y="0"/>
                  <a:pt x="133556" y="0"/>
                </a:cubicBezTo>
                <a:cubicBezTo>
                  <a:pt x="207317" y="0"/>
                  <a:pt x="267112" y="59795"/>
                  <a:pt x="267112" y="133556"/>
                </a:cubicBezTo>
                <a:close/>
              </a:path>
            </a:pathLst>
          </a:custGeom>
          <a:solidFill>
            <a:srgbClr val="8861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06f30765b9_0_561"/>
          <p:cNvSpPr/>
          <p:nvPr/>
        </p:nvSpPr>
        <p:spPr>
          <a:xfrm>
            <a:off x="4035260" y="3644374"/>
            <a:ext cx="106914" cy="142342"/>
          </a:xfrm>
          <a:custGeom>
            <a:avLst/>
            <a:gdLst/>
            <a:ahLst/>
            <a:cxnLst/>
            <a:rect l="l" t="t" r="r" b="b"/>
            <a:pathLst>
              <a:path w="126526" h="126526" extrusionOk="0">
                <a:moveTo>
                  <a:pt x="126527" y="63263"/>
                </a:moveTo>
                <a:cubicBezTo>
                  <a:pt x="126527" y="98203"/>
                  <a:pt x="98203" y="126527"/>
                  <a:pt x="63263" y="126527"/>
                </a:cubicBezTo>
                <a:cubicBezTo>
                  <a:pt x="28324" y="126527"/>
                  <a:pt x="0" y="98203"/>
                  <a:pt x="0" y="63263"/>
                </a:cubicBezTo>
                <a:cubicBezTo>
                  <a:pt x="0" y="28324"/>
                  <a:pt x="28324" y="0"/>
                  <a:pt x="63263" y="0"/>
                </a:cubicBezTo>
                <a:cubicBezTo>
                  <a:pt x="98203" y="0"/>
                  <a:pt x="126527" y="28324"/>
                  <a:pt x="126527" y="63263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b="3974"/>
          <a:stretch/>
        </p:blipFill>
        <p:spPr>
          <a:xfrm>
            <a:off x="0" y="0"/>
            <a:ext cx="9144000" cy="689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838200" y="228601"/>
            <a:ext cx="7772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Примеры бинарной информации на уроках ИЗО</a:t>
            </a:r>
            <a:endParaRPr sz="3600"/>
          </a:p>
        </p:txBody>
      </p:sp>
      <p:sp>
        <p:nvSpPr>
          <p:cNvPr id="267" name="Google Shape;267;p2"/>
          <p:cNvSpPr/>
          <p:nvPr/>
        </p:nvSpPr>
        <p:spPr>
          <a:xfrm>
            <a:off x="914400" y="1828800"/>
            <a:ext cx="43434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641400" y="1752600"/>
            <a:ext cx="7969200" cy="3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"/>
          <p:cNvSpPr txBox="1"/>
          <p:nvPr/>
        </p:nvSpPr>
        <p:spPr>
          <a:xfrm>
            <a:off x="414450" y="2131425"/>
            <a:ext cx="83085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AutoNum type="arabicPeriod"/>
            </a:pPr>
            <a:r>
              <a:rPr lang="ru-RU" sz="3600" dirty="0">
                <a:solidFill>
                  <a:schemeClr val="tx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Художник + название картины</a:t>
            </a:r>
            <a:endParaRPr sz="3600">
              <a:solidFill>
                <a:schemeClr val="tx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AutoNum type="arabicPeriod"/>
            </a:pPr>
            <a:r>
              <a:rPr lang="ru-RU" sz="3600" dirty="0">
                <a:solidFill>
                  <a:schemeClr val="tx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Стили искусства + страна зарождения</a:t>
            </a:r>
            <a:endParaRPr sz="3600">
              <a:solidFill>
                <a:schemeClr val="tx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AutoNum type="arabicPeriod"/>
            </a:pPr>
            <a:r>
              <a:rPr lang="ru-RU" sz="3600" dirty="0">
                <a:solidFill>
                  <a:schemeClr val="tx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Картина + жанр искусства </a:t>
            </a:r>
            <a:endParaRPr sz="3600">
              <a:solidFill>
                <a:schemeClr val="tx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6f30765b9_0_27"/>
          <p:cNvSpPr txBox="1">
            <a:spLocks noGrp="1"/>
          </p:cNvSpPr>
          <p:nvPr>
            <p:ph type="ctrTitle"/>
          </p:nvPr>
        </p:nvSpPr>
        <p:spPr>
          <a:xfrm>
            <a:off x="626600" y="235825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Давайте проверим ваши знания и вспомним авторов картин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277" name="Google Shape;277;g106f30765b9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018" y="1828625"/>
            <a:ext cx="4853353" cy="440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6f30765b9_0_34"/>
          <p:cNvSpPr txBox="1">
            <a:spLocks noGrp="1"/>
          </p:cNvSpPr>
          <p:nvPr>
            <p:ph type="ctrTitle"/>
          </p:nvPr>
        </p:nvSpPr>
        <p:spPr>
          <a:xfrm>
            <a:off x="685800" y="187475"/>
            <a:ext cx="7772400" cy="119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Кто является автором картины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284" name="Google Shape;284;g106f30765b9_0_34"/>
          <p:cNvSpPr txBox="1">
            <a:spLocks noGrp="1"/>
          </p:cNvSpPr>
          <p:nvPr>
            <p:ph type="subTitle" idx="1"/>
          </p:nvPr>
        </p:nvSpPr>
        <p:spPr>
          <a:xfrm>
            <a:off x="651049" y="1987648"/>
            <a:ext cx="7219800" cy="18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000000"/>
                </a:solidFill>
              </a:rPr>
              <a:t>             </a:t>
            </a:r>
            <a:r>
              <a:rPr lang="ru-RU" sz="4800" b="1" dirty="0" smtClean="0">
                <a:solidFill>
                  <a:srgbClr val="000000"/>
                </a:solidFill>
              </a:rPr>
              <a:t>«Золотая осень»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285" name="Google Shape;285;g106f30765b9_0_34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96624" cy="24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6f30765b9_0_40"/>
          <p:cNvSpPr txBox="1">
            <a:spLocks noGrp="1"/>
          </p:cNvSpPr>
          <p:nvPr>
            <p:ph type="ctrTitle"/>
          </p:nvPr>
        </p:nvSpPr>
        <p:spPr>
          <a:xfrm>
            <a:off x="685800" y="197350"/>
            <a:ext cx="7772400" cy="1046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Правильный ответ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292" name="Google Shape;292;g106f30765b9_0_40"/>
          <p:cNvSpPr txBox="1">
            <a:spLocks noGrp="1"/>
          </p:cNvSpPr>
          <p:nvPr>
            <p:ph type="subTitle" idx="1"/>
          </p:nvPr>
        </p:nvSpPr>
        <p:spPr>
          <a:xfrm>
            <a:off x="1371600" y="1322250"/>
            <a:ext cx="6400800" cy="111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rgbClr val="000000"/>
                </a:solidFill>
              </a:rPr>
              <a:t>И.И. Левитан</a:t>
            </a:r>
            <a:endParaRPr sz="3800" b="1">
              <a:solidFill>
                <a:srgbClr val="000000"/>
              </a:solidFill>
            </a:endParaRPr>
          </a:p>
        </p:txBody>
      </p:sp>
      <p:pic>
        <p:nvPicPr>
          <p:cNvPr id="293" name="Google Shape;293;g106f30765b9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600" y="2106250"/>
            <a:ext cx="6585360" cy="41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6f30765b9_0_60"/>
          <p:cNvSpPr txBox="1">
            <a:spLocks noGrp="1"/>
          </p:cNvSpPr>
          <p:nvPr>
            <p:ph type="ctrTitle"/>
          </p:nvPr>
        </p:nvSpPr>
        <p:spPr>
          <a:xfrm>
            <a:off x="685800" y="187475"/>
            <a:ext cx="7772400" cy="119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Кто является автором картины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300" name="Google Shape;300;g106f30765b9_0_60"/>
          <p:cNvSpPr txBox="1">
            <a:spLocks noGrp="1"/>
          </p:cNvSpPr>
          <p:nvPr>
            <p:ph type="subTitle" idx="1"/>
          </p:nvPr>
        </p:nvSpPr>
        <p:spPr>
          <a:xfrm>
            <a:off x="988674" y="1959514"/>
            <a:ext cx="7219800" cy="18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000000"/>
                </a:solidFill>
              </a:rPr>
              <a:t>«Лунная </a:t>
            </a:r>
            <a:r>
              <a:rPr lang="ru-RU" sz="4800" b="1" dirty="0">
                <a:solidFill>
                  <a:srgbClr val="000000"/>
                </a:solidFill>
              </a:rPr>
              <a:t>ночь на </a:t>
            </a:r>
            <a:r>
              <a:rPr lang="ru-RU" sz="4800" b="1" dirty="0" smtClean="0">
                <a:solidFill>
                  <a:srgbClr val="000000"/>
                </a:solidFill>
              </a:rPr>
              <a:t>Днепре»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301" name="Google Shape;301;g106f30765b9_0_60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44000" cy="24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6f30765b9_0_76"/>
          <p:cNvSpPr txBox="1">
            <a:spLocks noGrp="1"/>
          </p:cNvSpPr>
          <p:nvPr>
            <p:ph type="ctrTitle"/>
          </p:nvPr>
        </p:nvSpPr>
        <p:spPr>
          <a:xfrm>
            <a:off x="685800" y="-355225"/>
            <a:ext cx="7772400" cy="231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Правильный ответ</a:t>
            </a:r>
            <a:r>
              <a:rPr lang="ru-RU" b="1" dirty="0"/>
              <a:t> </a:t>
            </a:r>
            <a:endParaRPr b="1"/>
          </a:p>
        </p:txBody>
      </p:sp>
      <p:sp>
        <p:nvSpPr>
          <p:cNvPr id="308" name="Google Shape;308;g106f30765b9_0_76"/>
          <p:cNvSpPr txBox="1">
            <a:spLocks noGrp="1"/>
          </p:cNvSpPr>
          <p:nvPr>
            <p:ph type="subTitle" idx="1"/>
          </p:nvPr>
        </p:nvSpPr>
        <p:spPr>
          <a:xfrm>
            <a:off x="1371600" y="1263050"/>
            <a:ext cx="6400800" cy="83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</a:rPr>
              <a:t>А.И.Куинджи</a:t>
            </a:r>
            <a:endParaRPr sz="4000" b="1">
              <a:solidFill>
                <a:schemeClr val="dk1"/>
              </a:solidFill>
            </a:endParaRPr>
          </a:p>
        </p:txBody>
      </p:sp>
      <p:pic>
        <p:nvPicPr>
          <p:cNvPr id="309" name="Google Shape;309;g106f30765b9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462" y="2194560"/>
            <a:ext cx="5933793" cy="4171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6f30765b9_0_67"/>
          <p:cNvSpPr txBox="1">
            <a:spLocks noGrp="1"/>
          </p:cNvSpPr>
          <p:nvPr>
            <p:ph type="ctrTitle"/>
          </p:nvPr>
        </p:nvSpPr>
        <p:spPr>
          <a:xfrm>
            <a:off x="685800" y="187475"/>
            <a:ext cx="7772400" cy="119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Кто является автором картины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316" name="Google Shape;316;g106f30765b9_0_67"/>
          <p:cNvSpPr txBox="1">
            <a:spLocks noGrp="1"/>
          </p:cNvSpPr>
          <p:nvPr>
            <p:ph type="subTitle" idx="1"/>
          </p:nvPr>
        </p:nvSpPr>
        <p:spPr>
          <a:xfrm>
            <a:off x="707319" y="2198664"/>
            <a:ext cx="7219800" cy="18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rgbClr val="000000"/>
                </a:solidFill>
              </a:rPr>
              <a:t>              </a:t>
            </a:r>
            <a:r>
              <a:rPr lang="ru-RU" sz="4800" b="1" dirty="0" smtClean="0">
                <a:solidFill>
                  <a:srgbClr val="000000"/>
                </a:solidFill>
              </a:rPr>
              <a:t>«Неизвестная»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317" name="Google Shape;317;g106f30765b9_0_67" descr="http://7oom.ru/powerpoint/abstraktnye-fony-dlya-prezentacii-volny-07.jpg"/>
          <p:cNvPicPr preferRelativeResize="0"/>
          <p:nvPr/>
        </p:nvPicPr>
        <p:blipFill rotWithShape="1">
          <a:blip r:embed="rId3">
            <a:alphaModFix/>
          </a:blip>
          <a:srcRect t="61866" b="3975"/>
          <a:stretch/>
        </p:blipFill>
        <p:spPr>
          <a:xfrm>
            <a:off x="0" y="4426325"/>
            <a:ext cx="9196624" cy="24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754</Words>
  <PresentationFormat>Экран (4:3)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Calibri</vt:lpstr>
      <vt:lpstr>Ubuntu</vt:lpstr>
      <vt:lpstr>Office Theme</vt:lpstr>
      <vt:lpstr>Формирование  функциональной грамотности   на уроках  изобразительного искусства  через  технологии  эффективного обучения</vt:lpstr>
      <vt:lpstr>Основные виды информации:</vt:lpstr>
      <vt:lpstr> Примеры бинарной информации на уроках ИЗО</vt:lpstr>
      <vt:lpstr>Давайте проверим ваши знания и вспомним авторов картин</vt:lpstr>
      <vt:lpstr>Кто является автором картины</vt:lpstr>
      <vt:lpstr>Правильный ответ</vt:lpstr>
      <vt:lpstr>Кто является автором картины</vt:lpstr>
      <vt:lpstr>Правильный ответ </vt:lpstr>
      <vt:lpstr>Кто является автором картины</vt:lpstr>
      <vt:lpstr>Правильный ответ</vt:lpstr>
      <vt:lpstr>Примеры последовательной информации</vt:lpstr>
      <vt:lpstr>Примеры числовой информации</vt:lpstr>
      <vt:lpstr>Пример запоминания графической информации</vt:lpstr>
      <vt:lpstr>“Утро в сосновом лесу”</vt:lpstr>
      <vt:lpstr>Работа с текстами</vt:lpstr>
      <vt:lpstr>“Карусели”</vt:lpstr>
      <vt:lpstr>Читай и запоминай  </vt:lpstr>
      <vt:lpstr> Читай и запоминай  </vt:lpstr>
      <vt:lpstr>Ответьте  на  вопросы</vt:lpstr>
      <vt:lpstr>Ответы  на  вопросы</vt:lpstr>
      <vt:lpstr>Организация урока</vt:lpstr>
      <vt:lpstr>Организация урока</vt:lpstr>
      <vt:lpstr>Организация урока</vt:lpstr>
      <vt:lpstr>Организация урока</vt:lpstr>
      <vt:lpstr>Слайд 25</vt:lpstr>
      <vt:lpstr>РЕФЛЕКСИЯ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 функциональной грамотности   на уроках  изобразительного искусства  через  технологии  эффективного обучения</dc:title>
  <dc:creator>Татьяна</dc:creator>
  <cp:lastModifiedBy>Татьяна</cp:lastModifiedBy>
  <cp:revision>42</cp:revision>
  <dcterms:created xsi:type="dcterms:W3CDTF">2021-12-02T19:35:12Z</dcterms:created>
  <dcterms:modified xsi:type="dcterms:W3CDTF">2023-03-18T18:55:42Z</dcterms:modified>
</cp:coreProperties>
</file>