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9" r:id="rId9"/>
    <p:sldId id="270" r:id="rId10"/>
    <p:sldId id="272" r:id="rId11"/>
    <p:sldId id="273" r:id="rId12"/>
    <p:sldId id="274" r:id="rId13"/>
    <p:sldId id="275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78195789004859E-2"/>
          <c:y val="2.9939111213781372E-2"/>
          <c:w val="0.90440128310919787"/>
          <c:h val="0.931565207246700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2432520"/>
        <c:axId val="252430168"/>
      </c:barChart>
      <c:catAx>
        <c:axId val="252432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2430168"/>
        <c:crosses val="autoZero"/>
        <c:auto val="1"/>
        <c:lblAlgn val="ctr"/>
        <c:lblOffset val="100"/>
        <c:noMultiLvlLbl val="0"/>
      </c:catAx>
      <c:valAx>
        <c:axId val="252430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2432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541265675123898E-2"/>
          <c:y val="3.2152855893013386E-2"/>
          <c:w val="0.64294491834354095"/>
          <c:h val="0.85653105861767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8888888888888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Экспериментальная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%">
                  <c:v>0.4</c:v>
                </c:pt>
                <c:pt idx="2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6.9444444444444475E-3"/>
                  <c:y val="-3.6630998048320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Экспериментальная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0%">
                  <c:v>0.6</c:v>
                </c:pt>
                <c:pt idx="2" formatCode="0%">
                  <c:v>0.6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444444444444441E-3"/>
                  <c:y val="6.7914747171126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573891805191017E-2"/>
                  <c:y val="-3.01456093921869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Экспериментальная группа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 formatCode="0%">
                  <c:v>0</c:v>
                </c:pt>
                <c:pt idx="2" formatCode="0%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430952"/>
        <c:axId val="252432912"/>
      </c:barChart>
      <c:catAx>
        <c:axId val="252430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432912"/>
        <c:crosses val="autoZero"/>
        <c:auto val="1"/>
        <c:lblAlgn val="ctr"/>
        <c:lblOffset val="100"/>
        <c:noMultiLvlLbl val="0"/>
      </c:catAx>
      <c:valAx>
        <c:axId val="252432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2430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5127588218139"/>
          <c:y val="0.14947756530433698"/>
          <c:w val="0.24248724117818607"/>
          <c:h val="0.454629768789274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027151804991613E-2"/>
          <c:y val="6.9257156808887291E-2"/>
          <c:w val="0.95897284819500839"/>
          <c:h val="0.724301354202225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Экспериментальная группа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Высокий уровень конст.эк.</c:v>
                </c:pt>
                <c:pt idx="1">
                  <c:v>Высокий уровень контр.эк</c:v>
                </c:pt>
                <c:pt idx="2">
                  <c:v>Средний уровень конст.эк</c:v>
                </c:pt>
                <c:pt idx="3">
                  <c:v>Средний уровень контр.эк</c:v>
                </c:pt>
                <c:pt idx="4">
                  <c:v>Низкий уровеньконст.эк</c:v>
                </c:pt>
                <c:pt idx="5">
                  <c:v>Низкий уровень контр.эк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0.6</c:v>
                </c:pt>
                <c:pt idx="4">
                  <c:v>0.8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1765601217655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20598680872653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32369355657027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64840182648401E-2"/>
                  <c:y val="-3.12989045383411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3256704980843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8264840182648401E-2"/>
                  <c:y val="-2.86903310603268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82648401826484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Высокий уровень конст.эк.</c:v>
                </c:pt>
                <c:pt idx="1">
                  <c:v>Высокий уровень контр.эк</c:v>
                </c:pt>
                <c:pt idx="2">
                  <c:v>Средний уровень конст.эк</c:v>
                </c:pt>
                <c:pt idx="3">
                  <c:v>Средний уровень контр.эк</c:v>
                </c:pt>
                <c:pt idx="4">
                  <c:v>Низкий уровеньконст.эк</c:v>
                </c:pt>
                <c:pt idx="5">
                  <c:v>Низкий уровень контр.эк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0.6</c:v>
                </c:pt>
                <c:pt idx="4">
                  <c:v>0.6</c:v>
                </c:pt>
                <c:pt idx="5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2431736"/>
        <c:axId val="252430560"/>
        <c:axId val="0"/>
      </c:bar3DChart>
      <c:catAx>
        <c:axId val="25243173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2430560"/>
        <c:crosses val="autoZero"/>
        <c:auto val="0"/>
        <c:lblAlgn val="ctr"/>
        <c:lblOffset val="100"/>
        <c:noMultiLvlLbl val="0"/>
      </c:catAx>
      <c:valAx>
        <c:axId val="252430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2431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713055845188296"/>
          <c:y val="0.83385629613199763"/>
          <c:w val="0.70249477436010166"/>
          <c:h val="6.466527127147081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2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34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67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281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14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37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8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7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4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7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4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67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4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5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184857"/>
            <a:ext cx="8915399" cy="3592522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Использование игровых технологий в коррекционно-развивающей работе с детьми старшего дошкольного возраста с общим недоразвитием речи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2904" y="4777379"/>
            <a:ext cx="9048015" cy="717513"/>
          </a:xfrm>
        </p:spPr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Автор работы:________ Прокофьева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Ольга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Васильевна</a:t>
            </a:r>
          </a:p>
          <a:p>
            <a:pPr algn="r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Научный руководитель:_______ старший преподаватель        кафедры дошкольного и начального образования Ефимова Ольга Витальевна</a:t>
            </a:r>
            <a:endParaRPr lang="ru-RU" sz="25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228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Цель</a:t>
            </a:r>
            <a:r>
              <a:rPr lang="ru-RU" sz="2700" dirty="0"/>
              <a:t> </a:t>
            </a:r>
            <a:r>
              <a:rPr lang="ru-RU" sz="2700" b="1" dirty="0"/>
              <a:t>формирующего этапа</a:t>
            </a:r>
            <a:r>
              <a:rPr lang="ru-RU" sz="2700" dirty="0"/>
              <a:t> – разработать и </a:t>
            </a:r>
            <a:r>
              <a:rPr lang="ru-RU" sz="2700" dirty="0" smtClean="0"/>
              <a:t>апробировать условия использования игровых технологий в коррекционно-развивающей работе с детьми старшего </a:t>
            </a:r>
            <a:r>
              <a:rPr lang="ru-RU" sz="2700" dirty="0"/>
              <a:t>дошкольного возраста с </a:t>
            </a:r>
            <a:r>
              <a:rPr lang="ru-RU" sz="2700" dirty="0" smtClean="0"/>
              <a:t>ОНР</a:t>
            </a:r>
            <a:r>
              <a:rPr lang="ru-RU" sz="2700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2197291"/>
            <a:ext cx="8911687" cy="4531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адачи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отобрать и адаптировать игры, направленные на коррекцию и развитие лексической стороны речи (активного словаря), учитывающие особенности речевого нарушения;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создать эмоционально-положительную атмосферу проведения игр, способствующую стимулированию речевой и познавательной активности;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отобрать разнообразные формы организации коррекционно-развивающей работы, включающей отобранные игры.</a:t>
            </a:r>
          </a:p>
          <a:p>
            <a:endParaRPr lang="ru-RU" sz="20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762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0967" y="33750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 </a:t>
            </a:r>
            <a:r>
              <a:rPr lang="ru-RU" b="1" dirty="0" smtClean="0"/>
              <a:t>Игры, использованные </a:t>
            </a:r>
            <a:r>
              <a:rPr lang="ru-RU" b="1" dirty="0"/>
              <a:t>в работе со старшими дошкольниками с ОНР 3 уровня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9143442" cy="433159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«Найди точное слово», «Кто что делает?», «Эстафета», «Сосчитай и скажи».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игры на уточнение смыслового значения слов, их значений: «Найди лишнее слово», «Где ошибка?».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на понимание обобщающих слов и введение их в речь: «Мяч бросай и мне отвечай!», «Четвертый лишний», «Назови правильно».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игры на понимание и использование многозначных слов: «Скажи, у кого что?», «Что перепуталось?», «Подбери слово». 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игры на формирование понимания и активизацию антонимов и синонимов: «Наоборот», «Скажи по-другому», «Подскажи словечко».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6531" y="624111"/>
            <a:ext cx="8406570" cy="1280890"/>
          </a:xfrm>
        </p:spPr>
        <p:txBody>
          <a:bodyPr/>
          <a:lstStyle/>
          <a:p>
            <a:r>
              <a:rPr lang="ru-RU" b="1" dirty="0"/>
              <a:t>Анализ результатов экспериментальной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2745" y="1905001"/>
            <a:ext cx="9195514" cy="436701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Цель контрольного этапа – определить эффективность проведенной экспериментальной работы.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Достижение цели предполагало решение следующих задач: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проведение повторной диагностики;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качественный и количественный анализ полученных результатов;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сравнение результатов экспериментальной и контрольной групп;</a:t>
            </a:r>
          </a:p>
          <a:p>
            <a:pPr lvl="0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формулирование выводов.</a:t>
            </a:r>
          </a:p>
        </p:txBody>
      </p:sp>
    </p:spTree>
    <p:extLst>
      <p:ext uri="{BB962C8B-B14F-4D97-AF65-F5344CB8AC3E}">
        <p14:creationId xmlns:p14="http://schemas.microsoft.com/office/powerpoint/2010/main" val="150516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463" y="624110"/>
            <a:ext cx="8229149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Результаты диагностики на этапе контрольного эксперимента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Сравнение результатов диагностики на этапе констатирующего и контрольного эксперимента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16720861"/>
              </p:ext>
            </p:extLst>
          </p:nvPr>
        </p:nvGraphicFramePr>
        <p:xfrm>
          <a:off x="1901824" y="2133600"/>
          <a:ext cx="9602787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67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0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Р</a:t>
            </a:r>
            <a:r>
              <a:rPr lang="ru-RU" sz="4400" dirty="0" smtClean="0"/>
              <a:t>езультаты </a:t>
            </a:r>
            <a:r>
              <a:rPr lang="ru-RU" sz="4400" dirty="0"/>
              <a:t>контрольного эксперимента показали, что проведенная работа была достаточно эффективной. Полученные данные подтвердили гипотезу нашего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9714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212" y="1228299"/>
            <a:ext cx="8188206" cy="90530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Актуальность исследования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Одной из важных задач логопедии является поиск наиболее эффективных и оптимальных средств организации и осуществления коррекционно-развивающей работы с дошкольниками, у которых имеются речевые нарушения. Это обусловлено достаточной распространенностью данного нарушения среди дошкольников, количество которых с каждым годом постепенно увеличивается.</a:t>
            </a:r>
          </a:p>
          <a:p>
            <a:endParaRPr lang="ru-RU" sz="28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37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Цель исследования</a:t>
            </a:r>
            <a:r>
              <a:rPr lang="ru-RU" sz="2800" dirty="0"/>
              <a:t> – изучение и определение наиболее эффективных условий использования игровых технологий в коррекционно-развивающей работе с детьми старшего дошкольного возраста с общим недоразвитием речи.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2784143"/>
            <a:ext cx="9040411" cy="3127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</a:rPr>
              <a:t>Объект исследования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 – условия организации коррекционно-развивающей работы с детьми старшего дошкольного возраста с общим недоразвитием речи.</a:t>
            </a:r>
            <a:br>
              <a:rPr lang="ru-RU" sz="25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5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</a:rPr>
              <a:t>Предмет исследования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</a:rPr>
              <a:t> – использование игровых технологий в коррекционно-развивающей работе по формированию лексической стороны речи у старших дошкольников с ОНР 3 уровня.</a:t>
            </a:r>
          </a:p>
        </p:txBody>
      </p:sp>
    </p:spTree>
    <p:extLst>
      <p:ext uri="{BB962C8B-B14F-4D97-AF65-F5344CB8AC3E}">
        <p14:creationId xmlns:p14="http://schemas.microsoft.com/office/powerpoint/2010/main" val="50702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Гипотеза исследования</a:t>
            </a:r>
            <a:r>
              <a:rPr lang="ru-RU" sz="2800" dirty="0"/>
              <a:t> – это предположение о том, что использование игровых технологий в коррекционно-развивающей работе с детьми старшего дошкольного возраста с ОНР 3 уровня будет наиболее эффективной при соблюдении следующих условий: </a:t>
            </a:r>
            <a:br>
              <a:rPr lang="ru-RU" sz="2800" dirty="0"/>
            </a:br>
            <a:r>
              <a:rPr lang="ru-RU" sz="2800" dirty="0"/>
              <a:t>При отборе и адаптации игр, учитывающих особенности речевого нарушения;</a:t>
            </a:r>
            <a:br>
              <a:rPr lang="ru-RU" sz="2800" dirty="0"/>
            </a:br>
            <a:r>
              <a:rPr lang="ru-RU" sz="2800" dirty="0"/>
              <a:t>При создании эмоционально-положительной атмосферы проведения игр, способствующей стимулированию речевой и познавательной активности;</a:t>
            </a:r>
            <a:br>
              <a:rPr lang="ru-RU" sz="2800" dirty="0"/>
            </a:br>
            <a:r>
              <a:rPr lang="ru-RU" sz="2800" dirty="0"/>
              <a:t>При отборе разнообразных форм и коррекционно-развивающей работы, включающей отобранные игры.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2589212" y="5911222"/>
            <a:ext cx="8915400" cy="14184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7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исследования</a:t>
            </a:r>
            <a:r>
              <a:rPr lang="ru-RU" dirty="0"/>
              <a:t>:</a:t>
            </a:r>
            <a:br>
              <a:rPr lang="ru-RU" dirty="0"/>
            </a:br>
            <a:r>
              <a:rPr lang="ru-RU" sz="3100" dirty="0"/>
              <a:t>1. Проанализировать психолого-педагогическую и логопедическую литературу по проблеме исследования.</a:t>
            </a:r>
            <a:br>
              <a:rPr lang="ru-RU" sz="3100" dirty="0"/>
            </a:br>
            <a:r>
              <a:rPr lang="ru-RU" sz="3100" dirty="0"/>
              <a:t>2. Определить особенности речевого развития старших дошкольников с ОНР 3 уровня.</a:t>
            </a:r>
            <a:br>
              <a:rPr lang="ru-RU" sz="3100" dirty="0"/>
            </a:br>
            <a:r>
              <a:rPr lang="ru-RU" sz="3100" dirty="0"/>
              <a:t>3. Разработать и апробировать условия использования игровых технологий в коррекционно-развивающей работе с детьми старшего дошкольного возраста с ОНР 3 уровня.</a:t>
            </a:r>
            <a:br>
              <a:rPr lang="ru-RU" sz="3100" dirty="0"/>
            </a:br>
            <a:r>
              <a:rPr lang="ru-RU" sz="3100" dirty="0"/>
              <a:t>4. Определить эффективность проведенной работы.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834130"/>
            <a:ext cx="8589650" cy="7709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27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107582"/>
            <a:ext cx="8911687" cy="79741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исследования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- анализ теоретических источников;</a:t>
            </a:r>
            <a:br>
              <a:rPr lang="ru-RU" dirty="0"/>
            </a:br>
            <a:r>
              <a:rPr lang="ru-RU" dirty="0"/>
              <a:t>- изучение и обобщение педагогического опыта;</a:t>
            </a:r>
            <a:br>
              <a:rPr lang="ru-RU" dirty="0"/>
            </a:br>
            <a:r>
              <a:rPr lang="ru-RU" dirty="0"/>
              <a:t>- наблюдение;</a:t>
            </a:r>
            <a:br>
              <a:rPr lang="ru-RU" dirty="0"/>
            </a:br>
            <a:r>
              <a:rPr lang="ru-RU" dirty="0"/>
              <a:t>- диагностика;</a:t>
            </a:r>
            <a:br>
              <a:rPr lang="ru-RU" dirty="0"/>
            </a:br>
            <a:r>
              <a:rPr lang="ru-RU" dirty="0"/>
              <a:t>- педагогический эксперимент;</a:t>
            </a:r>
            <a:br>
              <a:rPr lang="ru-RU" dirty="0"/>
            </a:br>
            <a:r>
              <a:rPr lang="ru-RU" dirty="0"/>
              <a:t>- количественный и качественный анализ данных.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795492"/>
            <a:ext cx="8782833" cy="11572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42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Практическая значимость исследования</a:t>
            </a:r>
            <a:r>
              <a:rPr lang="ru-RU" dirty="0"/>
              <a:t> заключается в том, что разработанные в рамках исследования условия использования игровых технологий в коррекционно-развивающей работе с детьми старшего дошкольного возраста с ОНР 3 уровня могут дополнять коррекционно-развивающую работу в дошкольной организации и использоваться специалистами дошкольных организаций.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834130"/>
            <a:ext cx="8915400" cy="7709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3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036" y="696035"/>
            <a:ext cx="10685745" cy="26348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Констатирующий этап</a:t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466382" y="1296537"/>
            <a:ext cx="8915399" cy="5349923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Цель констатирующего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этапа: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изучение состояния речевого развития старших дошкольников с ОНР 3 уровня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Задачи констатирующего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этапа: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подобрать диагностическую методику для проведения исследования;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провести диагностику, направленную на изучение уровня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сформированности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лексической стороны речи (активного словаря) детей и проанализировать полученные результаты.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571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469" y="624110"/>
            <a:ext cx="10576144" cy="128089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Результаты констатирующего эксперимента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2722" y="5160135"/>
            <a:ext cx="397397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773510" y="3026536"/>
            <a:ext cx="12363718" cy="476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774498143"/>
              </p:ext>
            </p:extLst>
          </p:nvPr>
        </p:nvGraphicFramePr>
        <p:xfrm>
          <a:off x="2888975" y="2133600"/>
          <a:ext cx="7156174" cy="4412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773510" y="5979285"/>
            <a:ext cx="123637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7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</p:bld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296</TotalTime>
  <Words>493</Words>
  <Application>Microsoft Office PowerPoint</Application>
  <PresentationFormat>Широкоэкранный</PresentationFormat>
  <Paragraphs>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Использование игровых технологий в коррекционно-развивающей работе с детьми старшего дошкольного возраста с общим недоразвитием речи </vt:lpstr>
      <vt:lpstr>Актуальность исследования </vt:lpstr>
      <vt:lpstr>Цель исследования – изучение и определение наиболее эффективных условий использования игровых технологий в коррекционно-развивающей работе с детьми старшего дошкольного возраста с общим недоразвитием речи. </vt:lpstr>
      <vt:lpstr>Гипотеза исследования – это предположение о том, что использование игровых технологий в коррекционно-развивающей работе с детьми старшего дошкольного возраста с ОНР 3 уровня будет наиболее эффективной при соблюдении следующих условий:  При отборе и адаптации игр, учитывающих особенности речевого нарушения; При создании эмоционально-положительной атмосферы проведения игр, способствующей стимулированию речевой и познавательной активности; При отборе разнообразных форм и коррекционно-развивающей работы, включающей отобранные игры. </vt:lpstr>
      <vt:lpstr>Задачи исследования: 1. Проанализировать психолого-педагогическую и логопедическую литературу по проблеме исследования. 2. Определить особенности речевого развития старших дошкольников с ОНР 3 уровня. 3. Разработать и апробировать условия использования игровых технологий в коррекционно-развивающей работе с детьми старшего дошкольного возраста с ОНР 3 уровня. 4. Определить эффективность проведенной работы. </vt:lpstr>
      <vt:lpstr>Методы исследования: - анализ теоретических источников; - изучение и обобщение педагогического опыта; - наблюдение; - диагностика; - педагогический эксперимент; - количественный и качественный анализ данных. </vt:lpstr>
      <vt:lpstr>Практическая значимость исследования заключается в том, что разработанные в рамках исследования условия использования игровых технологий в коррекционно-развивающей работе с детьми старшего дошкольного возраста с ОНР 3 уровня могут дополнять коррекционно-развивающую работу в дошкольной организации и использоваться специалистами дошкольных организаций. </vt:lpstr>
      <vt:lpstr>Констатирующий этап   </vt:lpstr>
      <vt:lpstr>Результаты констатирующего эксперимента</vt:lpstr>
      <vt:lpstr>Цель формирующего этапа – разработать и апробировать условия использования игровых технологий в коррекционно-развивающей работе с детьми старшего дошкольного возраста с ОНР.  </vt:lpstr>
      <vt:lpstr> Игры, использованные в работе со старшими дошкольниками с ОНР 3 уровня</vt:lpstr>
      <vt:lpstr>Анализ результатов экспериментальной работы</vt:lpstr>
      <vt:lpstr>Результаты диагностики на этапе контрольного эксперимента </vt:lpstr>
      <vt:lpstr>Сравнение результатов диагностики на этапе констатирующего и контрольного эксперимента </vt:lpstr>
      <vt:lpstr>Результаты контрольного эксперимента показали, что проведенная работа была достаточно эффективной. Полученные данные подтвердили гипотезу нашего исследования.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игровых технологий в коррекционно-развивающей работе с детьми старшего дошкольного возраста с общим недоразвитием речи</dc:title>
  <dc:creator>adminn</dc:creator>
  <cp:lastModifiedBy>adminn</cp:lastModifiedBy>
  <cp:revision>27</cp:revision>
  <dcterms:created xsi:type="dcterms:W3CDTF">2018-05-21T14:41:53Z</dcterms:created>
  <dcterms:modified xsi:type="dcterms:W3CDTF">2018-06-05T15:58:02Z</dcterms:modified>
</cp:coreProperties>
</file>