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2" r:id="rId4"/>
    <p:sldId id="281" r:id="rId5"/>
    <p:sldId id="286" r:id="rId6"/>
    <p:sldId id="287" r:id="rId7"/>
    <p:sldId id="261" r:id="rId8"/>
    <p:sldId id="260" r:id="rId9"/>
    <p:sldId id="263" r:id="rId10"/>
    <p:sldId id="282" r:id="rId11"/>
    <p:sldId id="283" r:id="rId12"/>
    <p:sldId id="266" r:id="rId13"/>
    <p:sldId id="288" r:id="rId14"/>
    <p:sldId id="270" r:id="rId15"/>
    <p:sldId id="284" r:id="rId16"/>
    <p:sldId id="269" r:id="rId17"/>
    <p:sldId id="289" r:id="rId18"/>
    <p:sldId id="271" r:id="rId19"/>
    <p:sldId id="258" r:id="rId20"/>
    <p:sldId id="268" r:id="rId21"/>
    <p:sldId id="272" r:id="rId22"/>
    <p:sldId id="259" r:id="rId23"/>
    <p:sldId id="275" r:id="rId24"/>
    <p:sldId id="291" r:id="rId25"/>
    <p:sldId id="278" r:id="rId26"/>
    <p:sldId id="267" r:id="rId27"/>
    <p:sldId id="276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0433-673E-4019-BD58-0B4E0072B8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355-0384-4EDB-8B65-E80B8781F0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0433-673E-4019-BD58-0B4E0072B8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355-0384-4EDB-8B65-E80B8781F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0433-673E-4019-BD58-0B4E0072B8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355-0384-4EDB-8B65-E80B8781F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0433-673E-4019-BD58-0B4E0072B8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355-0384-4EDB-8B65-E80B8781F0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0433-673E-4019-BD58-0B4E0072B8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355-0384-4EDB-8B65-E80B8781F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0433-673E-4019-BD58-0B4E0072B8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355-0384-4EDB-8B65-E80B8781F0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0433-673E-4019-BD58-0B4E0072B8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355-0384-4EDB-8B65-E80B8781F0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0433-673E-4019-BD58-0B4E0072B8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355-0384-4EDB-8B65-E80B8781F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0433-673E-4019-BD58-0B4E0072B8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355-0384-4EDB-8B65-E80B8781F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0433-673E-4019-BD58-0B4E0072B8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355-0384-4EDB-8B65-E80B8781F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0433-673E-4019-BD58-0B4E0072B8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355-0384-4EDB-8B65-E80B8781F0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1C0433-673E-4019-BD58-0B4E0072B8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6BB355-0384-4EDB-8B65-E80B8781F0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DTSvetliy@yandex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992887" cy="432048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Тема: «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Полезные игрушки для дома и семьи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Изготовление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сувенира :   «Карандашница»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Педагог дополнительного образования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Сульдина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Эльмира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Амуровна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Высшая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квалификационная категория 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Республика Саха(Якутия) 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Мирнинский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район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п.Светлый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ул. Дружбы Народов дом 1. 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индекс: 678196   эл. адрес: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CDTSvetliy@yandex.ru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8(411)36 71895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                      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п Светлый  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январь 2021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/>
              <a:t> .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548680"/>
            <a:ext cx="6400800" cy="11133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Филиал МАУ ДО «ЦДО»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г.Мирный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2400" err="1" smtClean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400" smtClean="0">
                <a:solidFill>
                  <a:schemeClr val="tx2">
                    <a:lumMod val="75000"/>
                  </a:schemeClr>
                </a:solidFill>
              </a:rPr>
              <a:t>. Светлый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949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еще для занятия\DSC_14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2" r="5168"/>
          <a:stretch/>
        </p:blipFill>
        <p:spPr bwMode="auto">
          <a:xfrm rot="5400000">
            <a:off x="1410553" y="235416"/>
            <a:ext cx="2304256" cy="3405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5" descr="G:\еще для занятия\DSC_15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38044"/>
          <a:stretch/>
        </p:blipFill>
        <p:spPr bwMode="auto">
          <a:xfrm rot="5400000">
            <a:off x="5561921" y="458484"/>
            <a:ext cx="2282874" cy="2938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6" descr="G:\еще для занятия\DSC_15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7" r="30439"/>
          <a:stretch/>
        </p:blipFill>
        <p:spPr bwMode="auto">
          <a:xfrm rot="5400000">
            <a:off x="3570836" y="3422055"/>
            <a:ext cx="2434375" cy="3024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9538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21.0915\DSC_0611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/>
          <a:stretch/>
        </p:blipFill>
        <p:spPr bwMode="auto">
          <a:xfrm>
            <a:off x="427272" y="1029696"/>
            <a:ext cx="3248897" cy="2002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G:\21.0915\DSC_06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t="9050" r="12918"/>
          <a:stretch/>
        </p:blipFill>
        <p:spPr bwMode="auto">
          <a:xfrm rot="16200000">
            <a:off x="4212447" y="4096181"/>
            <a:ext cx="2736830" cy="1873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G:\21.0915\DSC_06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4184" r="-769"/>
          <a:stretch/>
        </p:blipFill>
        <p:spPr bwMode="auto">
          <a:xfrm rot="5400000">
            <a:off x="6234643" y="4247669"/>
            <a:ext cx="2723385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G:\21.0915\DSC_06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13253" r="8927" b="10084"/>
          <a:stretch/>
        </p:blipFill>
        <p:spPr bwMode="auto">
          <a:xfrm>
            <a:off x="4067944" y="1052736"/>
            <a:ext cx="338080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G:\21.0915\DSC_06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3522794" cy="1981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8437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1.0915\DSC_0617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4" t="2794" r="25777" b="2591"/>
          <a:stretch/>
        </p:blipFill>
        <p:spPr bwMode="auto">
          <a:xfrm>
            <a:off x="683568" y="404664"/>
            <a:ext cx="289246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G:\21.0915\DSC_06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7" r="22800"/>
          <a:stretch/>
        </p:blipFill>
        <p:spPr bwMode="auto">
          <a:xfrm>
            <a:off x="5495455" y="476672"/>
            <a:ext cx="2188727" cy="2766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G:\21.0915\DSC_06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r="23321"/>
          <a:stretch/>
        </p:blipFill>
        <p:spPr bwMode="auto">
          <a:xfrm>
            <a:off x="2768599" y="3645024"/>
            <a:ext cx="2959101" cy="2432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39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b="1" i="1" dirty="0" smtClean="0"/>
              <a:t>I</a:t>
            </a:r>
            <a:r>
              <a:rPr lang="ru-RU" b="1" i="1" dirty="0"/>
              <a:t> </a:t>
            </a:r>
            <a:r>
              <a:rPr lang="ru-RU" b="1" i="1" dirty="0" smtClean="0"/>
              <a:t>этап</a:t>
            </a:r>
            <a:r>
              <a:rPr lang="ru-RU" b="1" i="1" dirty="0"/>
              <a:t>. Подготовка ткани к раскрою и раскрой</a:t>
            </a:r>
            <a:endParaRPr lang="ru-RU" dirty="0"/>
          </a:p>
          <a:p>
            <a:pPr marL="45720" indent="0">
              <a:buNone/>
            </a:pPr>
            <a:r>
              <a:rPr lang="ru-RU" b="1" dirty="0"/>
              <a:t>Цель:</a:t>
            </a:r>
            <a:endParaRPr lang="ru-RU" dirty="0"/>
          </a:p>
          <a:p>
            <a:pPr marL="45720" lvl="0" indent="0">
              <a:buNone/>
            </a:pPr>
            <a:r>
              <a:rPr lang="ru-RU" dirty="0"/>
              <a:t>ознакомить с различными способами расположения деталей бумажной выкройки на ткани;</a:t>
            </a:r>
          </a:p>
          <a:p>
            <a:pPr marL="45720" lvl="0" indent="0">
              <a:buNone/>
            </a:pPr>
            <a:r>
              <a:rPr lang="ru-RU" dirty="0"/>
              <a:t>научить наиболее экономному способу расположения деталей;</a:t>
            </a:r>
          </a:p>
          <a:p>
            <a:pPr marL="45720" lvl="0" indent="0">
              <a:buNone/>
            </a:pPr>
            <a:r>
              <a:rPr lang="ru-RU" dirty="0"/>
              <a:t>выбирать величину припуска на швы в зависимости от свойства ткани;</a:t>
            </a:r>
          </a:p>
          <a:p>
            <a:pPr marL="45720" lvl="0" indent="0">
              <a:buNone/>
            </a:pPr>
            <a:r>
              <a:rPr lang="ru-RU" dirty="0"/>
              <a:t>воспитывать эстетический вкус.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363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332656"/>
            <a:ext cx="7920880" cy="5433784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b="1" dirty="0"/>
              <a:t>Наглядные пособия: 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детали выкройки, схема расположения деталей выкройки</a:t>
            </a:r>
          </a:p>
          <a:p>
            <a:pPr marL="45720" indent="0">
              <a:buNone/>
            </a:pPr>
            <a:r>
              <a:rPr lang="ru-RU" b="1" dirty="0"/>
              <a:t>Оборудование и материалы: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Ткань, иглы, булавки, мел, ножницы, детали выкройки. 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b="1" dirty="0"/>
              <a:t>1 Ознакомление с порядком работы:</a:t>
            </a:r>
            <a:endParaRPr lang="ru-RU" dirty="0"/>
          </a:p>
          <a:p>
            <a:pPr marL="45720" indent="0">
              <a:buNone/>
            </a:pPr>
            <a:r>
              <a:rPr lang="ru-RU" i="1" dirty="0"/>
              <a:t>1) Подготовка ткани к раскрою.</a:t>
            </a:r>
            <a:endParaRPr lang="ru-RU" dirty="0"/>
          </a:p>
          <a:p>
            <a:pPr lvl="0"/>
            <a:r>
              <a:rPr lang="ru-RU" dirty="0"/>
              <a:t>Определить направление на ткани долевой нити, лицевую и изнаночную сторону, направление рисунка. Проверить дефекты.</a:t>
            </a:r>
          </a:p>
          <a:p>
            <a:pPr lvl="0"/>
            <a:r>
              <a:rPr lang="ru-RU" dirty="0"/>
              <a:t>Проутюжить ткань.</a:t>
            </a:r>
          </a:p>
          <a:p>
            <a:r>
              <a:rPr lang="ru-RU" i="1" dirty="0"/>
              <a:t>2) Раскладка деталей выкройки на ткани.</a:t>
            </a:r>
            <a:endParaRPr lang="ru-RU" dirty="0"/>
          </a:p>
          <a:p>
            <a:pPr lvl="0"/>
            <a:r>
              <a:rPr lang="ru-RU" dirty="0"/>
              <a:t>Расположить на ткани детали выкройки, отступив от среза на величину припуска на швы. Работа проводится на столе с ровной гладкой поверхностью.</a:t>
            </a:r>
          </a:p>
          <a:p>
            <a:pPr lvl="0"/>
            <a:r>
              <a:rPr lang="ru-RU" dirty="0"/>
              <a:t>Направление нитей основы на выкройке должна совпадать с направлением на ткани. </a:t>
            </a:r>
          </a:p>
          <a:p>
            <a:pPr lvl="0"/>
            <a:r>
              <a:rPr lang="ru-RU" dirty="0"/>
              <a:t>Детали лекала располагают так, чтобы раскладка была экономичной. </a:t>
            </a:r>
          </a:p>
          <a:p>
            <a:pPr lvl="0"/>
            <a:r>
              <a:rPr lang="ru-RU" dirty="0"/>
              <a:t>Расположив на ткани детали выкройки, приколите их булавками и приступайте к </a:t>
            </a:r>
            <a:r>
              <a:rPr lang="ru-RU" dirty="0" err="1"/>
              <a:t>обмелке</a:t>
            </a:r>
            <a:r>
              <a:rPr lang="ru-RU" dirty="0"/>
              <a:t>. </a:t>
            </a:r>
          </a:p>
          <a:p>
            <a:pPr lvl="0"/>
            <a:r>
              <a:rPr lang="ru-RU" dirty="0"/>
              <a:t>Обрисовывают выкройку дважды – по контуру лекала и с учетом припусков на швы.  </a:t>
            </a:r>
          </a:p>
          <a:p>
            <a:pPr lvl="0"/>
            <a:r>
              <a:rPr lang="ru-RU" dirty="0"/>
              <a:t>Линии, по которым будет проводиться раскрой, и контрольные точки проводят остро заточенным мелом, тонким кусочком мыла или мягким карандашом.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3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5" y="476672"/>
            <a:ext cx="5029945" cy="93610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Детали для обезьянки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21.0915\DSC_0620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r="15053"/>
          <a:stretch/>
        </p:blipFill>
        <p:spPr bwMode="auto">
          <a:xfrm>
            <a:off x="5148064" y="1480097"/>
            <a:ext cx="2315965" cy="185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G:\21.0915\DSC_06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4" y="1484784"/>
            <a:ext cx="320035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G:\21.0915\DSC_06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60058"/>
            <a:ext cx="3168352" cy="178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G:\21.0915\DSC_06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2" r="11536"/>
          <a:stretch/>
        </p:blipFill>
        <p:spPr bwMode="auto">
          <a:xfrm>
            <a:off x="5220072" y="3819290"/>
            <a:ext cx="2243957" cy="1946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1371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1.0915\DSC_0624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3" t="13855" r="19613" b="4891"/>
          <a:stretch/>
        </p:blipFill>
        <p:spPr bwMode="auto">
          <a:xfrm>
            <a:off x="755576" y="548680"/>
            <a:ext cx="3240360" cy="2704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G:\21.0915\DSC_06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t="6307" r="13999"/>
          <a:stretch/>
        </p:blipFill>
        <p:spPr bwMode="auto">
          <a:xfrm>
            <a:off x="4499992" y="3068960"/>
            <a:ext cx="3327033" cy="2749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565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1.0915\DSC_0626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3" r="12807"/>
          <a:stretch/>
        </p:blipFill>
        <p:spPr bwMode="auto">
          <a:xfrm>
            <a:off x="539551" y="692696"/>
            <a:ext cx="357562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G:\21.0915\DSC_06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" r="8732" b="12647"/>
          <a:stretch/>
        </p:blipFill>
        <p:spPr bwMode="auto">
          <a:xfrm>
            <a:off x="4499992" y="620688"/>
            <a:ext cx="406926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G:\21.0915\DSC_0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61873"/>
            <a:ext cx="3600400" cy="202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G:\21.0915\DSC_06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0" t="28769" r="18397" b="9692"/>
          <a:stretch/>
        </p:blipFill>
        <p:spPr bwMode="auto">
          <a:xfrm>
            <a:off x="4548572" y="3361873"/>
            <a:ext cx="3576960" cy="196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0581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8136904" cy="5184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Итог I этапа.</a:t>
            </a:r>
            <a:endParaRPr lang="ru-RU" dirty="0"/>
          </a:p>
          <a:p>
            <a:pPr marL="45720" lvl="0" indent="0">
              <a:buNone/>
            </a:pPr>
            <a:endParaRPr lang="ru-RU" dirty="0" smtClean="0"/>
          </a:p>
          <a:p>
            <a:pPr marL="45720" lvl="0" indent="0">
              <a:buNone/>
            </a:pPr>
            <a:r>
              <a:rPr lang="ru-RU" dirty="0" smtClean="0"/>
              <a:t>Проверка </a:t>
            </a:r>
            <a:r>
              <a:rPr lang="ru-RU" dirty="0"/>
              <a:t>качества </a:t>
            </a:r>
            <a:r>
              <a:rPr lang="ru-RU" dirty="0" smtClean="0"/>
              <a:t>выполнения подготовки каркаса и </a:t>
            </a:r>
            <a:r>
              <a:rPr lang="ru-RU" dirty="0"/>
              <a:t>раскроя деталей </a:t>
            </a:r>
            <a:r>
              <a:rPr lang="ru-RU" dirty="0" smtClean="0"/>
              <a:t>игрушки- сувенира «Карандашница».</a:t>
            </a:r>
            <a:endParaRPr lang="ru-RU" dirty="0"/>
          </a:p>
          <a:p>
            <a:pPr marL="45720" lvl="0" indent="0">
              <a:buNone/>
            </a:pPr>
            <a:endParaRPr lang="ru-RU" dirty="0"/>
          </a:p>
          <a:p>
            <a:pPr marL="45720" lvl="0" indent="0">
              <a:buNone/>
            </a:pPr>
            <a:r>
              <a:rPr lang="ru-RU" dirty="0" smtClean="0"/>
              <a:t>Анализ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Руководитель анализирует деятельность кружковцев, отмечая рациональность раскладки деталей выкройки мягкой игрушка на ткани, правильность выполнения </a:t>
            </a:r>
            <a:r>
              <a:rPr lang="ru-RU" dirty="0" err="1"/>
              <a:t>обмеловки</a:t>
            </a:r>
            <a:r>
              <a:rPr lang="ru-RU" dirty="0"/>
              <a:t> и приемов раскроя, качество выполнения работы, соблюдение правил безопасной работы.</a:t>
            </a:r>
          </a:p>
          <a:p>
            <a:pPr marL="45720" lvl="0" indent="0">
              <a:buNone/>
            </a:pPr>
            <a:r>
              <a:rPr lang="ru-RU" dirty="0"/>
              <a:t>Словесное поощрение кружковцев.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0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24935" cy="1008112"/>
          </a:xfrm>
        </p:spPr>
        <p:txBody>
          <a:bodyPr/>
          <a:lstStyle/>
          <a:p>
            <a:pPr marL="45720" indent="0" algn="l">
              <a:buNone/>
            </a:pPr>
            <a:r>
              <a:rPr lang="ru-RU" sz="2400" dirty="0" smtClean="0"/>
              <a:t>II этап.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Порядок соединения деталей кроя мягкой игрушки и прикрепление  к каркасу.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964488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Цель: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Изготовление шариковой мягкой игрушки обезьянки, прикрепления к основе. Познакомить обучающихся с последовательностью соединений деталей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мягкой игрушки.</a:t>
            </a:r>
          </a:p>
          <a:p>
            <a:pPr marL="4572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Задачи: Завершение  изготовления  игрушки– сувенира «Карандашница»</a:t>
            </a:r>
          </a:p>
          <a:p>
            <a:pPr marL="4572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Продолжаем учить самостоятельному выполнению художественных элементов игрушки- сувенира  </a:t>
            </a:r>
          </a:p>
          <a:p>
            <a:pPr marL="45720" lvl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мелкой моторики рук;</a:t>
            </a:r>
          </a:p>
          <a:p>
            <a:pPr marL="4572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воспитание чувства товарищества и взаимопомощи;</a:t>
            </a:r>
          </a:p>
          <a:p>
            <a:pPr marL="45720" lvl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привитие эстетического вкуса.</a:t>
            </a:r>
          </a:p>
          <a:p>
            <a:pPr marL="4572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Кроме образовательных задач на любом занятии реализуются и воспитательные задачи такие как воспитание художественного  вкуса, интереса к творчеству, аккуратное отношение к вещам и труду людей.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lvl="0" indent="0">
              <a:buNone/>
            </a:pP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556793"/>
            <a:ext cx="7560840" cy="4377872"/>
          </a:xfrm>
        </p:spPr>
        <p:txBody>
          <a:bodyPr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Заинтересованность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занятием декоративно-прикладным творчеством. Использование бросового материала для украшения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рабочего стола. Этот предмет интерьера  должен быть всегда под рукой,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хранить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все письменные принадлежности в одном месте, да и просто украшать стол. В школе этот предмет часть рабочего места ученика,  в котором все необходимые письменные инструменты хранятся в одном, удобном месте, где их всегда можно взять. </a:t>
            </a:r>
          </a:p>
          <a:p>
            <a:pPr algn="ctr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  экономия средств при выборе подарков и в будущем вероятность заняться прибыльной предпринимательской деятельностью в пользу обществу.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108012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Правила  ТБ на занятии.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08720"/>
            <a:ext cx="8136904" cy="5256584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Класть ножницы на стол так, чтобы они не выступали за край стола.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Не работать тупыми ножницами с ослабленным шарнирным креплением.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Передавать кольцами вперед.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Игла должна находиться в игольнице. 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Не держать ножницы в открытом виде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Не резать ножницами на ходу.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Не нанизывать длинную нитку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Аккуратно работать с проволокой, не махать ей, работать с проволокой осторожно чтоб не поранить руки или своего соседа.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5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476672"/>
            <a:ext cx="7389440" cy="936104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098" name="Picture 2" descr="G:\21.0915\DSC_0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912768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966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обавить к откр уроку\DSC_03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0" t="19841" r="29012" b="11675"/>
          <a:stretch/>
        </p:blipFill>
        <p:spPr bwMode="auto">
          <a:xfrm>
            <a:off x="882278" y="4149080"/>
            <a:ext cx="2917180" cy="2269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E:\добавить к откр уроку\DSC_03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t="25600" r="27241" b="9645"/>
          <a:stretch/>
        </p:blipFill>
        <p:spPr bwMode="auto">
          <a:xfrm>
            <a:off x="4713492" y="3047273"/>
            <a:ext cx="3314892" cy="2638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E:\добавить к откр уроку\DSC_03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 r="19801"/>
          <a:stretch/>
        </p:blipFill>
        <p:spPr bwMode="auto">
          <a:xfrm>
            <a:off x="683568" y="692696"/>
            <a:ext cx="2744306" cy="2638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E:\добавить к откр уроку\DSC_03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t="30390" r="8603" b="2707"/>
          <a:stretch/>
        </p:blipFill>
        <p:spPr bwMode="auto">
          <a:xfrm>
            <a:off x="4499992" y="676414"/>
            <a:ext cx="3672960" cy="1573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002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обавить к откр уроку\DSC_0345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15155" r="10468"/>
          <a:stretch/>
        </p:blipFill>
        <p:spPr bwMode="auto">
          <a:xfrm>
            <a:off x="539551" y="980728"/>
            <a:ext cx="4032448" cy="2277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E:\добавить к откр уроку\DSC_03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t="19074" r="3840" b="3503"/>
          <a:stretch/>
        </p:blipFill>
        <p:spPr bwMode="auto">
          <a:xfrm>
            <a:off x="4211960" y="3501008"/>
            <a:ext cx="4232757" cy="1950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46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добавить к откр уроку\DSC_035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836712"/>
            <a:ext cx="6400711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02722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Готовая работа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9" name="Picture 3" descr="E:\добавить к откр уроку\DSC_0351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4"/>
          <a:stretch/>
        </p:blipFill>
        <p:spPr bwMode="auto">
          <a:xfrm rot="5400000">
            <a:off x="2825983" y="1934657"/>
            <a:ext cx="4662815" cy="3475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72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G:\21.0915\DSC_05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15720" r="29955" b="4629"/>
          <a:stretch/>
        </p:blipFill>
        <p:spPr bwMode="auto">
          <a:xfrm rot="5400000">
            <a:off x="320629" y="1314073"/>
            <a:ext cx="2290158" cy="191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G:\21.0915\DSC_05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t="17477" r="29699" b="16330"/>
          <a:stretch/>
        </p:blipFill>
        <p:spPr bwMode="auto">
          <a:xfrm rot="5400000">
            <a:off x="224469" y="4225143"/>
            <a:ext cx="2590677" cy="1862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G:\21.0915\DSC_05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 t="21822" r="17528" b="15403"/>
          <a:stretch/>
        </p:blipFill>
        <p:spPr bwMode="auto">
          <a:xfrm rot="5400000">
            <a:off x="6079634" y="4531697"/>
            <a:ext cx="2290159" cy="1549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G:\21.0915\DSC_05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8" r="25123"/>
          <a:stretch/>
        </p:blipFill>
        <p:spPr bwMode="auto">
          <a:xfrm rot="5400000">
            <a:off x="3583483" y="2152844"/>
            <a:ext cx="1734787" cy="2638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G:\21.0915\DSC_054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7" t="15188" r="16296" b="23357"/>
          <a:stretch/>
        </p:blipFill>
        <p:spPr bwMode="auto">
          <a:xfrm rot="5400000">
            <a:off x="6024616" y="1766994"/>
            <a:ext cx="2574346" cy="17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b="1" dirty="0" smtClean="0"/>
              <a:t>                          Итог </a:t>
            </a:r>
            <a:r>
              <a:rPr lang="ru-RU" b="1" dirty="0"/>
              <a:t>II этапа.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43841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Проверка </a:t>
            </a:r>
            <a:r>
              <a:rPr lang="ru-RU" dirty="0"/>
              <a:t>качества изготовления </a:t>
            </a:r>
            <a:r>
              <a:rPr lang="ru-RU" dirty="0" smtClean="0"/>
              <a:t>игрушки-сувенира «Карандашница»</a:t>
            </a:r>
            <a:endParaRPr lang="ru-RU" dirty="0"/>
          </a:p>
          <a:p>
            <a:pPr lvl="0"/>
            <a:r>
              <a:rPr lang="ru-RU" dirty="0"/>
              <a:t>Анализ.</a:t>
            </a:r>
            <a:br>
              <a:rPr lang="ru-RU" dirty="0"/>
            </a:br>
            <a:r>
              <a:rPr lang="ru-RU" dirty="0"/>
              <a:t>Руководитель анализирует деятельность кружковцев, правильность выполнения </a:t>
            </a:r>
            <a:r>
              <a:rPr lang="ru-RU" dirty="0" smtClean="0"/>
              <a:t>ручных швов </a:t>
            </a:r>
            <a:r>
              <a:rPr lang="ru-RU" dirty="0"/>
              <a:t>мягкой игрушка, оценивает оригинальность оформления «мордочки» изделия, качество выполнения работы, соблюдение правил безопасности ручных </a:t>
            </a:r>
            <a:r>
              <a:rPr lang="ru-RU" dirty="0" smtClean="0"/>
              <a:t>работ. Словесное </a:t>
            </a:r>
            <a:r>
              <a:rPr lang="ru-RU" dirty="0"/>
              <a:t>поощрение кружковцев.</a:t>
            </a:r>
          </a:p>
        </p:txBody>
      </p:sp>
    </p:spTree>
    <p:extLst>
      <p:ext uri="{BB962C8B-B14F-4D97-AF65-F5344CB8AC3E}">
        <p14:creationId xmlns:p14="http://schemas.microsoft.com/office/powerpoint/2010/main" val="571839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2636912"/>
            <a:ext cx="6400800" cy="57606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3600" dirty="0" smtClean="0"/>
              <a:t> Спасибо за внимание!!!!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416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карандашница для занятия\каранд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3"/>
            <a:ext cx="3442194" cy="25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карандашница для занятия\кар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74204"/>
            <a:ext cx="3394496" cy="296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карандашница для занятия\кар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07" y="476672"/>
            <a:ext cx="3369593" cy="278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карандашница для занятия\кар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420594" cy="27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андашница для занятия\кар8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7" r="14776"/>
          <a:stretch/>
        </p:blipFill>
        <p:spPr bwMode="auto">
          <a:xfrm>
            <a:off x="467544" y="404664"/>
            <a:ext cx="1807840" cy="26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:\карандашница для занятия\кар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44" y="476672"/>
            <a:ext cx="215360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G:\карандашница для занятия\кар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09" y="476672"/>
            <a:ext cx="1759748" cy="264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карандашница для занятия\кар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02632"/>
            <a:ext cx="1979687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еще для занятия\DSC_154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2" t="12197" r="65211" b="59506"/>
          <a:stretch/>
        </p:blipFill>
        <p:spPr bwMode="auto">
          <a:xfrm>
            <a:off x="467544" y="3356992"/>
            <a:ext cx="2212156" cy="222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еще для занятия\DSC_154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5" t="15612" r="20277" b="49752"/>
          <a:stretch/>
        </p:blipFill>
        <p:spPr bwMode="auto">
          <a:xfrm>
            <a:off x="5940152" y="3259768"/>
            <a:ext cx="2448748" cy="23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8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21216"/>
          </a:xfrm>
        </p:spPr>
        <p:txBody>
          <a:bodyPr>
            <a:noAutofit/>
          </a:bodyPr>
          <a:lstStyle/>
          <a:p>
            <a:pPr marL="182880" indent="0">
              <a:spcBef>
                <a:spcPct val="0"/>
              </a:spcBef>
              <a:buSzPct val="128000"/>
              <a:buNone/>
            </a:pPr>
            <a:r>
              <a:rPr lang="ru-RU" sz="32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Историческая справка</a:t>
            </a:r>
          </a:p>
          <a:p>
            <a:pPr marL="45720" indent="0">
              <a:buNone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Историю возникновения подставки под письменные принадлежности следует рассматривать параллельно с возникновением самих письменных принадлежностей. История карандаша начинается с XІ столетия. Художники рисовали тогда в основном палочками, изготовленными из смеси свинца с цинком, иногда их называли "серебряными карандашами". Графитные карандаши известны с XVІ в. Покупатели, в основном, художники, затискали эти графитовые палочки между кусочками дерева или веточками, завертывали их в бумагу или обвязывали их веревкой. Первый документ, в котором упоминается деревянный карандаш, датирован 1683 годом. В Германии производство графитных карандашей началось в Нюрнберге. Современный карандаш изобрел в 1794 году французский ученый и изобретатель Николя Жак Конте.  В современных грифелях используются полимеры, которые разрешают добиваться нужного соединения прочности и эластичности, дают возможность изготовлять очень тонкие грифели для механических карандашей (до 0,3 мм).</a:t>
            </a:r>
          </a:p>
          <a:p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8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692696"/>
            <a:ext cx="7173416" cy="507374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Обычную нам шестигранную форму корпуса карандаша предложил в конце XІ ст. граф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Лотар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фон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Фаберкастл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заметив, что карандаши круглой формы часто скатываются из преклонных поверхностей. 2/3 материала, который составляет простой карандаш, идет в отходы при его заточении. Это натолкнуло американца Алонсо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Кроса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пионера современных пишущих инструментов, на создание в 1869 году металлического карандаша, где стержень держится металлическими прижимами (цангами) - цанговый карандаш. Это скромное начало повлияло на развитие целой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группы товаров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которые используются сегодня повсеместно.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Оригинальный предмет, карандашница, является примером предметов кабинетного интерьера уже первой половины XIX века.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20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1" cy="936104"/>
          </a:xfrm>
        </p:spPr>
        <p:txBody>
          <a:bodyPr/>
          <a:lstStyle/>
          <a:p>
            <a:pPr marL="45720" indent="0" algn="l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SzPct val="130000"/>
              <a:buNone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Цель: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Познакомить обучающихся  с историей возникновения сувенира «Карандашница» и с  их разновидностями. Изготовить каркас для игрушки- сувенира «Карандашница.»</a:t>
            </a:r>
            <a:b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136904" cy="456968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3200" b="1" dirty="0" smtClean="0"/>
              <a:t>Задачи</a:t>
            </a:r>
            <a:r>
              <a:rPr lang="ru-RU" sz="3200" b="1" dirty="0"/>
              <a:t>: </a:t>
            </a:r>
            <a:r>
              <a:rPr lang="ru-RU" sz="2400" dirty="0"/>
              <a:t>Показать  приемы с различными способами расположения деталей бумажной выкройки на </a:t>
            </a:r>
            <a:r>
              <a:rPr lang="ru-RU" sz="2400" dirty="0" smtClean="0"/>
              <a:t>ткани ;</a:t>
            </a:r>
          </a:p>
          <a:p>
            <a:pPr marL="45720" indent="0">
              <a:buNone/>
            </a:pPr>
            <a:r>
              <a:rPr lang="ru-RU" sz="2400" dirty="0" smtClean="0"/>
              <a:t>научить самостоятельному выполнению художественных элементов игрушки- сувенира  (раскроя деталей); научить наиболее экономному способу расположения деталей; </a:t>
            </a:r>
          </a:p>
          <a:p>
            <a:pPr marL="45720" indent="0">
              <a:buNone/>
            </a:pPr>
            <a:r>
              <a:rPr lang="ru-RU" sz="2400" dirty="0" smtClean="0"/>
              <a:t>выбирать величину припуска на швы в зависимости от свойства ткани.</a:t>
            </a:r>
          </a:p>
          <a:p>
            <a:pPr marL="45720" indent="0">
              <a:buNone/>
            </a:pPr>
            <a:r>
              <a:rPr lang="ru-RU" sz="2400" dirty="0" smtClean="0"/>
              <a:t> развитие мелкой моторики рук;</a:t>
            </a:r>
          </a:p>
          <a:p>
            <a:pPr marL="45720" indent="0">
              <a:buNone/>
            </a:pPr>
            <a:r>
              <a:rPr lang="ru-RU" sz="2400" dirty="0" smtClean="0"/>
              <a:t>воспитание </a:t>
            </a:r>
            <a:r>
              <a:rPr lang="ru-RU" sz="2400" dirty="0"/>
              <a:t>чувства товарищества и взаимопомощи;</a:t>
            </a:r>
          </a:p>
          <a:p>
            <a:pPr marL="45720" indent="0">
              <a:buNone/>
            </a:pPr>
            <a:r>
              <a:rPr lang="ru-RU" sz="2400" dirty="0"/>
              <a:t>привитие эстетического вкуса.</a:t>
            </a:r>
          </a:p>
          <a:p>
            <a:pPr marL="4572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Кроме </a:t>
            </a:r>
            <a:r>
              <a:rPr lang="ru-RU" sz="2400" dirty="0"/>
              <a:t>образовательных задач на любом занятии реализуются и воспитательные задачи такие как воспитание художественного  вкуса, интереса к творчеству, аккуратное отношение к вещам и труду людей.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29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700808"/>
            <a:ext cx="6512511" cy="3960440"/>
          </a:xfrm>
        </p:spPr>
        <p:txBody>
          <a:bodyPr/>
          <a:lstStyle/>
          <a:p>
            <a:pPr marL="0" indent="0">
              <a:buNone/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1. Инструменты : Жестяная банка, щипцы, ножницы, иголки и нитки швейные, мастер клей.	</a:t>
            </a:r>
            <a:b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 Материалы для изготовления: ткань, флис для изготовления деталей,    синтепон  для набивки, бусинки или кожа белого и черного цвета для глаз.   </a:t>
            </a:r>
            <a:b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992888" cy="11521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Для </a:t>
            </a:r>
            <a:r>
              <a:rPr lang="ru-RU" sz="3200" b="1" dirty="0" smtClean="0">
                <a:solidFill>
                  <a:schemeClr val="tx1"/>
                </a:solidFill>
              </a:rPr>
              <a:t>изготовления «Карандашницы» </a:t>
            </a:r>
            <a:r>
              <a:rPr lang="ru-RU" sz="3200" b="1" dirty="0">
                <a:solidFill>
                  <a:schemeClr val="tx1"/>
                </a:solidFill>
              </a:rPr>
              <a:t>нам  понадобиться</a:t>
            </a:r>
            <a:r>
              <a:rPr lang="ru-RU" sz="3200" b="1" dirty="0" smtClean="0">
                <a:solidFill>
                  <a:schemeClr val="tx1"/>
                </a:solidFill>
              </a:rPr>
              <a:t>: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260648"/>
            <a:ext cx="7478216" cy="936104"/>
          </a:xfrm>
        </p:spPr>
        <p:txBody>
          <a:bodyPr/>
          <a:lstStyle/>
          <a:p>
            <a:pPr marL="182880" indent="0" algn="l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Предварительная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работа</a:t>
            </a:r>
          </a:p>
        </p:txBody>
      </p:sp>
      <p:pic>
        <p:nvPicPr>
          <p:cNvPr id="1027" name="Picture 3" descr="G:\еще для занятия\DSC_1492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1" r="15102" b="9113"/>
          <a:stretch/>
        </p:blipFill>
        <p:spPr bwMode="auto">
          <a:xfrm rot="5400000">
            <a:off x="3988991" y="1203697"/>
            <a:ext cx="1270000" cy="3272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G:\еще для занятия\DSC_14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r="20102"/>
          <a:stretch/>
        </p:blipFill>
        <p:spPr bwMode="auto">
          <a:xfrm>
            <a:off x="6300192" y="3933056"/>
            <a:ext cx="2016224" cy="1871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 descr="G:\21.0915\DSC_06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9" r="17361"/>
          <a:stretch/>
        </p:blipFill>
        <p:spPr bwMode="auto">
          <a:xfrm>
            <a:off x="467544" y="1906646"/>
            <a:ext cx="1787665" cy="2755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161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1217</TotalTime>
  <Words>731</Words>
  <Application>Microsoft Office PowerPoint</Application>
  <PresentationFormat>Экран (4:3)</PresentationFormat>
  <Paragraphs>72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Georgia</vt:lpstr>
      <vt:lpstr>Times New Roman</vt:lpstr>
      <vt:lpstr>Trebuchet MS</vt:lpstr>
      <vt:lpstr>Воздушный поток</vt:lpstr>
      <vt:lpstr>Тема: «Полезные игрушки для дома и семьи»  «Изготовление сувенира :   «Карандашница»   Педагог дополнительного образования  Сульдина Эльмира Амуровна Высшая  квалификационная категория   Республика Саха(Якутия)  Мирнинский район п.Светлый ул. Дружбы Народов дом 1.  индекс: 678196   эл. адрес: CDTSvetliy@yandex.ru                                                                                                                                           8(411)36 71895                                                                                                      п Светлый                                                                                   январь 2021  . 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Цель: Познакомить обучающихся  с историей возникновения сувенира «Карандашница» и с  их разновидностями. Изготовить каркас для игрушки- сувенира «Карандашница.» </vt:lpstr>
      <vt:lpstr>1. Инструменты : Жестяная банка, щипцы, ножницы, иголки и нитки швейные, мастер клей.   2. Материалы для изготовления: ткань, флис для изготовления деталей,    синтепон  для набивки, бусинки или кожа белого и черного цвета для глаз.    </vt:lpstr>
      <vt:lpstr>Предварительная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Детали для обезьянки</vt:lpstr>
      <vt:lpstr>Презентация PowerPoint</vt:lpstr>
      <vt:lpstr>Презентация PowerPoint</vt:lpstr>
      <vt:lpstr>Презентация PowerPoint</vt:lpstr>
      <vt:lpstr>II этап. Порядок соединения деталей кроя мягкой игрушки и прикрепление  к каркасу. </vt:lpstr>
      <vt:lpstr>Правила  ТБ на занятии. </vt:lpstr>
      <vt:lpstr>Презентация PowerPoint</vt:lpstr>
      <vt:lpstr>Презентация PowerPoint</vt:lpstr>
      <vt:lpstr>Презентация PowerPoint</vt:lpstr>
      <vt:lpstr>Презентация PowerPoint</vt:lpstr>
      <vt:lpstr>Готовая работа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: «Изготовление игрушки –сувенира на  «Клубничка мальчик»   Педагог дополнительного образования  Сульдина Эльмира Амуровна Первая  квалификационная категория   Республика Саха(Якутия)  Мирнинский район п.Светлый ул. Дружбы Народов дом 1.  индекс: 678196   эл. адрес: CDTSvetliy@yandex.ru                                                                                                                                           8(411)36 71895                                                                                                      п Светлый                                                                                    октябрь 2014  .</dc:title>
  <dc:creator>TGA</dc:creator>
  <cp:lastModifiedBy>Виталя</cp:lastModifiedBy>
  <cp:revision>88</cp:revision>
  <dcterms:created xsi:type="dcterms:W3CDTF">2015-01-28T00:01:31Z</dcterms:created>
  <dcterms:modified xsi:type="dcterms:W3CDTF">2021-01-25T00:15:30Z</dcterms:modified>
</cp:coreProperties>
</file>