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76" r:id="rId1"/>
  </p:sldMasterIdLst>
  <p:sldIdLst>
    <p:sldId id="256" r:id="rId2"/>
    <p:sldId id="261" r:id="rId3"/>
    <p:sldId id="257" r:id="rId4"/>
    <p:sldId id="266" r:id="rId5"/>
    <p:sldId id="267" r:id="rId6"/>
    <p:sldId id="280" r:id="rId7"/>
    <p:sldId id="258" r:id="rId8"/>
    <p:sldId id="268" r:id="rId9"/>
    <p:sldId id="259" r:id="rId10"/>
    <p:sldId id="269" r:id="rId11"/>
    <p:sldId id="270" r:id="rId12"/>
    <p:sldId id="271" r:id="rId13"/>
    <p:sldId id="272" r:id="rId14"/>
    <p:sldId id="264" r:id="rId15"/>
    <p:sldId id="279" r:id="rId16"/>
    <p:sldId id="265" r:id="rId17"/>
    <p:sldId id="275" r:id="rId18"/>
    <p:sldId id="274" r:id="rId19"/>
    <p:sldId id="276" r:id="rId20"/>
    <p:sldId id="278" r:id="rId21"/>
    <p:sldId id="282" r:id="rId22"/>
    <p:sldId id="273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FC04-5A0F-4CD2-BF3C-F6ABF22F98A8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62EB2-E384-4184-B5AB-A54E77AB1C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FC04-5A0F-4CD2-BF3C-F6ABF22F98A8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62EB2-E384-4184-B5AB-A54E77AB1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FC04-5A0F-4CD2-BF3C-F6ABF22F98A8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62EB2-E384-4184-B5AB-A54E77AB1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FC04-5A0F-4CD2-BF3C-F6ABF22F98A8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62EB2-E384-4184-B5AB-A54E77AB1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FC04-5A0F-4CD2-BF3C-F6ABF22F98A8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2E62EB2-E384-4184-B5AB-A54E77AB1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FC04-5A0F-4CD2-BF3C-F6ABF22F98A8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62EB2-E384-4184-B5AB-A54E77AB1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FC04-5A0F-4CD2-BF3C-F6ABF22F98A8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62EB2-E384-4184-B5AB-A54E77AB1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FC04-5A0F-4CD2-BF3C-F6ABF22F98A8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62EB2-E384-4184-B5AB-A54E77AB1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FC04-5A0F-4CD2-BF3C-F6ABF22F98A8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62EB2-E384-4184-B5AB-A54E77AB1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FC04-5A0F-4CD2-BF3C-F6ABF22F98A8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62EB2-E384-4184-B5AB-A54E77AB1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FC04-5A0F-4CD2-BF3C-F6ABF22F98A8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62EB2-E384-4184-B5AB-A54E77AB1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789FC04-5A0F-4CD2-BF3C-F6ABF22F98A8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2E62EB2-E384-4184-B5AB-A54E77AB1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96552" y="980728"/>
            <a:ext cx="9684568" cy="2435696"/>
          </a:xfrm>
        </p:spPr>
        <p:txBody>
          <a:bodyPr>
            <a:normAutofit/>
          </a:bodyPr>
          <a:lstStyle/>
          <a:p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645024"/>
            <a:ext cx="6400800" cy="21328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Красиков\Desktop\Хлеб май 2020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02080" cy="71265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708920"/>
            <a:ext cx="93965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Constantia" pitchFamily="18" charset="0"/>
                <a:ea typeface="Verdana" pitchFamily="34" charset="0"/>
                <a:cs typeface="Verdana" pitchFamily="34" charset="0"/>
              </a:rPr>
              <a:t>«ВКУС ХЛЕБА ВОЙНЫ»</a:t>
            </a:r>
            <a:endParaRPr lang="ru-RU" sz="6000" b="1" dirty="0">
              <a:solidFill>
                <a:srgbClr val="002060"/>
              </a:solidFill>
              <a:latin typeface="Constant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4725144"/>
            <a:ext cx="59046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МБДОУ «Детский сад №43»</a:t>
            </a:r>
          </a:p>
          <a:p>
            <a:pPr algn="ctr"/>
            <a:endParaRPr lang="ru-RU" sz="2800" b="1" dirty="0" smtClean="0">
              <a:solidFill>
                <a:srgbClr val="00B050"/>
              </a:solidFill>
            </a:endParaRPr>
          </a:p>
          <a:p>
            <a:pPr algn="ctr"/>
            <a:endParaRPr lang="ru-RU" sz="28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Подготовила воспитатель: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400" b="1" dirty="0" err="1" smtClean="0">
                <a:solidFill>
                  <a:srgbClr val="7030A0"/>
                </a:solidFill>
              </a:rPr>
              <a:t>Мелехина</a:t>
            </a:r>
            <a:r>
              <a:rPr lang="ru-RU" sz="2400" b="1" dirty="0" smtClean="0">
                <a:solidFill>
                  <a:srgbClr val="7030A0"/>
                </a:solidFill>
              </a:rPr>
              <a:t> М.С</a:t>
            </a:r>
            <a:r>
              <a:rPr lang="ru-RU" sz="2400" b="1" smtClean="0">
                <a:solidFill>
                  <a:srgbClr val="7030A0"/>
                </a:solidFill>
              </a:rPr>
              <a:t>., </a:t>
            </a:r>
            <a:endParaRPr lang="ru-RU" sz="24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13690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Хлеб временно оккупированных районов. 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  </a:t>
            </a:r>
            <a:r>
              <a:rPr lang="ru-RU" dirty="0" smtClean="0">
                <a:solidFill>
                  <a:schemeClr val="bg1"/>
                </a:solidFill>
              </a:rPr>
              <a:t>В оккупации все продовольствие у людей отнимали фашисты, увозили в Германию. Каждая живая травинка, веточка с зернышками, шелуха от мороженых овощей, отбросы и очистки – все шло в дело. И часто даже самое малое добывалось ценой человеческой жизни. В госпиталях на оккупированных немцами территориях раненым солдатам давали по две ложки пшенной каши в день (хлеба не было). Варили «затирку» из муки – супчик в виде киселя. Суп из гороха или перловки для голодных людей был праздником. Но самое главное – люди лишились привычного и особенно для них дорогого – хлеба.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3283273" cy="3044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C:\Users\Красиков\Desktop\Хлеб май 2020\tild3665-3835-4233-b430-383938666339__009545be7a8b5cf5c16d278792ab6347206382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811776"/>
            <a:ext cx="5364088" cy="404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13690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  </a:t>
            </a:r>
            <a:r>
              <a:rPr lang="ru-RU" sz="2800" b="1" i="1" dirty="0" smtClean="0">
                <a:solidFill>
                  <a:srgbClr val="7030A0"/>
                </a:solidFill>
              </a:rPr>
              <a:t>Ржевский и тыловой хлеб </a:t>
            </a:r>
            <a:r>
              <a:rPr lang="ru-RU" dirty="0" smtClean="0">
                <a:solidFill>
                  <a:schemeClr val="bg1"/>
                </a:solidFill>
              </a:rPr>
              <a:t>– </a:t>
            </a:r>
            <a:r>
              <a:rPr lang="ru-RU" dirty="0" err="1" smtClean="0">
                <a:solidFill>
                  <a:schemeClr val="bg1"/>
                </a:solidFill>
              </a:rPr>
              <a:t>хлеб</a:t>
            </a:r>
            <a:r>
              <a:rPr lang="ru-RU" dirty="0" smtClean="0">
                <a:solidFill>
                  <a:schemeClr val="bg1"/>
                </a:solidFill>
              </a:rPr>
              <a:t>, основным ингредиентом которого являются картофель и отруби, а также другие добавки. Картофель варили, очищали, пропускали через мясорубку. Выкладывали массу на доску, посыпанную отрубями, охлаждали. Добавляли отруби, соль, быстро замешивали тесто и помещали его в смазанные жиром формы, которые ставили в духовку.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5616624" cy="421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0"/>
            <a:ext cx="853244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</a:rPr>
              <a:t>Остен-брот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– </a:t>
            </a:r>
            <a:r>
              <a:rPr lang="ru-RU" sz="2400" b="1" i="1" dirty="0" smtClean="0">
                <a:solidFill>
                  <a:schemeClr val="bg1"/>
                </a:solidFill>
              </a:rPr>
              <a:t>«хлеб» фашистских концлагерей</a:t>
            </a:r>
            <a:r>
              <a:rPr lang="ru-RU" dirty="0" smtClean="0">
                <a:solidFill>
                  <a:schemeClr val="bg1"/>
                </a:solidFill>
              </a:rPr>
              <a:t>, который выпекался только для русских военнопленных, был утвержден имперским министерством продовольственного снабжения в германском рейхе 21 декабря 1941 г. Вот его рецепт: отжимки сахарной свеклы – 40%, отруби – 30%, древесные опилки – 20%, целлюлозная мука из листьев или соломы – 10%. Во многих концентрационных лагерях военнопленным не давали и такого «хлеба». Чтобы как-то облегчить участь узников, горожане бросали через забор кусочки хлеба. Делать это нужно было очень осторожно: и перебрасывающих, и ловивших хлеб немецкие часовые расстреливали. Единственной пищей заключенных была баланда из жмыхов.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2852936"/>
            <a:ext cx="5130161" cy="370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Красиков\Desktop\Хлеб май 2020\30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91" y="-141713"/>
            <a:ext cx="9161491" cy="6999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362950" cy="5962650"/>
          </a:xfrm>
        </p:spPr>
        <p:txBody>
          <a:bodyPr>
            <a:normAutofit/>
          </a:bodyPr>
          <a:lstStyle/>
          <a:p>
            <a:r>
              <a:rPr lang="ru-RU" sz="2000" b="0" dirty="0" smtClean="0"/>
              <a:t/>
            </a:r>
            <a:br>
              <a:rPr lang="ru-RU" sz="2000" b="0" dirty="0" smtClean="0"/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  ХЛЕБ</a:t>
            </a:r>
            <a:r>
              <a:rPr lang="ru-RU" sz="2000" b="1" dirty="0" smtClean="0"/>
              <a:t> </a:t>
            </a:r>
            <a:r>
              <a:rPr lang="ru-RU" dirty="0" smtClean="0"/>
              <a:t>– </a:t>
            </a:r>
            <a:r>
              <a:rPr lang="ru-RU" dirty="0" smtClean="0">
                <a:solidFill>
                  <a:srgbClr val="002060"/>
                </a:solidFill>
              </a:rPr>
              <a:t>главное богатство нашей страны. Нельзя забывать, что в хлеб вложен труд миллионов людей, в нём отражается великая и трагическая история человечества. Чем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мы больше будем знать о хлебе, тем дороже он будет для нас.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В </a:t>
            </a:r>
            <a:r>
              <a:rPr lang="ru-RU" b="1" dirty="0" smtClean="0">
                <a:solidFill>
                  <a:srgbClr val="00B050"/>
                </a:solidFill>
              </a:rPr>
              <a:t>группе «Радуга» </a:t>
            </a:r>
            <a:r>
              <a:rPr lang="ru-RU" b="1" dirty="0" smtClean="0">
                <a:solidFill>
                  <a:srgbClr val="002060"/>
                </a:solidFill>
              </a:rPr>
              <a:t>прошла </a:t>
            </a:r>
            <a:r>
              <a:rPr lang="ru-RU" b="1" dirty="0" smtClean="0">
                <a:solidFill>
                  <a:srgbClr val="C00000"/>
                </a:solidFill>
              </a:rPr>
              <a:t>АКЦИЯ «Вкус хлеба войны», </a:t>
            </a:r>
            <a:r>
              <a:rPr lang="ru-RU" b="1" dirty="0" smtClean="0">
                <a:solidFill>
                  <a:srgbClr val="002060"/>
                </a:solidFill>
              </a:rPr>
              <a:t>организована для воспитания патриотизма, а также чтобы напомнить о том, как  выживали в тяжелых условиях войны. В рамках акции дети посмотрели видео ролики о «Военном хлебе», о карточках на хлеб, как и из чего  пекли во время войны хлеб.  После чего нарисовали рисунки, выучили стихи и испекли  вместе со своими родителями хлеб, в знак к бережному отношению к хлебу, уважение к людям.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Пока мы помним о людях, которые воевали в ВОВ – они живы в наших сердцах. И сохранение памяти о них – это самый простой и доступный способ выразить свои чувства по отношению к ним..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371703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i="1" dirty="0" smtClean="0">
                <a:solidFill>
                  <a:srgbClr val="FFC000"/>
                </a:solidFill>
              </a:rPr>
              <a:t>Зерна наших дней, светитесь</a:t>
            </a:r>
            <a:r>
              <a:rPr lang="ru-RU" b="1" dirty="0" smtClean="0">
                <a:solidFill>
                  <a:srgbClr val="FFC000"/>
                </a:solidFill>
              </a:rPr>
              <a:t/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b="1" i="1" dirty="0" smtClean="0">
                <a:solidFill>
                  <a:srgbClr val="FFC000"/>
                </a:solidFill>
              </a:rPr>
              <a:t>Позолотою резной.</a:t>
            </a:r>
            <a:r>
              <a:rPr lang="ru-RU" b="1" dirty="0" smtClean="0">
                <a:solidFill>
                  <a:srgbClr val="FFC000"/>
                </a:solidFill>
              </a:rPr>
              <a:t/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b="1" i="1" dirty="0" smtClean="0">
                <a:solidFill>
                  <a:srgbClr val="FFC000"/>
                </a:solidFill>
              </a:rPr>
              <a:t>Говорим мы: берегите,</a:t>
            </a:r>
            <a:r>
              <a:rPr lang="ru-RU" b="1" dirty="0" smtClean="0">
                <a:solidFill>
                  <a:srgbClr val="FFC000"/>
                </a:solidFill>
              </a:rPr>
              <a:t/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b="1" i="1" dirty="0" smtClean="0">
                <a:solidFill>
                  <a:srgbClr val="FFC000"/>
                </a:solidFill>
              </a:rPr>
              <a:t>Берегите хлеб родной.</a:t>
            </a:r>
            <a:r>
              <a:rPr lang="ru-RU" b="1" dirty="0" smtClean="0">
                <a:solidFill>
                  <a:srgbClr val="FFC000"/>
                </a:solidFill>
              </a:rPr>
              <a:t/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b="1" i="1" dirty="0" smtClean="0">
                <a:solidFill>
                  <a:srgbClr val="FFC000"/>
                </a:solidFill>
              </a:rPr>
              <a:t>Не мечтаем мы о чуде, –</a:t>
            </a:r>
            <a:r>
              <a:rPr lang="ru-RU" b="1" dirty="0" smtClean="0">
                <a:solidFill>
                  <a:srgbClr val="FFC000"/>
                </a:solidFill>
              </a:rPr>
              <a:t/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b="1" i="1" dirty="0" smtClean="0">
                <a:solidFill>
                  <a:srgbClr val="FFC000"/>
                </a:solidFill>
              </a:rPr>
              <a:t>К нам полей живая речь:</a:t>
            </a:r>
            <a:r>
              <a:rPr lang="ru-RU" b="1" dirty="0" smtClean="0">
                <a:solidFill>
                  <a:srgbClr val="FFC000"/>
                </a:solidFill>
              </a:rPr>
              <a:t/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b="1" i="1" dirty="0" smtClean="0">
                <a:solidFill>
                  <a:srgbClr val="FFC000"/>
                </a:solidFill>
              </a:rPr>
              <a:t>Берегите хлеб, вы – люди,</a:t>
            </a:r>
            <a:r>
              <a:rPr lang="ru-RU" b="1" dirty="0" smtClean="0">
                <a:solidFill>
                  <a:srgbClr val="FFC000"/>
                </a:solidFill>
              </a:rPr>
              <a:t/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b="1" i="1" dirty="0" smtClean="0">
                <a:solidFill>
                  <a:srgbClr val="FFC000"/>
                </a:solidFill>
              </a:rPr>
              <a:t>Научитесь хлеб беречь!</a:t>
            </a:r>
            <a:r>
              <a:rPr lang="ru-RU" b="1" dirty="0" smtClean="0">
                <a:solidFill>
                  <a:srgbClr val="FFC000"/>
                </a:solidFill>
              </a:rPr>
              <a:t/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b="1" i="1" dirty="0" smtClean="0">
                <a:solidFill>
                  <a:srgbClr val="FFC000"/>
                </a:solidFill>
              </a:rPr>
              <a:t>В. </a:t>
            </a:r>
            <a:r>
              <a:rPr lang="ru-RU" b="1" i="1" dirty="0" err="1" smtClean="0">
                <a:solidFill>
                  <a:srgbClr val="FFC000"/>
                </a:solidFill>
              </a:rPr>
              <a:t>Дюков</a:t>
            </a:r>
            <a:endParaRPr lang="ru-RU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Красиков\Desktop\Хлеб май 2020\SKKG0031.JPG"/>
          <p:cNvPicPr>
            <a:picLocks noChangeAspect="1" noChangeArrowheads="1"/>
          </p:cNvPicPr>
          <p:nvPr/>
        </p:nvPicPr>
        <p:blipFill>
          <a:blip r:embed="rId2" cstate="print"/>
          <a:srcRect t="12805" b="12195"/>
          <a:stretch>
            <a:fillRect/>
          </a:stretch>
        </p:blipFill>
        <p:spPr bwMode="auto">
          <a:xfrm>
            <a:off x="755576" y="332656"/>
            <a:ext cx="2952328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 descr="C:\Users\Красиков\Desktop\Хлеб май 2020\TGIS5076.JPG"/>
          <p:cNvPicPr>
            <a:picLocks noChangeAspect="1" noChangeArrowheads="1"/>
          </p:cNvPicPr>
          <p:nvPr/>
        </p:nvPicPr>
        <p:blipFill>
          <a:blip r:embed="rId3" cstate="print"/>
          <a:srcRect t="15085" b="15066"/>
          <a:stretch>
            <a:fillRect/>
          </a:stretch>
        </p:blipFill>
        <p:spPr bwMode="auto">
          <a:xfrm>
            <a:off x="611560" y="3789040"/>
            <a:ext cx="3060848" cy="2850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 descr="C:\Users\Красиков\Desktop\Хлеб май 2020\ILJQ57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700808"/>
            <a:ext cx="4343128" cy="32573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836712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Мария 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Красиков\Desktop\Хлеб май 2020\VMIS51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04664"/>
            <a:ext cx="3672408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Красиков\Desktop\Хлеб май 2020\RJJZ68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132856"/>
            <a:ext cx="3102732" cy="4136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5-конечная звезда 1"/>
          <p:cNvSpPr/>
          <p:nvPr/>
        </p:nvSpPr>
        <p:spPr>
          <a:xfrm>
            <a:off x="1187624" y="2420888"/>
            <a:ext cx="1656184" cy="165618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6012160" y="1209523"/>
            <a:ext cx="1512168" cy="17090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расиков\Desktop\Хлеб май 2020\TRKS2908.JPG"/>
          <p:cNvPicPr>
            <a:picLocks noChangeAspect="1" noChangeArrowheads="1"/>
          </p:cNvPicPr>
          <p:nvPr/>
        </p:nvPicPr>
        <p:blipFill>
          <a:blip r:embed="rId2" cstate="print"/>
          <a:srcRect b="18412"/>
          <a:stretch>
            <a:fillRect/>
          </a:stretch>
        </p:blipFill>
        <p:spPr bwMode="auto">
          <a:xfrm>
            <a:off x="395536" y="476672"/>
            <a:ext cx="3706837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Красиков\Desktop\Хлеб май 2020\LSEA6700.JPG"/>
          <p:cNvPicPr>
            <a:picLocks noChangeAspect="1" noChangeArrowheads="1"/>
          </p:cNvPicPr>
          <p:nvPr/>
        </p:nvPicPr>
        <p:blipFill>
          <a:blip r:embed="rId3" cstate="print"/>
          <a:srcRect t="14997" b="12087"/>
          <a:stretch>
            <a:fillRect/>
          </a:stretch>
        </p:blipFill>
        <p:spPr bwMode="auto">
          <a:xfrm>
            <a:off x="4283968" y="2132856"/>
            <a:ext cx="4571492" cy="4444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32040" y="620688"/>
            <a:ext cx="3466728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Макар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5-конечная звезда 1"/>
          <p:cNvSpPr/>
          <p:nvPr/>
        </p:nvSpPr>
        <p:spPr>
          <a:xfrm>
            <a:off x="1726109" y="476672"/>
            <a:ext cx="2376264" cy="20882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5-конечная звезда 2"/>
          <p:cNvSpPr/>
          <p:nvPr/>
        </p:nvSpPr>
        <p:spPr>
          <a:xfrm>
            <a:off x="5669614" y="2492896"/>
            <a:ext cx="1800200" cy="1800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расиков\Desktop\Хлеб май 2020\WRIH6816.JPG"/>
          <p:cNvPicPr>
            <a:picLocks noChangeAspect="1" noChangeArrowheads="1"/>
          </p:cNvPicPr>
          <p:nvPr/>
        </p:nvPicPr>
        <p:blipFill>
          <a:blip r:embed="rId2" cstate="print"/>
          <a:srcRect t="8615" b="35389"/>
          <a:stretch>
            <a:fillRect/>
          </a:stretch>
        </p:blipFill>
        <p:spPr bwMode="auto">
          <a:xfrm>
            <a:off x="539552" y="404664"/>
            <a:ext cx="4050741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Красиков\Desktop\Хлеб май 2020\WBCZ8801.JPG"/>
          <p:cNvPicPr>
            <a:picLocks noChangeAspect="1" noChangeArrowheads="1"/>
          </p:cNvPicPr>
          <p:nvPr/>
        </p:nvPicPr>
        <p:blipFill>
          <a:blip r:embed="rId3" cstate="print"/>
          <a:srcRect b="18431"/>
          <a:stretch>
            <a:fillRect/>
          </a:stretch>
        </p:blipFill>
        <p:spPr bwMode="auto">
          <a:xfrm>
            <a:off x="5124578" y="2276872"/>
            <a:ext cx="3183817" cy="3462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smtClean="0">
                <a:solidFill>
                  <a:srgbClr val="FFFF00"/>
                </a:solidFill>
              </a:rPr>
              <a:t>Ульяна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2052" name="Picture 4" descr="C:\Users\Красиков\Desktop\Хлеб май 2020\GUHP2820.JPG"/>
          <p:cNvPicPr>
            <a:picLocks noChangeAspect="1" noChangeArrowheads="1"/>
          </p:cNvPicPr>
          <p:nvPr/>
        </p:nvPicPr>
        <p:blipFill>
          <a:blip r:embed="rId4" cstate="print"/>
          <a:srcRect b="16892"/>
          <a:stretch>
            <a:fillRect/>
          </a:stretch>
        </p:blipFill>
        <p:spPr bwMode="auto">
          <a:xfrm>
            <a:off x="1043608" y="3645024"/>
            <a:ext cx="2664296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5-конечная звезда 1"/>
          <p:cNvSpPr/>
          <p:nvPr/>
        </p:nvSpPr>
        <p:spPr>
          <a:xfrm>
            <a:off x="1475656" y="769566"/>
            <a:ext cx="1368152" cy="12961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5-конечная звезда 2"/>
          <p:cNvSpPr/>
          <p:nvPr/>
        </p:nvSpPr>
        <p:spPr>
          <a:xfrm>
            <a:off x="6943537" y="2527950"/>
            <a:ext cx="1584176" cy="151216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233038" y="4437112"/>
            <a:ext cx="1221540" cy="10801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расиков\Desktop\Хлеб май 2020\KVRX34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4680" y="188640"/>
            <a:ext cx="2808312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4" descr="C:\Users\Красиков\Desktop\Хлеб май 2020\WLPI51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420888"/>
            <a:ext cx="2862318" cy="3816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C:\Users\Красиков\Desktop\Хлеб май 2020\DDEE15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378082" y="3814606"/>
            <a:ext cx="2438890" cy="3251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932040" y="476672"/>
            <a:ext cx="396044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Дамир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5-конечная звезда 2"/>
          <p:cNvSpPr/>
          <p:nvPr/>
        </p:nvSpPr>
        <p:spPr>
          <a:xfrm>
            <a:off x="2699792" y="-61308"/>
            <a:ext cx="1800200" cy="20882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0"/>
            <a:ext cx="7643192" cy="316835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Constantia" pitchFamily="18" charset="0"/>
              </a:rPr>
              <a:t>Я помню хлеб, военный горький.</a:t>
            </a:r>
            <a:br>
              <a:rPr lang="ru-RU" sz="2800" b="1" dirty="0" smtClean="0">
                <a:solidFill>
                  <a:srgbClr val="FFFF00"/>
                </a:solidFill>
                <a:latin typeface="Constantia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Constantia" pitchFamily="18" charset="0"/>
              </a:rPr>
              <a:t>Он весь почти из лебеды.</a:t>
            </a:r>
            <a:br>
              <a:rPr lang="ru-RU" sz="2800" b="1" dirty="0" smtClean="0">
                <a:solidFill>
                  <a:srgbClr val="FFFF00"/>
                </a:solidFill>
                <a:latin typeface="Constantia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Constantia" pitchFamily="18" charset="0"/>
              </a:rPr>
              <a:t>В нем в каждой кромке, в каждой крошке</a:t>
            </a:r>
            <a:br>
              <a:rPr lang="ru-RU" sz="2800" b="1" dirty="0" smtClean="0">
                <a:solidFill>
                  <a:srgbClr val="FFFF00"/>
                </a:solidFill>
                <a:latin typeface="Constantia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Constantia" pitchFamily="18" charset="0"/>
              </a:rPr>
              <a:t>Был горький вкус людской беды.</a:t>
            </a:r>
            <a:endParaRPr lang="ru-RU" sz="2800" b="1" dirty="0">
              <a:latin typeface="Constant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08920"/>
            <a:ext cx="5080611" cy="391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Красиков\Desktop\Хлеб май 2020\WQWU56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700808"/>
            <a:ext cx="3096344" cy="41284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4" descr="C:\Users\Красиков\Desktop\Хлеб май 2020\DJXS2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836712"/>
            <a:ext cx="2970330" cy="39604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Валерия 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1565666" y="836712"/>
            <a:ext cx="1962218" cy="21602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5148064" y="1316765"/>
            <a:ext cx="2016224" cy="24482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63915"/>
            <a:ext cx="4572000" cy="64940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Прожить не трудно без котлет,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Кисель не часто нужен,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Но плохо, если хлеба нет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В обед, на завтрак, в ужин.</a:t>
            </a:r>
          </a:p>
          <a:p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Он – царь еды, хоть скромен вид.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От древности доныне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Средь блюд различных хлеб стоит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В почете посредине.</a:t>
            </a:r>
          </a:p>
          <a:p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Ему десятки тысяч лет.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Веками бились люди,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Пока не стал таким наш хлеб,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Каким лежит на блюде.</a:t>
            </a:r>
          </a:p>
          <a:p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Его найдешь ты на столе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У римлян и у грека,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В войну, в годину лютых бед,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Спасал хлеб человека.</a:t>
            </a:r>
          </a:p>
          <a:p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И ныне кормит хлеб людей -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Врачей, солдат, рабочих.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И этот дар земли своей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Должны беречь мы очень!</a:t>
            </a:r>
          </a:p>
          <a:p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Гришин А.</a:t>
            </a:r>
          </a:p>
          <a:p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3501008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C:\Users\Красиков\Desktop\Хлеб май 2020\post-1839-0-57781500-15123168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852936"/>
            <a:ext cx="4032448" cy="3024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491880" y="0"/>
            <a:ext cx="1390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СТИХИ 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0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</a:rPr>
              <a:t>   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никогда не сможем почувствовать ужасы тех военных лет, как все минувшее, чему мы не были ни свидетелями, ни участниками. Но в наших силах изменить отношение к хлебу, взглянуть на него с другой стороны и по-настоящему научиться беречь хлеб. Мы все должны помнить и заботиться о людях, переживших войну.</a:t>
            </a:r>
            <a:b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люди нашей страны не должны, не имеют права терять историческую память о военных годах, о цене хлеба в то время. Так мы будем больше ценить то, что нам кажется обычным сейчас: мир и хлеб.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501008"/>
            <a:ext cx="44999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«Хлеб – драгоценность.</a:t>
            </a:r>
          </a:p>
          <a:p>
            <a:pPr algn="ctr"/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Им не сори. </a:t>
            </a:r>
          </a:p>
          <a:p>
            <a:pPr algn="ctr"/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Хлеба к обеду в меру бери».</a:t>
            </a:r>
            <a:endParaRPr lang="ru-RU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Красиков\Desktop\Хлеб май 2020\35535341954_5dee2812e2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280562"/>
            <a:ext cx="3672408" cy="3577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Красиков\Desktop\Хлеб май 2020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5288" y="0"/>
            <a:ext cx="9269288" cy="6951966"/>
          </a:xfrm>
          <a:prstGeom prst="rect">
            <a:avLst/>
          </a:prstGeom>
          <a:noFill/>
        </p:spPr>
      </p:pic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0" y="2852936"/>
            <a:ext cx="9396536" cy="1728192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7030A0"/>
                </a:solidFill>
              </a:rPr>
              <a:t>Спасибо за внимание!</a:t>
            </a:r>
            <a:endParaRPr lang="ru-RU" sz="6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20713"/>
            <a:ext cx="9144000" cy="2433637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Наше поколение не знает что такое «хлебные карточки» и бессонные очереди за хлебом. Нам неведомо чувство голода, незнаком вкус хлеба с примесью мякины, сена, соломы, коры, кореньев, желудей, семян лебеды и т.д. Хлебная карточка была дороже денег, дороже картин великих живописцев, дороже всех других шедевров искусства. Потеря этих карточек грозила гибелью всей семье.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37" y="3765754"/>
            <a:ext cx="5647643" cy="271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Красиков\Desktop\Хлеб май 2020\blokada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2831156" cy="2211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Хлеб – мерило жизни</a:t>
            </a:r>
            <a:r>
              <a:rPr lang="ru-RU" b="1" dirty="0" smtClean="0">
                <a:solidFill>
                  <a:srgbClr val="002060"/>
                </a:solidFill>
              </a:rPr>
              <a:t>. Он помог выстоять и выжить нашим соотечественникам в Великую Отечественную войну. Немалая заслуга в этом людей, которые обеспечивали наших солдат, жителей оккупированных и блокадных территорий продовольствием и сухарями.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Picture 4" descr="0_3df7_13b69472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3538638" cy="455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6"/>
          <p:cNvPicPr>
            <a:picLocks noChangeAspect="1" noChangeArrowheads="1"/>
          </p:cNvPicPr>
          <p:nvPr/>
        </p:nvPicPr>
        <p:blipFill>
          <a:blip r:embed="rId3" cstate="print">
            <a:lum bright="18000"/>
          </a:blip>
          <a:srcRect/>
          <a:stretch>
            <a:fillRect/>
          </a:stretch>
        </p:blipFill>
        <p:spPr bwMode="auto">
          <a:xfrm>
            <a:off x="4211960" y="1196752"/>
            <a:ext cx="4464496" cy="545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Хлеб военной поры отличался от современного, и отношение к нему было особенное. Тогда хлеб пекли не из белой пушистой муки, а из картофельных очистков, из коры молодых деревьев, добавляя сухую траву. Но даже такого «хлеба» было недостаточно.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4452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Рецепт  современного </a:t>
            </a:r>
            <a:r>
              <a:rPr lang="ru-RU" b="1" dirty="0" err="1" smtClean="0">
                <a:solidFill>
                  <a:srgbClr val="FFFF00"/>
                </a:solidFill>
              </a:rPr>
              <a:t>дарницкого</a:t>
            </a:r>
            <a:r>
              <a:rPr lang="ru-RU" b="1" dirty="0" smtClean="0">
                <a:solidFill>
                  <a:srgbClr val="FFFF00"/>
                </a:solidFill>
              </a:rPr>
              <a:t>  хлеба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Мука ржаная обдирная – 40%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Мука пшеничная  - 60%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а также соль, мед, растительное масло</a:t>
            </a:r>
          </a:p>
        </p:txBody>
      </p:sp>
      <p:pic>
        <p:nvPicPr>
          <p:cNvPr id="7" name="Рисунок 6" descr="135490644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92896"/>
            <a:ext cx="3333750" cy="280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Красиков\Desktop\Хлеб май 2020\img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124744"/>
            <a:ext cx="5952662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Красиков\Desktop\Хлеб май 2020\blok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132856"/>
            <a:ext cx="7404503" cy="4922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Красиков\Desktop\Хлеб май 2020\hl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0"/>
            <a:ext cx="4211960" cy="3158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Users\Красиков\Desktop\Хлеб май 2020\compressed_file.jpe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154516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6322714"/>
          </a:xfrm>
        </p:spPr>
        <p:txBody>
          <a:bodyPr>
            <a:normAutofit/>
          </a:bodyPr>
          <a:lstStyle/>
          <a:p>
            <a:r>
              <a:rPr lang="ru-RU" sz="1800" b="0" dirty="0" smtClean="0">
                <a:solidFill>
                  <a:srgbClr val="993300"/>
                </a:solidFill>
              </a:rPr>
              <a:t/>
            </a:r>
            <a:br>
              <a:rPr lang="ru-RU" sz="1800" b="0" dirty="0" smtClean="0">
                <a:solidFill>
                  <a:srgbClr val="993300"/>
                </a:solidFill>
              </a:rPr>
            </a:br>
            <a:endParaRPr lang="ru-RU" sz="1800" dirty="0">
              <a:solidFill>
                <a:srgbClr val="99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0"/>
            <a:ext cx="853244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Разным был хлеб войны: фронтовой, тыловой, блокадный, хлеб оккупированных районов, хлеб концлагерей. Разный, но такой похожий.  Мало в нем было основного продукта – муки, а больше – разных добавок, часто даже несъедобных.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rgbClr val="00B050"/>
                </a:solidFill>
              </a:rPr>
              <a:t>Фронтовой хлеб</a:t>
            </a:r>
            <a:r>
              <a:rPr lang="ru-RU" i="1" dirty="0" smtClean="0">
                <a:solidFill>
                  <a:srgbClr val="00B050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– </a:t>
            </a:r>
            <a:r>
              <a:rPr lang="ru-RU" dirty="0" err="1" smtClean="0">
                <a:solidFill>
                  <a:schemeClr val="bg1"/>
                </a:solidFill>
              </a:rPr>
              <a:t>хлеб</a:t>
            </a:r>
            <a:r>
              <a:rPr lang="ru-RU" dirty="0" smtClean="0">
                <a:solidFill>
                  <a:schemeClr val="bg1"/>
                </a:solidFill>
              </a:rPr>
              <a:t> фронтовой часто выпекался под открытым небом в земляных хлебопекарных печах. Эти печи были трех видов: обыкновенные грунтовые; обмазанные внутри толстым слоем глины; облицованные внутри кирпичом. В них выпекался формовой и подовый хлеб. Там, где это было возможно, печи делали из глины или кирпича</a:t>
            </a:r>
            <a:r>
              <a:rPr lang="ru-RU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3858766" cy="2621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96952"/>
            <a:ext cx="4806702" cy="3609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08920"/>
            <a:ext cx="442079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60648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Хлеб «Сталинградский»</a:t>
            </a:r>
            <a:r>
              <a:rPr lang="ru-RU" sz="2000" i="1" dirty="0" smtClean="0">
                <a:solidFill>
                  <a:srgbClr val="002060"/>
                </a:solidFill>
              </a:rPr>
              <a:t> </a:t>
            </a:r>
            <a:r>
              <a:rPr lang="ru-RU" sz="2000" dirty="0" smtClean="0">
                <a:solidFill>
                  <a:schemeClr val="bg1"/>
                </a:solidFill>
              </a:rPr>
              <a:t>– хлеб, выпекаемый для бойцов Сталинградского фронта с применением ячменной муки. Особенно вкусными с применением ячменной муки получались сорта хлеба, приготовленного на закваске. Так, ржаной хлеб, в состав которого входило 30% ячменной муки, почти не уступал по качеству чисто ржаному. Тесто с добавлением ячменной муки получалось несколько более плотным</a:t>
            </a:r>
            <a:endParaRPr lang="ru-RU" sz="2000" dirty="0"/>
          </a:p>
        </p:txBody>
      </p:sp>
      <p:pic>
        <p:nvPicPr>
          <p:cNvPr id="10242" name="Picture 2" descr="C:\Users\Красиков\Desktop\Хлеб май 2020\DSC_79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3923928" cy="2615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2990705" cy="198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7484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</a:rPr>
              <a:t>   «Блокадный» хлеб </a:t>
            </a:r>
            <a:r>
              <a:rPr lang="ru-RU" i="1" dirty="0" smtClean="0">
                <a:solidFill>
                  <a:schemeClr val="bg1"/>
                </a:solidFill>
              </a:rPr>
              <a:t>– </a:t>
            </a:r>
            <a:r>
              <a:rPr lang="ru-RU" dirty="0" err="1" smtClean="0">
                <a:solidFill>
                  <a:schemeClr val="bg1"/>
                </a:solidFill>
              </a:rPr>
              <a:t>хлеб</a:t>
            </a:r>
            <a:r>
              <a:rPr lang="ru-RU" dirty="0" smtClean="0">
                <a:solidFill>
                  <a:schemeClr val="bg1"/>
                </a:solidFill>
              </a:rPr>
              <a:t>, выпекаемый для людей, находящихся в блокадном Ленинграде. Для обеспечения воинов и населения города на хлебозаводах было организовано производство хлеба из скудных резервов. Работница ленинградского хлебозавода, рассказала о составе блокадных буханок: «10-12% – это мука ржаная обойная, овсянка, солод и то, что обычно не едят, – жмых от подсолнечной семечки, шрот, смётки муки с оборудования и пола, выбойки из мешков, закваска и как можно больше воды». В первую блокадную зиму рецептура менялась каждый день, в зависимости от того, какие ингредиенты были на тот момент в городе, и к концу декабря ни солода, ни тем более овсянки в Ленинграде уже не осталось. В хлеб добавляли перемолотые ветви берёзы, хвою, семена дикорастущих трав и даже такую субстанцию, как </a:t>
            </a:r>
            <a:r>
              <a:rPr lang="ru-RU" dirty="0" err="1" smtClean="0">
                <a:solidFill>
                  <a:schemeClr val="bg1"/>
                </a:solidFill>
              </a:rPr>
              <a:t>гидроцеллюлоза</a:t>
            </a:r>
            <a:r>
              <a:rPr lang="ru-RU" dirty="0" smtClean="0">
                <a:solidFill>
                  <a:schemeClr val="bg1"/>
                </a:solidFill>
              </a:rPr>
              <a:t>. Ровно 125 грамм – дневная норма святого чёрного блокадного хлеба.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11268" name="Picture 4" descr="https://pbs.twimg.com/media/Dx-hB9qXcAAhwm2.jpg: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284984"/>
            <a:ext cx="5716826" cy="35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ysClr val="windowText" lastClr="000000"/>
      </a:dk1>
      <a:lt1>
        <a:srgbClr val="A78470"/>
      </a:lt1>
      <a:dk2>
        <a:srgbClr val="E1AC76"/>
      </a:dk2>
      <a:lt2>
        <a:srgbClr val="90571E"/>
      </a:lt2>
      <a:accent1>
        <a:srgbClr val="7B4B3A"/>
      </a:accent1>
      <a:accent2>
        <a:srgbClr val="A5644E"/>
      </a:accent2>
      <a:accent3>
        <a:srgbClr val="FFC000"/>
      </a:accent3>
      <a:accent4>
        <a:srgbClr val="C3986D"/>
      </a:accent4>
      <a:accent5>
        <a:srgbClr val="E36363"/>
      </a:accent5>
      <a:accent6>
        <a:srgbClr val="C17529"/>
      </a:accent6>
      <a:hlink>
        <a:srgbClr val="AD1F1F"/>
      </a:hlink>
      <a:folHlink>
        <a:srgbClr val="92625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382</TotalTime>
  <Words>864</Words>
  <Application>Microsoft Office PowerPoint</Application>
  <PresentationFormat>Экран (4:3)</PresentationFormat>
  <Paragraphs>68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Arial</vt:lpstr>
      <vt:lpstr>Book Antiqua</vt:lpstr>
      <vt:lpstr>Constantia</vt:lpstr>
      <vt:lpstr>Lucida Sans</vt:lpstr>
      <vt:lpstr>Times New Roman</vt:lpstr>
      <vt:lpstr>Verdana</vt:lpstr>
      <vt:lpstr>Wingdings</vt:lpstr>
      <vt:lpstr>Wingdings 2</vt:lpstr>
      <vt:lpstr>Wingdings 3</vt:lpstr>
      <vt:lpstr>Апекс</vt:lpstr>
      <vt:lpstr>Презентация PowerPoint</vt:lpstr>
      <vt:lpstr>Я помню хлеб, военный горький. Он весь почти из лебеды. В нем в каждой кромке, в каждой крошке Был горький вкус людской беды.</vt:lpstr>
      <vt:lpstr>Наше поколение не знает что такое «хлебные карточки» и бессонные очереди за хлебом. Нам неведомо чувство голода, незнаком вкус хлеба с примесью мякины, сена, соломы, коры, кореньев, желудей, семян лебеды и т.д. Хлебная карточка была дороже денег, дороже картин великих живописцев, дороже всех других шедевров искусства. Потеря этих карточек грозила гибелью всей семье. 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Макар</vt:lpstr>
      <vt:lpstr> Ульяна</vt:lpstr>
      <vt:lpstr>Дамир</vt:lpstr>
      <vt:lpstr>Валерия 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Красиков</dc:creator>
  <cp:lastModifiedBy>Машенька</cp:lastModifiedBy>
  <cp:revision>51</cp:revision>
  <dcterms:created xsi:type="dcterms:W3CDTF">2020-05-02T09:18:42Z</dcterms:created>
  <dcterms:modified xsi:type="dcterms:W3CDTF">2020-05-31T18:06:21Z</dcterms:modified>
</cp:coreProperties>
</file>