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58" r:id="rId10"/>
    <p:sldId id="283" r:id="rId11"/>
    <p:sldId id="257" r:id="rId12"/>
    <p:sldId id="262" r:id="rId13"/>
    <p:sldId id="296" r:id="rId14"/>
    <p:sldId id="276" r:id="rId15"/>
    <p:sldId id="277" r:id="rId16"/>
    <p:sldId id="299" r:id="rId17"/>
    <p:sldId id="302" r:id="rId18"/>
    <p:sldId id="303" r:id="rId19"/>
    <p:sldId id="304" r:id="rId20"/>
    <p:sldId id="305" r:id="rId21"/>
    <p:sldId id="306" r:id="rId22"/>
    <p:sldId id="307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00"/>
    <a:srgbClr val="CC0000"/>
    <a:srgbClr val="FFFF00"/>
    <a:srgbClr val="534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139" autoAdjust="0"/>
  </p:normalViewPr>
  <p:slideViewPr>
    <p:cSldViewPr>
      <p:cViewPr>
        <p:scale>
          <a:sx n="76" d="100"/>
          <a:sy n="76" d="100"/>
        </p:scale>
        <p:origin x="-1140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B5290-1921-4B1F-AEE4-E2B8134E3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C7B0E-FB2B-411F-B068-46713DD171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1732D-57E0-4E7D-BCE0-53B31BF061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68B7D-5F24-4CE4-A408-3CD37CC734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CD842-0049-4C6A-A23A-87AEE06DD4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92592-F29B-4B53-84B1-320FFB8EEA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74D-9694-49FB-A5ED-0ECA851A9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DFB18-6C6E-4150-9D97-0B925E303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37395-4FF0-4813-AE85-C7F95F6C8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239DA-2AAE-4C87-8692-95BF73BC5D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EECAA-AF73-43C7-A6BD-F0BDFAEA71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C6A609C-F601-4638-85C0-C1201ABEDC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solnet.ee/names/d_0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http://www.solnet.ee/names/pic/pic2a.gi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://www.sotmarket.ru/product/syuzhetno-rolevaya-igra-instrumenty-stroitelnye-3a306.html?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http://www.solnet.ee/names/pic/pic2a.gi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net.ee/names/d_00.html" TargetMode="External"/><Relationship Id="rId5" Type="http://schemas.openxmlformats.org/officeDocument/2006/relationships/image" Target="http://detsad-kitty.ru/templates/Default/images/disney255.gif" TargetMode="External"/><Relationship Id="rId10" Type="http://schemas.openxmlformats.org/officeDocument/2006/relationships/image" Target="http://www.vospitalochka.ru/images/styles/nature/misc/fhl.png" TargetMode="External"/><Relationship Id="rId4" Type="http://schemas.openxmlformats.org/officeDocument/2006/relationships/image" Target="../media/image15.gi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458200" cy="6096000"/>
          </a:xfrm>
        </p:spPr>
        <p:txBody>
          <a:bodyPr/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ДЕПАРТАМЕНТ ОБРАЗОВАНИЯ  ГОРОДА МОСКВЫ</a:t>
            </a:r>
            <a:r>
              <a:rPr lang="ru-RU" altLang="ru-RU" sz="1600" dirty="0">
                <a:ea typeface="MS Mincho" pitchFamily="49" charset="-128"/>
                <a:cs typeface="Times New Roman" pitchFamily="18" charset="0"/>
              </a:rPr>
              <a:t/>
            </a:r>
            <a:br>
              <a:rPr lang="ru-RU" altLang="ru-RU" sz="1600" dirty="0">
                <a:ea typeface="MS Mincho" pitchFamily="49" charset="-128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ГОСУДАРСТВЕННОЕ БЮДЖЕТНОЕ ОБЩЕОБРАЗОВАТЕЛЬНОЕ УЧРЕЖДЕНИЕ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ГОРОДА МОСКВЫ 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«ШКОЛА № 2010 ИМЕНИ ГЕРОЯ СОВЕТСКОГО СОЮЗА М.П. СУДАКОВА»</a:t>
            </a:r>
            <a:b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ДОШКОЛЬНОЕ  ОТДЕЛЕНИЕ «ГАРМОНИЯ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»</a:t>
            </a:r>
            <a:b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/>
            </a:r>
            <a:b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деятельность как средство </a:t>
            </a:r>
            <a:b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современных</a:t>
            </a:r>
            <a:b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b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Зуева Е.Т.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2020 г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11689080" y="6400800"/>
            <a:ext cx="45719" cy="457200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457200" lvl="1" indent="0" eaLnBrk="1" hangingPunct="1">
              <a:buFontTx/>
              <a:buNone/>
              <a:defRPr/>
            </a:pPr>
            <a:r>
              <a:rPr lang="ru-RU" sz="1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Зуева Е.Т.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algn="l"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</a:rPr>
              <a:t>Значимость игры в социализации дошкольников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90800"/>
            <a:ext cx="8610600" cy="396240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средство развития личности;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средство общения;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форма организации детского общества;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способ обучения и самообучения;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средство коррекции развития ребёнка;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диагностическое средство;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психотерапевтическое средство.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0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 игры дошкольника: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684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b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endParaRPr lang="ru-RU" sz="1400" dirty="0" smtClean="0"/>
          </a:p>
        </p:txBody>
      </p:sp>
      <p:pic>
        <p:nvPicPr>
          <p:cNvPr id="8196" name="Рисунок 20" descr="http://im4-tub.yandex.net/i?id=438148302-0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040313"/>
            <a:ext cx="18288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276600" y="2133600"/>
            <a:ext cx="2438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ИГРА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57200" y="3276600"/>
            <a:ext cx="2514600" cy="176371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самоценная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для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дошкольника;</a:t>
            </a:r>
          </a:p>
          <a:p>
            <a:pPr algn="ctr"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124200" y="4038600"/>
            <a:ext cx="2895600" cy="2819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обязательная,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связанная с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достижением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ыгодных для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целей;</a:t>
            </a:r>
          </a:p>
          <a:p>
            <a:pPr algn="ctr"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6248400" y="3276600"/>
            <a:ext cx="2514600" cy="176371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</a:p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доставляющая </a:t>
            </a:r>
          </a:p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удовольствие.</a:t>
            </a:r>
          </a:p>
          <a:p>
            <a:pPr algn="ctr" eaLnBrk="1" hangingPunct="1"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01" name="AutoShape 15"/>
          <p:cNvCxnSpPr>
            <a:cxnSpLocks noChangeShapeType="1"/>
            <a:stCxn id="75779" idx="0"/>
          </p:cNvCxnSpPr>
          <p:nvPr/>
        </p:nvCxnSpPr>
        <p:spPr bwMode="auto">
          <a:xfrm>
            <a:off x="4495800" y="15240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– ПЕРИОД  ИГРЫ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590800"/>
            <a:ext cx="85344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эта центральная деятельность ребёнка, имеющая место во все времена и у всех народов;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служит средством реализации стремлений детей участвовать в жизни взрослых 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отражение конкретной эпохи и конкретного периода развития общества;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часть общечеловеческой культуры (обогащает опыт, развивает, обучает, воспитывает, социализирует);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специфический фактор всего,  что окружает людей в мире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КОНЦЕПЦИИ             </a:t>
            </a:r>
            <a:r>
              <a:rPr lang="ru-RU" sz="4000" u="sng" dirty="0" smtClean="0">
                <a:solidFill>
                  <a:schemeClr val="tx1"/>
                </a:solidFill>
                <a:latin typeface="Courier New" pitchFamily="49" charset="0"/>
              </a:rPr>
              <a:t>ИГРЫ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психологических основ игровой деятельности в нашей стране  в 20-е годы  начал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С. Выготский.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последователи:  А. Н.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 и Д. Б.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 изучения игры большое внимание уделяли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К. Д. Ушинский и А. С. Макаренко.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изучением игры, занимаются многие ученые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А. В. Запорожец, Л. А. Абрамян, Т. В. Антонова, С. Л. Новоселова, М. А. Васильева, А. А.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Люблинская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многие другие.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 smtClean="0"/>
          </a:p>
        </p:txBody>
      </p:sp>
      <p:pic>
        <p:nvPicPr>
          <p:cNvPr id="11268" name="Picture 10" descr="Айбол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75" y="381000"/>
            <a:ext cx="2359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2263"/>
            <a:ext cx="8077200" cy="9128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УРОВНИ   ВЗАИМОДЕЙСТВИЯ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</a:rPr>
              <a:t>детей  в совместных  играх</a:t>
            </a:r>
          </a:p>
        </p:txBody>
      </p:sp>
      <p:sp>
        <p:nvSpPr>
          <p:cNvPr id="19459" name="Рамка 4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3733800" cy="2362200"/>
          </a:xfrm>
          <a:custGeom>
            <a:avLst/>
            <a:gdLst>
              <a:gd name="T0" fmla="*/ 1790700 w 3816350"/>
              <a:gd name="T1" fmla="*/ 0 h 2159000"/>
              <a:gd name="T2" fmla="*/ 0 w 3816350"/>
              <a:gd name="T3" fmla="*/ 1066007 h 2159000"/>
              <a:gd name="T4" fmla="*/ 1790700 w 3816350"/>
              <a:gd name="T5" fmla="*/ 2132013 h 2159000"/>
              <a:gd name="T6" fmla="*/ 3581400 w 3816350"/>
              <a:gd name="T7" fmla="*/ 1066007 h 21590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69875 w 3816350"/>
              <a:gd name="T13" fmla="*/ 269875 h 2159000"/>
              <a:gd name="T14" fmla="*/ 3546474 w 3816350"/>
              <a:gd name="T15" fmla="*/ 1889125 h 2159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6350" h="2159000">
                <a:moveTo>
                  <a:pt x="0" y="0"/>
                </a:moveTo>
                <a:lnTo>
                  <a:pt x="3816350" y="0"/>
                </a:lnTo>
                <a:lnTo>
                  <a:pt x="3816350" y="2159000"/>
                </a:lnTo>
                <a:lnTo>
                  <a:pt x="0" y="2159000"/>
                </a:lnTo>
                <a:close/>
                <a:moveTo>
                  <a:pt x="269875" y="269875"/>
                </a:moveTo>
                <a:lnTo>
                  <a:pt x="269875" y="1889125"/>
                </a:lnTo>
                <a:lnTo>
                  <a:pt x="3546475" y="1889125"/>
                </a:lnTo>
                <a:lnTo>
                  <a:pt x="3546475" y="269875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6F9500"/>
            </a:solidFill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ПРЕДМЕТ ВЗАИМОДЕЙСТВИЯ –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СЮЖЕТНО-ОБРАЗНЫЕ ИГРУШКИ</a:t>
            </a:r>
          </a:p>
        </p:txBody>
      </p:sp>
      <p:sp>
        <p:nvSpPr>
          <p:cNvPr id="6" name="Рамка 5"/>
          <p:cNvSpPr/>
          <p:nvPr/>
        </p:nvSpPr>
        <p:spPr>
          <a:xfrm>
            <a:off x="4876800" y="2057400"/>
            <a:ext cx="3889375" cy="2273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МОМЕНТ ОРГАНИЗУЮЩЕГО ИГРОВОГО ВЗВАИМОДЕЙСТВИЯ 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РОЛЕВОГО ПОВЕДЕНИЯ </a:t>
            </a:r>
          </a:p>
        </p:txBody>
      </p:sp>
      <p:sp>
        <p:nvSpPr>
          <p:cNvPr id="8" name="Рамка 7"/>
          <p:cNvSpPr/>
          <p:nvPr/>
        </p:nvSpPr>
        <p:spPr>
          <a:xfrm>
            <a:off x="2819400" y="4648200"/>
            <a:ext cx="3889375" cy="2133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ИГРОВОГО ВЗАИМОДЕЙСТВИЯ 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СОГЛАСОВАННОЕ ПОСТРОЕНИЕ СЮЖЕТА ИГРЫ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038600" y="2209800"/>
            <a:ext cx="792163" cy="484188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395912" y="4226214"/>
            <a:ext cx="485775" cy="596900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9464" name="Picture 6" descr="Имена девочек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15200" y="4267200"/>
            <a:ext cx="1131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495800"/>
            <a:ext cx="1905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ПРИЧИНЫ   ВОЗНИКНОВЕНИЯ КОНФЛИКТОВ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</a:rPr>
              <a:t>в  игровой деятельности</a:t>
            </a:r>
          </a:p>
        </p:txBody>
      </p:sp>
      <p:sp>
        <p:nvSpPr>
          <p:cNvPr id="20483" name="Рамка 4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3965575" cy="1905000"/>
          </a:xfrm>
          <a:custGeom>
            <a:avLst/>
            <a:gdLst>
              <a:gd name="T0" fmla="*/ 1982788 w 3816350"/>
              <a:gd name="T1" fmla="*/ 0 h 2159000"/>
              <a:gd name="T2" fmla="*/ 0 w 3816350"/>
              <a:gd name="T3" fmla="*/ 875507 h 2159000"/>
              <a:gd name="T4" fmla="*/ 1982788 w 3816350"/>
              <a:gd name="T5" fmla="*/ 1751013 h 2159000"/>
              <a:gd name="T6" fmla="*/ 3965575 w 3816350"/>
              <a:gd name="T7" fmla="*/ 875507 h 21590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69875 w 3816350"/>
              <a:gd name="T13" fmla="*/ 269875 h 2159000"/>
              <a:gd name="T14" fmla="*/ 3546475 w 3816350"/>
              <a:gd name="T15" fmla="*/ 1889125 h 2159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6350" h="2159000">
                <a:moveTo>
                  <a:pt x="0" y="0"/>
                </a:moveTo>
                <a:lnTo>
                  <a:pt x="3816350" y="0"/>
                </a:lnTo>
                <a:lnTo>
                  <a:pt x="3816350" y="2159000"/>
                </a:lnTo>
                <a:lnTo>
                  <a:pt x="0" y="2159000"/>
                </a:lnTo>
                <a:close/>
                <a:moveTo>
                  <a:pt x="269875" y="269875"/>
                </a:moveTo>
                <a:lnTo>
                  <a:pt x="269875" y="1889125"/>
                </a:lnTo>
                <a:lnTo>
                  <a:pt x="3546475" y="1889125"/>
                </a:lnTo>
                <a:lnTo>
                  <a:pt x="3546475" y="269875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6F95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 ВОЗРАСТ: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ИЗ-ЗА  ИГРУШЕК</a:t>
            </a:r>
          </a:p>
        </p:txBody>
      </p:sp>
      <p:sp>
        <p:nvSpPr>
          <p:cNvPr id="6" name="Рамка 5"/>
          <p:cNvSpPr/>
          <p:nvPr/>
        </p:nvSpPr>
        <p:spPr>
          <a:xfrm>
            <a:off x="5029200" y="2514600"/>
            <a:ext cx="3811588" cy="1905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ВОЗРАСТ: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  ИЗ-ЗА  РОЛЕЙ</a:t>
            </a:r>
          </a:p>
        </p:txBody>
      </p:sp>
      <p:sp>
        <p:nvSpPr>
          <p:cNvPr id="8" name="Рамка 7"/>
          <p:cNvSpPr/>
          <p:nvPr/>
        </p:nvSpPr>
        <p:spPr>
          <a:xfrm>
            <a:off x="1524000" y="4572000"/>
            <a:ext cx="5976938" cy="2133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ВОЗРАСТ: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КОНФЛИКТЫ ПО ПОВОДУ ТОГО «БЫВАЕТ  ТАК  ИЛИ  НЕ БЫВАЕТ»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152401"/>
            <a:ext cx="7125113" cy="990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371600"/>
            <a:ext cx="8762999" cy="5334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ts val="1200"/>
              </a:lnSpc>
              <a:spcAft>
                <a:spcPts val="750"/>
              </a:spcAft>
              <a:buNone/>
            </a:pPr>
            <a:r>
              <a:rPr lang="ru-RU" sz="1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с ребенком в жизни вашей семьи»</a:t>
            </a:r>
            <a:r>
              <a:rPr lang="ru-RU" sz="1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200"/>
              </a:lnSpc>
              <a:spcAft>
                <a:spcPts val="750"/>
              </a:spcAft>
              <a:buNone/>
            </a:pPr>
            <a:r>
              <a:rPr lang="ru-RU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9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Играете ли вы со  своим ребенком? (да,  нет)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Напишите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пожалуйста, игры, в которые  вы играете вместе с детьми? </a:t>
            </a:r>
          </a:p>
          <a:p>
            <a:pPr marL="0" indent="0">
              <a:lnSpc>
                <a:spcPts val="1200"/>
              </a:lnSpc>
              <a:spcAft>
                <a:spcPts val="75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   </a:t>
            </a:r>
            <a:endParaRPr lang="ru-RU" sz="9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750"/>
              </a:spcAft>
              <a:buNone/>
            </a:pPr>
            <a:r>
              <a:rPr lang="ru-RU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Какие любимые игры и игрушки  Вашего </a:t>
            </a:r>
            <a:r>
              <a:rPr lang="ru-RU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ребенка? </a:t>
            </a:r>
            <a:endParaRPr lang="ru-RU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 startAt="4"/>
            </a:pP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желанием ли играет с другими детьми? ___</a:t>
            </a:r>
          </a:p>
          <a:p>
            <a:pPr marL="342900" lvl="0" indent="-342900">
              <a:lnSpc>
                <a:spcPts val="12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 startAt="4"/>
            </a:pP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Делится ли своими игрушками? ___</a:t>
            </a:r>
          </a:p>
          <a:p>
            <a:pPr marL="342900" lvl="0" indent="-342900">
              <a:lnSpc>
                <a:spcPts val="1200"/>
              </a:lnSpc>
              <a:spcAft>
                <a:spcPts val="750"/>
              </a:spcAft>
              <a:buFont typeface="+mj-lt"/>
              <a:buAutoNum type="arabicPeriod" startAt="4"/>
            </a:pP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Чем вы руководствуетесь, покупая игрушки ребенку</a:t>
            </a:r>
            <a:r>
              <a:rPr lang="ru-RU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ru-RU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750"/>
              </a:spcAft>
              <a:buNone/>
            </a:pPr>
            <a:r>
              <a:rPr lang="ru-RU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 Есть </a:t>
            </a: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 у ребенка специальный уголок для хранения </a:t>
            </a:r>
            <a:endParaRPr lang="ru-RU" sz="9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750"/>
              </a:spcAft>
              <a:buNone/>
            </a:pPr>
            <a:r>
              <a:rPr lang="ru-RU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игрушек</a:t>
            </a: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  (да, нет)</a:t>
            </a:r>
          </a:p>
          <a:p>
            <a:pPr marL="342900" lvl="0" indent="-342900">
              <a:lnSpc>
                <a:spcPts val="1200"/>
              </a:lnSpc>
              <a:spcAft>
                <a:spcPts val="750"/>
              </a:spcAft>
              <a:buFont typeface="+mj-lt"/>
              <a:buAutoNum type="arabicPeriod" startAt="4"/>
            </a:pPr>
            <a:r>
              <a:rPr lang="ru-RU" sz="9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Занимаетесь ли вы изготовлением игрушек-самоделок?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2133600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Рассмотрим социализацию </a:t>
            </a:r>
            <a:r>
              <a:rPr lang="ru-RU" i="1" u="sng" dirty="0" smtClean="0">
                <a:solidFill>
                  <a:srgbClr val="FF0000"/>
                </a:solidFill>
              </a:rPr>
              <a:t>дошкольников</a:t>
            </a:r>
            <a:r>
              <a:rPr lang="ru-RU" i="1" u="sng" dirty="0" smtClean="0">
                <a:solidFill>
                  <a:srgbClr val="FF0000"/>
                </a:solidFill>
              </a:rPr>
              <a:t> </a:t>
            </a:r>
            <a:r>
              <a:rPr lang="ru-RU" i="1" u="sng" dirty="0" smtClean="0">
                <a:solidFill>
                  <a:srgbClr val="FF0000"/>
                </a:solidFill>
              </a:rPr>
              <a:t>через</a:t>
            </a:r>
            <a:r>
              <a:rPr lang="ru-RU" i="1" u="sng" dirty="0" smtClean="0">
                <a:solidFill>
                  <a:srgbClr val="FF0000"/>
                </a:solidFill>
              </a:rPr>
              <a:t/>
            </a:r>
            <a:br>
              <a:rPr lang="ru-RU" i="1" u="sng" dirty="0" smtClean="0">
                <a:solidFill>
                  <a:srgbClr val="FF0000"/>
                </a:solidFill>
              </a:rPr>
            </a:br>
            <a:r>
              <a:rPr lang="ru-RU" i="1" u="sng" dirty="0" smtClean="0">
                <a:solidFill>
                  <a:srgbClr val="FF0000"/>
                </a:solidFill>
              </a:rPr>
              <a:t>сюжетно- </a:t>
            </a:r>
            <a:r>
              <a:rPr lang="ru-RU" i="1" u="sng" dirty="0" smtClean="0">
                <a:solidFill>
                  <a:srgbClr val="FF0000"/>
                </a:solidFill>
              </a:rPr>
              <a:t>ролевую игру </a:t>
            </a:r>
            <a:r>
              <a:rPr lang="ru-RU" b="1" i="1" u="sng" dirty="0" smtClean="0">
                <a:solidFill>
                  <a:srgbClr val="FF0000"/>
                </a:solidFill>
              </a:rPr>
              <a:t>«Зоопарк»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286000"/>
            <a:ext cx="7125112" cy="3572798"/>
          </a:xfrm>
        </p:spPr>
        <p:txBody>
          <a:bodyPr>
            <a:normAutofit fontScale="92500" lnSpcReduction="20000"/>
          </a:bodyPr>
          <a:lstStyle/>
          <a:p>
            <a:endParaRPr lang="ru-RU" altLang="ru-RU" b="1" i="1" dirty="0" smtClean="0">
              <a:hlinkClick r:id="rId2"/>
            </a:endParaRPr>
          </a:p>
          <a:p>
            <a:r>
              <a:rPr lang="ru-RU" altLang="ru-RU" b="1" i="1" dirty="0" smtClean="0">
                <a:hlinkClick r:id="rId2"/>
              </a:rPr>
              <a:t>Сюжетно-ролевая </a:t>
            </a:r>
            <a:r>
              <a:rPr lang="ru-RU" altLang="ru-RU" b="1" i="1" dirty="0">
                <a:hlinkClick r:id="rId2"/>
              </a:rPr>
              <a:t>игра</a:t>
            </a:r>
            <a:r>
              <a:rPr lang="ru-RU" altLang="ru-RU" b="1" i="1" dirty="0"/>
              <a:t> есть деятельность, в которой дети берут на себя трудовые или социальные функции взрослых людей и в специально создаваемых ими игровых, воображаемых условиях воспроизводят (или моделируют) жизнь взрослых и отношения между ними.   </a:t>
            </a:r>
            <a:endParaRPr lang="ru-RU" altLang="ru-RU" b="1" i="1" dirty="0" smtClean="0"/>
          </a:p>
          <a:p>
            <a:r>
              <a:rPr lang="ru-RU" altLang="ru-RU" b="1" dirty="0">
                <a:solidFill>
                  <a:schemeClr val="hlink"/>
                </a:solidFill>
              </a:rPr>
              <a:t>Цель</a:t>
            </a:r>
            <a:r>
              <a:rPr lang="ru-RU" altLang="ru-RU" dirty="0"/>
              <a:t>: обобщить и систематизировать представление детей о животных разных стран; воспитывать культуру поведения, познавательный интерес к объектам природы, развивать у детей память, логическое мышление, воображение, активизировать словарь.</a:t>
            </a:r>
          </a:p>
          <a:p>
            <a:r>
              <a:rPr lang="ru-RU" altLang="ru-RU" b="1" i="1" dirty="0"/>
              <a:t> 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pic>
        <p:nvPicPr>
          <p:cNvPr id="4" name="Picture 13" descr="ANd9GcQK_SGPC_hbiJqn151FRO95VO8A6awB3vVSz0xQeR0lseKY6Thu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ANd9GcRMivq8gGfSAmfTKfRYUoyTLwYRwhKrNPSuWFkaIxCH3uTtOQ-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2152650" cy="14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 descr="ANd9GcQwUtcmV42cmhEr0hbS5uk62xJpoAAQpVYzMxbXHejuAt5nzjN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2102552" cy="144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 descr="ANd9GcSebFULKCRvyjz8nTGtMOLN47v3jF2sN1APLX3a4wf7RQ57QY9PG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92273"/>
            <a:ext cx="29527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ANd9GcSzi-QA4cy47zb_TAArF9fLkYDleUUtp8Jw0YOYPkZA05bgi9zyZWDhaMK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9" y="3339524"/>
            <a:ext cx="1169096" cy="158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1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1689080" y="-152399"/>
            <a:ext cx="45719" cy="6857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33400"/>
            <a:ext cx="7125112" cy="5486400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ru-RU" altLang="ru-RU" sz="2300" b="1" i="1" u="sng" dirty="0" smtClean="0">
                <a:solidFill>
                  <a:srgbClr val="FF6600"/>
                </a:solidFill>
              </a:rPr>
              <a:t>Задачи: 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FF6600"/>
                </a:solidFill>
              </a:rPr>
              <a:t>Образовательные:</a:t>
            </a:r>
            <a:endParaRPr lang="ru-RU" altLang="ru-RU" sz="2000" b="1" dirty="0">
              <a:solidFill>
                <a:srgbClr val="FF6600"/>
              </a:solidFill>
            </a:endParaRPr>
          </a:p>
          <a:p>
            <a:pPr>
              <a:buFontTx/>
              <a:buChar char="-"/>
              <a:defRPr/>
            </a:pPr>
            <a:r>
              <a:rPr lang="ru-RU" altLang="ru-RU" dirty="0"/>
              <a:t>способствовать расширению знаний о животных,  об их внешнем виде, месте обитания, по памяти характеризовать их;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Помочь детям усвоить новые профессии: «Кассир», «Директор зоопарка», «экскурсовод»;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Стимулировать творческую активность детей в игре, формировать умение развивать сюжет игры, использовать строительный материал</a:t>
            </a:r>
            <a:r>
              <a:rPr lang="ru-RU" altLang="ru-RU" dirty="0" smtClean="0"/>
              <a:t>.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FF6600"/>
                </a:solidFill>
              </a:rPr>
              <a:t>Развивающая: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Развивать речь детей;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Обогащать словарный запас</a:t>
            </a:r>
            <a:r>
              <a:rPr lang="ru-RU" altLang="ru-RU" sz="2000" dirty="0"/>
              <a:t>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Тренировать память, внимание</a:t>
            </a:r>
            <a:r>
              <a:rPr lang="ru-RU" altLang="ru-RU" dirty="0" smtClean="0"/>
              <a:t>.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FF6600"/>
                </a:solidFill>
              </a:rPr>
              <a:t>Воспитательная:</a:t>
            </a:r>
          </a:p>
          <a:p>
            <a:pPr>
              <a:defRPr/>
            </a:pPr>
            <a:endParaRPr lang="ru-RU" altLang="ru-RU" sz="2000" b="1" dirty="0">
              <a:solidFill>
                <a:srgbClr val="FF6600"/>
              </a:solidFill>
            </a:endParaRPr>
          </a:p>
          <a:p>
            <a:pPr>
              <a:buFontTx/>
              <a:buChar char="-"/>
              <a:defRPr/>
            </a:pPr>
            <a:r>
              <a:rPr lang="ru-RU" altLang="ru-RU" dirty="0"/>
              <a:t>Формировать дружеские, добрые взаимоотношения детей в процессе игры;</a:t>
            </a:r>
          </a:p>
          <a:p>
            <a:pPr>
              <a:buFontTx/>
              <a:buChar char="-"/>
              <a:defRPr/>
            </a:pPr>
            <a:endParaRPr lang="ru-RU" altLang="ru-RU" dirty="0"/>
          </a:p>
          <a:p>
            <a:pPr>
              <a:buNone/>
              <a:defRPr/>
            </a:pPr>
            <a:r>
              <a:rPr lang="ru-RU" altLang="ru-RU" dirty="0"/>
              <a:t>-    Воспитывать доброе отношение к животным, любовь к ним и заботу о них.</a:t>
            </a:r>
          </a:p>
          <a:p>
            <a:pPr>
              <a:buFontTx/>
              <a:buChar char="-"/>
              <a:defRPr/>
            </a:pPr>
            <a:endParaRPr lang="ru-RU" altLang="ru-RU" dirty="0"/>
          </a:p>
          <a:p>
            <a:pPr>
              <a:buFontTx/>
              <a:buChar char="-"/>
              <a:defRPr/>
            </a:pPr>
            <a:endParaRPr lang="ru-RU" altLang="ru-RU" dirty="0"/>
          </a:p>
          <a:p>
            <a:pPr>
              <a:buFontTx/>
              <a:buChar char="-"/>
              <a:defRPr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75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125113" cy="924475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Оборудование и атрибуты: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Строительный материал;</a:t>
            </a:r>
          </a:p>
          <a:p>
            <a:pPr>
              <a:defRPr/>
            </a:pPr>
            <a:r>
              <a:rPr lang="ru-RU" altLang="ru-RU" dirty="0"/>
              <a:t>Игрушки животных;</a:t>
            </a:r>
          </a:p>
          <a:p>
            <a:pPr>
              <a:defRPr/>
            </a:pPr>
            <a:r>
              <a:rPr lang="ru-RU" altLang="ru-RU" dirty="0"/>
              <a:t>План зоопарка;</a:t>
            </a:r>
          </a:p>
          <a:p>
            <a:pPr>
              <a:defRPr/>
            </a:pPr>
            <a:r>
              <a:rPr lang="ru-RU" altLang="ru-RU" dirty="0"/>
              <a:t>Табличка «КАССА»;</a:t>
            </a:r>
          </a:p>
          <a:p>
            <a:pPr>
              <a:defRPr/>
            </a:pPr>
            <a:r>
              <a:rPr lang="ru-RU" altLang="ru-RU" dirty="0"/>
              <a:t>Фотографии животных;</a:t>
            </a:r>
          </a:p>
          <a:p>
            <a:pPr>
              <a:defRPr/>
            </a:pPr>
            <a:r>
              <a:rPr lang="ru-RU" altLang="ru-RU" dirty="0"/>
              <a:t>Билеты в зоопарк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80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25113" cy="3276600"/>
          </a:xfrm>
        </p:spPr>
        <p:txBody>
          <a:bodyPr/>
          <a:lstStyle/>
          <a:p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общественный) – это развитие и самореализация человека на протяжении всей жизни, в процессе усвоения и воспроизводства культуры общества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3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личности </a:t>
            </a: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</a:t>
            </a:r>
            <a:r>
              <a:rPr lang="ru-RU" sz="3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Гессену: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590800"/>
            <a:ext cx="7125112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ступень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дошкольный период,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преобладает игровая деятельность;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ступень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период активного познания ребёнком окружающей жизни, её законов и требований;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ступень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этап завершения её формирования, - это процесс самообразования, внешкольного и университетского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4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Предварительная работа: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ru-RU" altLang="ru-RU" dirty="0" smtClean="0"/>
              <a:t>Чтение </a:t>
            </a:r>
            <a:r>
              <a:rPr lang="ru-RU" altLang="ru-RU" dirty="0"/>
              <a:t>художественной литературы о животных;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Загадывание и разгадывание загадок о животных;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Беседы о животных, с использованием разнообразного иллюстративного материала (С.В. </a:t>
            </a:r>
            <a:r>
              <a:rPr lang="ru-RU" altLang="ru-RU" dirty="0" err="1"/>
              <a:t>Вохринцева</a:t>
            </a:r>
            <a:r>
              <a:rPr lang="ru-RU" altLang="ru-RU" dirty="0"/>
              <a:t>);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Дидактические игры: «Животные и их детеныши», «Кто где живет?», «Животные жарких стран», «Животные морей и океанов» и другие;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Изображение животных трафаретами;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Раскрашивание животных;</a:t>
            </a:r>
          </a:p>
          <a:p>
            <a:pPr>
              <a:buFontTx/>
              <a:buChar char="-"/>
              <a:defRPr/>
            </a:pPr>
            <a:r>
              <a:rPr lang="ru-RU" altLang="ru-RU" dirty="0"/>
              <a:t>Лепка диких животных;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99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Изготовление схемы зоопарка</a:t>
            </a:r>
            <a:endParaRPr lang="ru-RU" i="1" u="sng" dirty="0">
              <a:solidFill>
                <a:srgbClr val="FF0000"/>
              </a:solidFill>
            </a:endParaRPr>
          </a:p>
        </p:txBody>
      </p:sp>
      <p:pic>
        <p:nvPicPr>
          <p:cNvPr id="4" name="Picture 4" descr="IMG_63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6219"/>
            <a:ext cx="6544866" cy="43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96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2819400"/>
          </a:xfrm>
        </p:spPr>
        <p:txBody>
          <a:bodyPr/>
          <a:lstStyle/>
          <a:p>
            <a:pPr marL="609600" indent="-609600" algn="ctr">
              <a:defRPr/>
            </a:pPr>
            <a:r>
              <a:rPr lang="ru-RU" altLang="ru-RU" sz="1800" dirty="0">
                <a:solidFill>
                  <a:schemeClr val="hlink"/>
                </a:solidFill>
              </a:rPr>
              <a:t> </a:t>
            </a:r>
            <a:r>
              <a:rPr lang="ru-RU" altLang="ru-RU" sz="1800" dirty="0" smtClean="0">
                <a:solidFill>
                  <a:schemeClr val="hlink"/>
                </a:solidFill>
              </a:rPr>
              <a:t>      </a:t>
            </a:r>
            <a:r>
              <a:rPr lang="ru-RU" altLang="ru-RU" sz="2800" b="1" i="1" u="sng" dirty="0" smtClean="0">
                <a:solidFill>
                  <a:srgbClr val="FF0000"/>
                </a:solidFill>
              </a:rPr>
              <a:t>План игры: </a:t>
            </a:r>
            <a:r>
              <a:rPr lang="ru-RU" altLang="ru-RU" sz="1800" b="1" i="1" u="sng" dirty="0" smtClean="0">
                <a:solidFill>
                  <a:schemeClr val="hlink"/>
                </a:solidFill>
              </a:rPr>
              <a:t/>
            </a:r>
            <a:br>
              <a:rPr lang="ru-RU" altLang="ru-RU" sz="1800" b="1" i="1" u="sng" dirty="0" smtClean="0">
                <a:solidFill>
                  <a:schemeClr val="hlink"/>
                </a:solidFill>
              </a:rPr>
            </a:br>
            <a:r>
              <a:rPr lang="ru-RU" altLang="ru-RU" sz="1800" b="1" i="1" u="sng" dirty="0" smtClean="0">
                <a:solidFill>
                  <a:schemeClr val="hlink"/>
                </a:solidFill>
              </a:rPr>
              <a:t/>
            </a:r>
            <a:br>
              <a:rPr lang="ru-RU" altLang="ru-RU" sz="1800" b="1" i="1" u="sng" dirty="0" smtClean="0">
                <a:solidFill>
                  <a:schemeClr val="hlink"/>
                </a:solidFill>
              </a:rPr>
            </a:br>
            <a:r>
              <a:rPr lang="ru-RU" altLang="ru-RU" sz="1800" dirty="0" smtClean="0">
                <a:solidFill>
                  <a:schemeClr val="hlink"/>
                </a:solidFill>
              </a:rPr>
              <a:t>1. </a:t>
            </a:r>
            <a:r>
              <a:rPr lang="ru-RU" altLang="ru-RU" sz="1800" b="1" dirty="0" smtClean="0">
                <a:solidFill>
                  <a:schemeClr val="hlink"/>
                </a:solidFill>
              </a:rPr>
              <a:t>Проблемная </a:t>
            </a:r>
            <a:r>
              <a:rPr lang="ru-RU" altLang="ru-RU" sz="1800" b="1" dirty="0">
                <a:solidFill>
                  <a:schemeClr val="hlink"/>
                </a:solidFill>
              </a:rPr>
              <a:t>ситуация: «Группа не подготовлена к приезду зоопарка».</a:t>
            </a:r>
            <a:br>
              <a:rPr lang="ru-RU" altLang="ru-RU" sz="1800" b="1" dirty="0">
                <a:solidFill>
                  <a:schemeClr val="hlink"/>
                </a:solidFill>
              </a:rPr>
            </a:br>
            <a:r>
              <a:rPr lang="ru-RU" altLang="ru-RU" sz="1800" b="1" dirty="0">
                <a:solidFill>
                  <a:schemeClr val="hlink"/>
                </a:solidFill>
              </a:rPr>
              <a:t/>
            </a:r>
            <a:br>
              <a:rPr lang="ru-RU" altLang="ru-RU" sz="1800" b="1" dirty="0">
                <a:solidFill>
                  <a:schemeClr val="hlink"/>
                </a:solidFill>
              </a:rPr>
            </a:br>
            <a:r>
              <a:rPr lang="ru-RU" altLang="ru-RU" sz="1800" b="1" dirty="0">
                <a:solidFill>
                  <a:schemeClr val="hlink"/>
                </a:solidFill>
              </a:rPr>
              <a:t>2.  Обсуждение гипотез решение проблемы.</a:t>
            </a:r>
            <a:br>
              <a:rPr lang="ru-RU" altLang="ru-RU" sz="1800" b="1" dirty="0">
                <a:solidFill>
                  <a:schemeClr val="hlink"/>
                </a:solidFill>
              </a:rPr>
            </a:br>
            <a:r>
              <a:rPr lang="ru-RU" altLang="ru-RU" sz="1800" b="1" dirty="0">
                <a:solidFill>
                  <a:schemeClr val="hlink"/>
                </a:solidFill>
              </a:rPr>
              <a:t/>
            </a:r>
            <a:br>
              <a:rPr lang="ru-RU" altLang="ru-RU" sz="1800" b="1" dirty="0">
                <a:solidFill>
                  <a:schemeClr val="hlink"/>
                </a:solidFill>
              </a:rPr>
            </a:br>
            <a:r>
              <a:rPr lang="ru-RU" altLang="ru-RU" sz="1800" b="1" dirty="0">
                <a:solidFill>
                  <a:schemeClr val="hlink"/>
                </a:solidFill>
              </a:rPr>
              <a:t>3.  Распределение ролей и определение игровых действий.</a:t>
            </a:r>
            <a:br>
              <a:rPr lang="ru-RU" altLang="ru-RU" sz="1800" b="1" dirty="0">
                <a:solidFill>
                  <a:schemeClr val="hlink"/>
                </a:solidFill>
              </a:rPr>
            </a:br>
            <a:endParaRPr lang="ru-RU" sz="1800" dirty="0"/>
          </a:p>
        </p:txBody>
      </p:sp>
      <p:pic>
        <p:nvPicPr>
          <p:cNvPr id="1026" name="Picture 2" descr="C:\Users\Lena\Desktop\IMG_20200213_153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166038" cy="31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a\Desktop\IMG_20200213_153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67" y="3124200"/>
            <a:ext cx="435391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50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11734800" y="7391400"/>
            <a:ext cx="304800" cy="304800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533400"/>
            <a:ext cx="7408333" cy="5592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 детству  состояться!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  детству   наиграться!</a:t>
            </a:r>
          </a:p>
          <a:p>
            <a:pPr algn="ctr">
              <a:buNone/>
              <a:defRPr/>
            </a:pPr>
            <a:r>
              <a:rPr lang="ru-RU" sz="2000" b="1" u="sng" dirty="0" smtClean="0">
                <a:latin typeface="Courier New" pitchFamily="49" charset="0"/>
              </a:rPr>
              <a:t>Ведь ИГРА</a:t>
            </a:r>
            <a:r>
              <a:rPr lang="ru-RU" sz="2000" b="1" dirty="0" smtClean="0">
                <a:latin typeface="Courier New" pitchFamily="49" charset="0"/>
              </a:rPr>
              <a:t> </a:t>
            </a:r>
            <a:r>
              <a:rPr lang="ru-RU" sz="2000" b="1" dirty="0">
                <a:latin typeface="Courier New" pitchFamily="49" charset="0"/>
              </a:rPr>
              <a:t>–</a:t>
            </a:r>
            <a:r>
              <a:rPr lang="ru-RU" sz="2000" b="1" i="1" dirty="0"/>
              <a:t> </a:t>
            </a:r>
            <a:r>
              <a:rPr lang="ru-RU" sz="2000" dirty="0"/>
              <a:t>адекватная модель культуры, изменяется, наполняется конкретным социальным содержанием, когда меняется сама культура общества.</a:t>
            </a:r>
          </a:p>
          <a:p>
            <a:pPr algn="ctr" eaLnBrk="1" hangingPunct="1">
              <a:buFontTx/>
              <a:buNone/>
              <a:defRPr/>
            </a:pPr>
            <a:endParaRPr lang="ru-RU" sz="3600" b="1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2532" name="Picture 12" descr="солнце-прозрач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6086"/>
            <a:ext cx="23018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http://detsad-kitty.ru/templates/Default/images/disney255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84274" y="4239491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Имена девочек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696200" y="4925291"/>
            <a:ext cx="1131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http://www.vospitalochka.ru/images/styles/nature/misc/fhl.pn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2843213" y="5105399"/>
            <a:ext cx="2473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СОЦИАЛИЗАЦИИ ДОШКОЛЬНИКОВ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детей дошкольного возраста – фундамент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успешного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вхождения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дальнейшую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жизнь.</a:t>
            </a:r>
          </a:p>
          <a:p>
            <a:pPr marL="0" indent="0" algn="just">
              <a:buNone/>
            </a:pP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влечет за собой самые разнообразные негативные последствия для личности, преодолевать которые тем сложнее, чем больше было упущено на ранних стадиях развития.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296076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процесса социализации детей дошкольного возраста </a:t>
            </a:r>
            <a:endParaRPr lang="ru-RU" sz="36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 </a:t>
            </a:r>
            <a:endParaRPr 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1,5 лет усваивают основную информацию об окружающем их мире,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взаимоотношений;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промежутке от года-полутора и примерно до трех лет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потребность в общении со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сверстниками, закладываются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навыки существования в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и старший дошкольный возраст 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все полнее и активнее взаимодействует с окружающими,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усваивает понятия о социальных и гендерных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ролях.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социализации дошкольника 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взаимоотношения внутри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нее; 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к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детям; 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посторонним, демонстрируемое старшими –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31B6FD"/>
              </a:buClr>
              <a:buSzPct val="100000"/>
              <a:buNone/>
            </a:pP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ребенка о нормах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правильных отношениях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Aft>
                <a:spcPts val="0"/>
              </a:spcAft>
              <a:buClr>
                <a:srgbClr val="31B6FD"/>
              </a:buClr>
              <a:buSzPct val="100000"/>
              <a:buNone/>
            </a:pP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не стоит пытаться полностью изолировать ребенка от стихийной социализации, </a:t>
            </a:r>
            <a:r>
              <a:rPr lang="ru-RU" sz="24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это под контролем и корректировать влияние таких факторов во избежание негативных последствий. </a:t>
            </a:r>
            <a:endParaRPr lang="ru-RU" sz="2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детского сада в процессе социализации ребенка. </a:t>
            </a:r>
            <a:endParaRPr lang="ru-RU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дошкольных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учреждений- компенсация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интенсивности социализации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придание ей большей гармоничности. </a:t>
            </a: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является -  ненавязчиво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убедительно помочь ребенку выбрать, как именно он будет производить впечатление на окружающих: склонностью к конфликтам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дерзкими выходками или конструктивными поступками, помощью, дружелюбием, инициативностью 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36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социального развития дошкольника в детском </a:t>
            </a:r>
            <a:r>
              <a:rPr lang="ru-RU" sz="36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саду: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</a:t>
            </a:r>
          </a:p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детское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общество;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другими;</a:t>
            </a:r>
          </a:p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уступать общественным нормам;</a:t>
            </a:r>
          </a:p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контролировать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 желания и др.</a:t>
            </a:r>
          </a:p>
          <a:p>
            <a:pPr marL="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социально-личностные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интерес ребенка к себе;</a:t>
            </a:r>
          </a:p>
          <a:p>
            <a:pPr marL="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интерес к сверстникам;</a:t>
            </a:r>
          </a:p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отношение ребенка к группе детского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сада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914400"/>
            <a:ext cx="8243887" cy="2286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Игра—это первая школа общественного воспитания ребёнка, арифметика социальных отношений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Выготский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90888"/>
            <a:ext cx="8229600" cy="2805112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100" name="Рисунок 89" descr="Девочка с игруш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4191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2272</TotalTime>
  <Words>878</Words>
  <Application>Microsoft Office PowerPoint</Application>
  <PresentationFormat>Экран (4:3)</PresentationFormat>
  <Paragraphs>142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ДЕПАРТАМЕНТ ОБРАЗОВАНИЯ  ГОРОДА МОСКВЫ ГОСУДАРСТВЕННОЕ БЮДЖЕТНОЕ ОБЩЕОБРАЗОВАТЕЛЬНОЕ УЧРЕЖДЕНИЕ ГОРОДА МОСКВЫ  «ШКОЛА № 2010 ИМЕНИ ГЕРОЯ СОВЕТСКОГО СОЮЗА М.П. СУДАКОВА» ДОШКОЛЬНОЕ  ОТДЕЛЕНИЕ «ГАРМОНИЯ»  Консультация  «Игровая деятельность как средство  социализации современных дошкольников»   Подготовила Зуева Е.Т.  Москва 2020 г </vt:lpstr>
      <vt:lpstr>Социализация (от лат. Socialis – общественный) – это развитие и самореализация человека на протяжении всей жизни, в процессе усвоения и воспроизводства культуры общества.  Процесс социализации личности по С. И. Гессену:</vt:lpstr>
      <vt:lpstr>ПРОЦЕСС СОЦИАЛИЗАЦИИ ДОШКОЛЬНИКОВ</vt:lpstr>
      <vt:lpstr>Основные этапы процесса социализации детей дошкольного возраста </vt:lpstr>
      <vt:lpstr>Средний и старший дошкольный возраст </vt:lpstr>
      <vt:lpstr>Роль семьи в социализации дошкольника </vt:lpstr>
      <vt:lpstr>Роль детского сада в процессе социализации ребенка. </vt:lpstr>
      <vt:lpstr>Показатели успешного социального развития дошкольника в детском саду: </vt:lpstr>
      <vt:lpstr>«Игра—это первая школа общественного воспитания ребёнка, арифметика социальных отношений».                                                           Л. С. Выготский   </vt:lpstr>
      <vt:lpstr>Значимость игры в социализации дошкольников</vt:lpstr>
      <vt:lpstr>Общая характеристика  игры дошкольника:</vt:lpstr>
      <vt:lpstr>ДЕТСТВО – ПЕРИОД  ИГРЫ</vt:lpstr>
      <vt:lpstr>ОСНОВНЫЕ КОНЦЕПЦИИ             ИГРЫ</vt:lpstr>
      <vt:lpstr>УРОВНИ   ВЗАИМОДЕЙСТВИЯ детей  в совместных  играх</vt:lpstr>
      <vt:lpstr>ПРИЧИНЫ   ВОЗНИКНОВЕНИЯ КОНФЛИКТОВ в  игровой деятельности</vt:lpstr>
      <vt:lpstr>Анкетирование</vt:lpstr>
      <vt:lpstr>Рассмотрим социализацию дошкольников через сюжетно- ролевую игру «Зоопарк»</vt:lpstr>
      <vt:lpstr>Презентация PowerPoint</vt:lpstr>
      <vt:lpstr>Оборудование и атрибуты:</vt:lpstr>
      <vt:lpstr>Предварительная работа:</vt:lpstr>
      <vt:lpstr>Изготовление схемы зоопарка</vt:lpstr>
      <vt:lpstr>       План игры:   1. Проблемная ситуация: «Группа не подготовлена к приезду зоопарка».  2.  Обсуждение гипотез решение проблемы.  3.  Распределение ролей и определение игровых действий.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 как средство социализации дошкольников»</dc:title>
  <dc:creator>светлана</dc:creator>
  <cp:lastModifiedBy>RePack by Diakov</cp:lastModifiedBy>
  <cp:revision>80</cp:revision>
  <cp:lastPrinted>1601-01-01T00:00:00Z</cp:lastPrinted>
  <dcterms:created xsi:type="dcterms:W3CDTF">2015-02-08T10:41:56Z</dcterms:created>
  <dcterms:modified xsi:type="dcterms:W3CDTF">2020-02-15T10:34:24Z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