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eg"/><Relationship Id="rId4" Type="http://schemas.openxmlformats.org/officeDocument/2006/relationships/image" Target="../media/image52.jpg"/><Relationship Id="rId9" Type="http://schemas.openxmlformats.org/officeDocument/2006/relationships/image" Target="../media/image5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403">
            <a:off x="5217" y="1830882"/>
            <a:ext cx="4679428" cy="4490864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64088" y="2132856"/>
            <a:ext cx="3545976" cy="352839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1E07CB"/>
                </a:solidFill>
              </a:rPr>
              <a:t>Подготовил:</a:t>
            </a:r>
          </a:p>
          <a:p>
            <a:r>
              <a:rPr lang="ru-RU" sz="1800" b="1" dirty="0" smtClean="0">
                <a:solidFill>
                  <a:srgbClr val="1E07CB"/>
                </a:solidFill>
              </a:rPr>
              <a:t>Воспитатель второй младшей группы «Радуга»</a:t>
            </a:r>
          </a:p>
          <a:p>
            <a:r>
              <a:rPr lang="ru-RU" sz="1800" b="1" dirty="0" smtClean="0">
                <a:solidFill>
                  <a:srgbClr val="1E07CB"/>
                </a:solidFill>
              </a:rPr>
              <a:t>Статкевич Влада Вячеславовна</a:t>
            </a:r>
          </a:p>
          <a:p>
            <a:r>
              <a:rPr lang="ru-RU" sz="1800" b="1" dirty="0" smtClean="0">
                <a:solidFill>
                  <a:srgbClr val="1E07CB"/>
                </a:solidFill>
              </a:rPr>
              <a:t>ГБДОУ №29 Московского района г. Санкт-Петербург</a:t>
            </a:r>
            <a:endParaRPr lang="ru-RU" sz="1800" b="1" dirty="0">
              <a:solidFill>
                <a:srgbClr val="1E07CB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11521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i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200" i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ХУДОЖЕСТВЕННО -­ ЭСТЕТИЧЕСКОЕ  </a:t>
            </a:r>
            <a:r>
              <a:rPr lang="ru-RU" sz="3200" i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29135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20688"/>
            <a:ext cx="4677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Лепка</a:t>
            </a:r>
            <a:endParaRPr lang="ru-RU" sz="3600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67" y="1299226"/>
            <a:ext cx="1177332" cy="1570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407">
            <a:off x="611560" y="692008"/>
            <a:ext cx="2362843" cy="1771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105">
            <a:off x="5652120" y="554121"/>
            <a:ext cx="2448503" cy="1835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3" y="2869651"/>
            <a:ext cx="2954653" cy="2215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69651"/>
            <a:ext cx="2378012" cy="17827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17" y="4462950"/>
            <a:ext cx="2901576" cy="217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86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013">
            <a:off x="490390" y="2237097"/>
            <a:ext cx="2713624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6672"/>
            <a:ext cx="3925609" cy="29429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568">
            <a:off x="4966372" y="3825044"/>
            <a:ext cx="3384376" cy="253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4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764704"/>
            <a:ext cx="5273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</a:rPr>
              <a:t>Аппликация</a:t>
            </a:r>
            <a:endParaRPr lang="ru-RU" sz="3200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2" y="274797"/>
            <a:ext cx="1495524" cy="199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773">
            <a:off x="5979544" y="479585"/>
            <a:ext cx="2849253" cy="2136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49479"/>
            <a:ext cx="2195904" cy="1646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83640"/>
            <a:ext cx="2360301" cy="1769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42" y="760714"/>
            <a:ext cx="1491014" cy="1732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4" y="2602950"/>
            <a:ext cx="1440160" cy="15461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24" y="3256222"/>
            <a:ext cx="1711707" cy="14931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5" y="4293096"/>
            <a:ext cx="2267744" cy="17001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79" y="4933175"/>
            <a:ext cx="1491234" cy="1491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84055"/>
            <a:ext cx="1648052" cy="17894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302">
            <a:off x="1852107" y="2957694"/>
            <a:ext cx="2008050" cy="15054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19" y="4784055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36" y="260648"/>
            <a:ext cx="2017057" cy="1512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16" y="404664"/>
            <a:ext cx="2075168" cy="15557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80" y="1783698"/>
            <a:ext cx="3131245" cy="2347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00753"/>
            <a:ext cx="2286000" cy="1713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796">
            <a:off x="319095" y="3543444"/>
            <a:ext cx="2683384" cy="2011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2" y="620688"/>
            <a:ext cx="2654072" cy="1989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894">
            <a:off x="6289548" y="4574975"/>
            <a:ext cx="2451303" cy="1837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38" y="4431381"/>
            <a:ext cx="2875346" cy="21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Конструктивно-модельная деятельность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6429">
            <a:off x="671523" y="1320708"/>
            <a:ext cx="1850607" cy="2468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25" y="1080286"/>
            <a:ext cx="2028379" cy="2705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130">
            <a:off x="6498654" y="1370396"/>
            <a:ext cx="1799249" cy="2399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23350"/>
            <a:ext cx="3528392" cy="26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05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Музыкальная </a:t>
            </a:r>
            <a:r>
              <a:rPr lang="ru-RU" sz="2800" b="1" i="1" dirty="0" smtClean="0">
                <a:solidFill>
                  <a:srgbClr val="FFFF00"/>
                </a:solidFill>
              </a:rPr>
              <a:t>деятельность</a:t>
            </a:r>
          </a:p>
          <a:p>
            <a:pPr algn="ctr"/>
            <a:endParaRPr lang="ru-RU" sz="2800" b="1" i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Слушание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Песенное творчество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Музыкально-ритмические движения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Развитие </a:t>
            </a:r>
            <a:r>
              <a:rPr lang="ru-RU" b="1" dirty="0"/>
              <a:t>танцевально-игрового </a:t>
            </a:r>
            <a:r>
              <a:rPr lang="ru-RU" b="1" dirty="0" smtClean="0"/>
              <a:t>творчества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Игра </a:t>
            </a:r>
            <a:r>
              <a:rPr lang="ru-RU" b="1" dirty="0"/>
              <a:t>на детских музыкальных </a:t>
            </a:r>
            <a:r>
              <a:rPr lang="ru-RU" b="1" dirty="0" smtClean="0"/>
              <a:t>инструментах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4251">
            <a:off x="739570" y="3369306"/>
            <a:ext cx="3365964" cy="2523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6" y="836713"/>
            <a:ext cx="2485318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355">
            <a:off x="4860032" y="3789040"/>
            <a:ext cx="3343430" cy="25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2192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внимание!!! </a:t>
            </a:r>
            <a:r>
              <a:rPr lang="ru-RU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ru-RU" sz="4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Андрей\Desktop\AL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696744" cy="339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003232" cy="5715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«</a:t>
            </a:r>
            <a:r>
              <a:rPr lang="ru-RU" sz="2800" dirty="0">
                <a:latin typeface="Times New Roman"/>
                <a:ea typeface="Calibri"/>
              </a:rPr>
              <a:t>Художественно-эстетическое развитие предполагает развитие </a:t>
            </a:r>
            <a:r>
              <a:rPr lang="ru-RU" sz="2800" dirty="0" smtClean="0">
                <a:latin typeface="Times New Roman"/>
                <a:ea typeface="Calibri"/>
              </a:rPr>
              <a:t>ценностно-смыслового </a:t>
            </a:r>
            <a:r>
              <a:rPr lang="ru-RU" sz="2800" dirty="0">
                <a:latin typeface="Times New Roman"/>
                <a:ea typeface="Calibri"/>
              </a:rPr>
              <a:t>восприятия и понимания произведений искусства (словесного, музыкального, изобразительного), мира природы; </a:t>
            </a:r>
            <a:r>
              <a:rPr lang="ru-RU" sz="2800" dirty="0" smtClean="0">
                <a:latin typeface="Times New Roman"/>
                <a:ea typeface="Calibri"/>
              </a:rPr>
              <a:t> эстетическое </a:t>
            </a:r>
            <a:r>
              <a:rPr lang="ru-RU" sz="2800" dirty="0">
                <a:latin typeface="Times New Roman"/>
                <a:ea typeface="Calibri"/>
              </a:rPr>
              <a:t>отношения к окружающему миру; формирова­ние элементарных представлений о видах искусства; восприятие музыки, художественной литературы, </a:t>
            </a:r>
            <a:r>
              <a:rPr lang="ru-RU" sz="2800" dirty="0" smtClean="0">
                <a:latin typeface="Times New Roman"/>
                <a:ea typeface="Calibri"/>
              </a:rPr>
              <a:t>стимулирование </a:t>
            </a:r>
            <a:r>
              <a:rPr lang="ru-RU" sz="2800" dirty="0">
                <a:latin typeface="Times New Roman"/>
                <a:ea typeface="Calibri"/>
              </a:rPr>
              <a:t>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конструктивно-модель­ной, музыкальной и др.)»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0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147248" cy="5715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500" b="1" i="1" u="sng" dirty="0">
                <a:solidFill>
                  <a:srgbClr val="FFFF00"/>
                </a:solidFill>
              </a:rPr>
              <a:t>Основные цели и </a:t>
            </a:r>
            <a:r>
              <a:rPr lang="ru-RU" sz="3500" b="1" i="1" u="sng" dirty="0" smtClean="0">
                <a:solidFill>
                  <a:srgbClr val="FFFF00"/>
                </a:solidFill>
              </a:rPr>
              <a:t>задачи:</a:t>
            </a:r>
          </a:p>
          <a:p>
            <a:pPr marL="0" indent="0">
              <a:buNone/>
            </a:pPr>
            <a:endParaRPr lang="ru-RU" sz="3200" b="1" dirty="0">
              <a:solidFill>
                <a:srgbClr val="FFFF00"/>
              </a:solidFill>
            </a:endParaRPr>
          </a:p>
          <a:p>
            <a:r>
              <a:rPr lang="ru-RU" dirty="0"/>
              <a:t>Формирование интереса к эстетической стороне окружающей действи­тельности, эстетического отношения к предметам и явлениям окружающе­го мира, произведениям искусства; воспитание интереса к художественно</a:t>
            </a:r>
            <a:r>
              <a:rPr lang="ru-RU" dirty="0" smtClean="0"/>
              <a:t>­ - творческой </a:t>
            </a:r>
            <a:r>
              <a:rPr lang="ru-RU" dirty="0"/>
              <a:t>деятельности.</a:t>
            </a:r>
          </a:p>
          <a:p>
            <a:r>
              <a:rPr lang="ru-RU" dirty="0"/>
              <a:t>Развитие эстетических чувств детей, художественного восприятия, образных представлений, воображения, художественно-творческих спо­собностей.</a:t>
            </a:r>
          </a:p>
          <a:p>
            <a:r>
              <a:rPr lang="ru-RU" dirty="0"/>
              <a:t>Развитие детского художественного творчества, интереса к само­стоятельной творческой деятельности (изобразительной, конструктив­но-модельной, музыкальной и др.); удовлетворение потребности детей в самовыражении.</a:t>
            </a:r>
          </a:p>
          <a:p>
            <a:pPr marL="0" indent="0">
              <a:buNone/>
            </a:pP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0085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052736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Содержание </a:t>
            </a:r>
            <a:r>
              <a:rPr lang="ru-RU" sz="2800" b="1" i="1" dirty="0" err="1">
                <a:solidFill>
                  <a:srgbClr val="FFFF00"/>
                </a:solidFill>
              </a:rPr>
              <a:t>психолого</a:t>
            </a:r>
            <a:r>
              <a:rPr lang="ru-RU" sz="2800" b="1" i="1" dirty="0" err="1" smtClean="0">
                <a:solidFill>
                  <a:srgbClr val="FFFF00"/>
                </a:solidFill>
              </a:rPr>
              <a:t>­</a:t>
            </a:r>
            <a:r>
              <a:rPr lang="ru-RU" sz="2800" b="1" i="1" dirty="0" smtClean="0">
                <a:solidFill>
                  <a:srgbClr val="FFFF00"/>
                </a:solidFill>
              </a:rPr>
              <a:t> - педагогической работы</a:t>
            </a:r>
          </a:p>
          <a:p>
            <a:pPr algn="ctr"/>
            <a:r>
              <a:rPr lang="ru-RU" sz="2800" b="1" dirty="0" smtClean="0">
                <a:solidFill>
                  <a:srgbClr val="92D050"/>
                </a:solidFill>
              </a:rPr>
              <a:t>Приобщение </a:t>
            </a:r>
            <a:r>
              <a:rPr lang="ru-RU" sz="2800" b="1" dirty="0">
                <a:solidFill>
                  <a:srgbClr val="92D050"/>
                </a:solidFill>
              </a:rPr>
              <a:t>к искусству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эстетические чувства детей, художественное восприятие, содействовать возникновению положительного эмоционального отклика на литературные и музыкальные произведения, красоту окружающего мира, произведения народного и профессионального искусства (книжные иллюстрации, изделия народных промыслов, предметы быта, одежда).</a:t>
            </a:r>
          </a:p>
          <a:p>
            <a:r>
              <a:rPr lang="ru-RU" dirty="0"/>
              <a:t>Подводить детей к восприятию произведений искусства. Знакомить с элементарными средствами выразительности в разных видах искусства (цвет, звук, форма, движение, жесты), подводить к различению видов ис­кусства через художественный образ.</a:t>
            </a:r>
          </a:p>
          <a:p>
            <a:r>
              <a:rPr lang="ru-RU" dirty="0"/>
              <a:t>Готовить детей к посещению кукольного театра, выставки детских работ и т. д.</a:t>
            </a:r>
          </a:p>
        </p:txBody>
      </p:sp>
    </p:spTree>
    <p:extLst>
      <p:ext uri="{BB962C8B-B14F-4D97-AF65-F5344CB8AC3E}">
        <p14:creationId xmlns:p14="http://schemas.microsoft.com/office/powerpoint/2010/main" val="34158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632">
            <a:off x="4869006" y="485392"/>
            <a:ext cx="3614546" cy="2813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966">
            <a:off x="700953" y="575059"/>
            <a:ext cx="3327970" cy="2741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6" y="3577346"/>
            <a:ext cx="3707903" cy="2779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64" y="3649622"/>
            <a:ext cx="3611496" cy="270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23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9214"/>
            <a:ext cx="2448272" cy="3265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54787"/>
            <a:ext cx="2232248" cy="2977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4" y="3589837"/>
            <a:ext cx="4058357" cy="3042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4" y="237491"/>
            <a:ext cx="4194871" cy="314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</a:rPr>
              <a:t>Изобразительная </a:t>
            </a:r>
            <a:r>
              <a:rPr lang="ru-RU" sz="3200" b="1" i="1" dirty="0" smtClean="0">
                <a:solidFill>
                  <a:srgbClr val="FFFF00"/>
                </a:solidFill>
              </a:rPr>
              <a:t>деятельность</a:t>
            </a:r>
          </a:p>
          <a:p>
            <a:pPr algn="ctr"/>
            <a:endParaRPr lang="ru-RU" sz="3200" b="1" i="1" dirty="0">
              <a:solidFill>
                <a:srgbClr val="FFFF00"/>
              </a:solidFill>
            </a:endParaRPr>
          </a:p>
          <a:p>
            <a:r>
              <a:rPr lang="ru-RU" sz="2000" dirty="0"/>
              <a:t>Развивать эстетическое восприятие; обращать внимание детей на красоту окружающих предметов (игрушки), объектов природы (растения, животные), вызывать чувство радости.</a:t>
            </a:r>
          </a:p>
          <a:p>
            <a:r>
              <a:rPr lang="ru-RU" sz="2000" dirty="0"/>
              <a:t>Формировать интерес к занятиям изобразительной деятельностью. Учить в рисовании, лепке, аппликации изображать простые предметы и явления, передавая их образную </a:t>
            </a:r>
            <a:r>
              <a:rPr lang="ru-RU" sz="2000" dirty="0" smtClean="0"/>
              <a:t>выразительность.</a:t>
            </a:r>
            <a:endParaRPr lang="ru-RU" sz="2000" dirty="0"/>
          </a:p>
          <a:p>
            <a:r>
              <a:rPr lang="ru-RU" sz="2000" dirty="0"/>
              <a:t>Вызывать положительный эмоциональный отклик на красоту приро­ды, произведения искусства (книжные иллюстрации, изделия народных промыслов, предметы быта, одежда).</a:t>
            </a:r>
          </a:p>
          <a:p>
            <a:r>
              <a:rPr lang="ru-RU" sz="2000" dirty="0"/>
              <a:t>Учить создавать как индивидуальные, так и коллективные композиции в рисунках, лепке, аппликации.</a:t>
            </a:r>
          </a:p>
        </p:txBody>
      </p:sp>
    </p:spTree>
    <p:extLst>
      <p:ext uri="{BB962C8B-B14F-4D97-AF65-F5344CB8AC3E}">
        <p14:creationId xmlns:p14="http://schemas.microsoft.com/office/powerpoint/2010/main" val="10468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</a:rPr>
              <a:t>Рисование</a:t>
            </a:r>
            <a:endParaRPr lang="ru-RU" sz="3200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501">
            <a:off x="555089" y="453006"/>
            <a:ext cx="1619511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33" y="1403088"/>
            <a:ext cx="2084834" cy="2780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276">
            <a:off x="928317" y="3001117"/>
            <a:ext cx="1869530" cy="1401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059">
            <a:off x="5492909" y="1969960"/>
            <a:ext cx="1399840" cy="15827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276">
            <a:off x="3153743" y="4362671"/>
            <a:ext cx="1583284" cy="21119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305">
            <a:off x="5050515" y="3717106"/>
            <a:ext cx="1746866" cy="18136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73" y="2640954"/>
            <a:ext cx="1304319" cy="17398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5085">
            <a:off x="7057988" y="457904"/>
            <a:ext cx="1435528" cy="19148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1" y="4786912"/>
            <a:ext cx="2146231" cy="18241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29" y="4786912"/>
            <a:ext cx="2053766" cy="15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9291"/>
            <a:ext cx="1781462" cy="22148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282">
            <a:off x="393363" y="320886"/>
            <a:ext cx="1895146" cy="25279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283">
            <a:off x="6324623" y="452834"/>
            <a:ext cx="2653776" cy="1989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05" y="509541"/>
            <a:ext cx="1688592" cy="2181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380">
            <a:off x="511327" y="3545455"/>
            <a:ext cx="1659218" cy="2213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443">
            <a:off x="6819115" y="3513624"/>
            <a:ext cx="1664792" cy="2220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02" y="30408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196</TotalTime>
  <Words>379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«ХУДОЖЕСТВЕННО -­ ЭСТЕТИЧЕСКОЕ  РАЗВИТИЕ»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внимание!!!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Катюша</cp:lastModifiedBy>
  <cp:revision>17</cp:revision>
  <dcterms:created xsi:type="dcterms:W3CDTF">2015-02-10T13:06:09Z</dcterms:created>
  <dcterms:modified xsi:type="dcterms:W3CDTF">2020-02-29T10:55:59Z</dcterms:modified>
</cp:coreProperties>
</file>