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368" r:id="rId2"/>
    <p:sldId id="334" r:id="rId3"/>
    <p:sldId id="291" r:id="rId4"/>
    <p:sldId id="292" r:id="rId5"/>
    <p:sldId id="293" r:id="rId6"/>
    <p:sldId id="301" r:id="rId7"/>
    <p:sldId id="300" r:id="rId8"/>
    <p:sldId id="306" r:id="rId9"/>
    <p:sldId id="294" r:id="rId10"/>
    <p:sldId id="304" r:id="rId11"/>
    <p:sldId id="305" r:id="rId12"/>
    <p:sldId id="308" r:id="rId13"/>
    <p:sldId id="335" r:id="rId14"/>
    <p:sldId id="309" r:id="rId15"/>
    <p:sldId id="311" r:id="rId16"/>
    <p:sldId id="314" r:id="rId17"/>
    <p:sldId id="307" r:id="rId18"/>
    <p:sldId id="36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EB55E-D9A6-454F-B2EF-E42D5420F091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90ABC56-1474-4E44-B6EA-7FEB686239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EB55E-D9A6-454F-B2EF-E42D5420F091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ABC56-1474-4E44-B6EA-7FEB686239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EB55E-D9A6-454F-B2EF-E42D5420F091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ABC56-1474-4E44-B6EA-7FEB686239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EB55E-D9A6-454F-B2EF-E42D5420F091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90ABC56-1474-4E44-B6EA-7FEB686239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EB55E-D9A6-454F-B2EF-E42D5420F091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ABC56-1474-4E44-B6EA-7FEB686239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EB55E-D9A6-454F-B2EF-E42D5420F091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ABC56-1474-4E44-B6EA-7FEB686239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EB55E-D9A6-454F-B2EF-E42D5420F091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90ABC56-1474-4E44-B6EA-7FEB686239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EB55E-D9A6-454F-B2EF-E42D5420F091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ABC56-1474-4E44-B6EA-7FEB686239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EB55E-D9A6-454F-B2EF-E42D5420F091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ABC56-1474-4E44-B6EA-7FEB686239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EB55E-D9A6-454F-B2EF-E42D5420F091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ABC56-1474-4E44-B6EA-7FEB686239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EB55E-D9A6-454F-B2EF-E42D5420F091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ABC56-1474-4E44-B6EA-7FEB686239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E1EB55E-D9A6-454F-B2EF-E42D5420F091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90ABC56-1474-4E44-B6EA-7FEB686239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//upload.wikimedia.org/wikipedia/commons/4/43/%D0%90%D0%BA%D0%B0%D1%82%D0%BE%D0%B2_%D0%BC%D0%BE%D0%BD%D0%B0%D1%81%D1%82%D1%8B%D1%80%D1%8C_(XVIII_%D0%B2%D0%B5%D0%BA).jpg" TargetMode="External"/><Relationship Id="rId3" Type="http://schemas.openxmlformats.org/officeDocument/2006/relationships/hyperlink" Target="http://ru.wikipedia.org/wiki/%D0%92%D0%BE%D1%80%D0%BE%D0%BD%D0%B5%D0%B6%D1%81%D0%BA%D0%B0%D1%8F_%D0%BE%D0%B1%D0%BB%D0%B0%D1%81%D1%82%D1%8C" TargetMode="External"/><Relationship Id="rId7" Type="http://schemas.openxmlformats.org/officeDocument/2006/relationships/hyperlink" Target="http://ru.wikipedia.org/wiki/%D0%92%D0%BE%D1%80%D0%BE%D0%BD%D0%B5%D0%B6" TargetMode="External"/><Relationship Id="rId2" Type="http://schemas.openxmlformats.org/officeDocument/2006/relationships/hyperlink" Target="http://ru.wikipedia.org/wiki/%D0%9C%D0%BE%D0%BD%D0%B0%D1%81%D1%82%D1%8B%D1%80%D1%8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1620_%D0%B3%D0%BE%D0%B4" TargetMode="External"/><Relationship Id="rId5" Type="http://schemas.openxmlformats.org/officeDocument/2006/relationships/hyperlink" Target="http://ru.wikipedia.org/wiki/%D0%90%D0%BB%D0%B5%D0%BA%D1%81%D0%B8%D0%B9_(%D0%BC%D0%B8%D1%82%D1%80%D0%BE%D0%BF%D0%BE%D0%BB%D0%B8%D1%82_%D0%9A%D0%B8%D0%B5%D0%B2%D1%81%D0%BA%D0%B8%D0%B9_%D0%B8_%D0%B2%D1%81%D0%B5%D1%8F_%D0%A0%D1%83%D1%81%D0%B8)" TargetMode="External"/><Relationship Id="rId10" Type="http://schemas.openxmlformats.org/officeDocument/2006/relationships/image" Target="../media/image3.png"/><Relationship Id="rId4" Type="http://schemas.openxmlformats.org/officeDocument/2006/relationships/hyperlink" Target="http://ru.wikipedia.org/wiki/%D0%A7%D0%B5%D1%80%D0%BD%D0%B0%D0%B2%D1%81%D0%BA%D0%B8%D0%B9_%D0%BC%D0%BE%D1%81%D1%82" TargetMode="External"/><Relationship Id="rId9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2%D0%BB%D0%B0%D0%B4%D0%B8%D0%BC%D0%B8%D1%80%D1%81%D0%BA%D0%B0%D1%8F_%D0%B8%D0%BA%D0%BE%D0%BD%D0%B0_%D0%91%D0%BE%D0%B6%D0%B8%D0%B5%D0%B9_%D0%9C%D0%B0%D1%82%D0%B5%D1%80%D0%B8" TargetMode="External"/><Relationship Id="rId3" Type="http://schemas.openxmlformats.org/officeDocument/2006/relationships/hyperlink" Target="http://ru.wikipedia.org/wiki/%D0%92%D0%BE%D1%80%D0%BE%D0%BD%D0%B5%D0%B6" TargetMode="External"/><Relationship Id="rId7" Type="http://schemas.openxmlformats.org/officeDocument/2006/relationships/hyperlink" Target="http://ru.wikipedia.org/wiki/1992_%D0%B3%D0%BE%D0%B4" TargetMode="External"/><Relationship Id="rId2" Type="http://schemas.openxmlformats.org/officeDocument/2006/relationships/hyperlink" Target="http://ru.wikipedia.org/wiki/1917_%D0%B3%D0%BE%D0%B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1991_%D0%B3%D0%BE%D0%B4" TargetMode="External"/><Relationship Id="rId11" Type="http://schemas.openxmlformats.org/officeDocument/2006/relationships/image" Target="../media/image3.png"/><Relationship Id="rId5" Type="http://schemas.openxmlformats.org/officeDocument/2006/relationships/hyperlink" Target="http://ru.wikipedia.org/wiki/%D0%92%D0%BB%D0%B0%D0%B4%D1%8B%D0%BA%D0%B0" TargetMode="External"/><Relationship Id="rId10" Type="http://schemas.openxmlformats.org/officeDocument/2006/relationships/image" Target="../media/image6.jpeg"/><Relationship Id="rId4" Type="http://schemas.openxmlformats.org/officeDocument/2006/relationships/hyperlink" Target="http://ru.wikipedia.org/wiki/%D0%9F%D0%BE%D0%BA%D1%80%D0%BE%D0%B2%D1%81%D0%BA%D0%B8%D0%B9_%D0%BA%D0%B0%D1%84%D0%B5%D0%B4%D1%80%D0%B0%D0%BB%D1%8C%D0%BD%D1%8B%D0%B9_%D1%81%D0%BE%D0%B1%D0%BE%D1%80_(%D0%92%D0%BE%D1%80%D0%BE%D0%BD%D0%B5%D0%B6)" TargetMode="External"/><Relationship Id="rId9" Type="http://schemas.openxmlformats.org/officeDocument/2006/relationships/hyperlink" Target="http://ru.wikipedia.org/wiki/%D0%9C%D0%B8%D1%80%D0%B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lck.yandex.ru/redir/dtype=stred/pid=106/cid=2543/path=big_photo/rnd=1358160784414/*data=url=http:/fotki.yandex.ru/users/el-gribk/view/129542/?page=0" TargetMode="External"/><Relationship Id="rId2" Type="http://schemas.openxmlformats.org/officeDocument/2006/relationships/hyperlink" Target="http://ru.wikipedia.org/wiki/198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fotki.yandex.ru/users/el-gribk/view/143325/?page=0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0" y="3068960"/>
            <a:ext cx="9144000" cy="3096344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 smtClean="0"/>
              <a:t>В настоящее время в Воронежской и Борисоглебской епархии действует 6 монастырей:</a:t>
            </a:r>
          </a:p>
          <a:p>
            <a:pPr algn="ctr"/>
            <a:r>
              <a:rPr lang="ru-RU" sz="2600" b="1" dirty="0" smtClean="0"/>
              <a:t> </a:t>
            </a:r>
            <a:r>
              <a:rPr lang="ru-RU" sz="2600" b="1" dirty="0" err="1" smtClean="0"/>
              <a:t>Алексеево</a:t>
            </a:r>
            <a:r>
              <a:rPr lang="ru-RU" sz="2600" b="1" dirty="0" smtClean="0"/>
              <a:t>- Акатов женский, </a:t>
            </a:r>
          </a:p>
          <a:p>
            <a:pPr algn="ctr"/>
            <a:r>
              <a:rPr lang="ru-RU" sz="2600" b="1" dirty="0" err="1" smtClean="0"/>
              <a:t>Толщевский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Спасо</a:t>
            </a:r>
            <a:r>
              <a:rPr lang="ru-RU" sz="2600" b="1" dirty="0" smtClean="0"/>
              <a:t>- Преображенский женский, </a:t>
            </a:r>
            <a:r>
              <a:rPr lang="ru-RU" sz="2600" b="1" dirty="0" err="1" smtClean="0"/>
              <a:t>Костомаровский</a:t>
            </a:r>
            <a:r>
              <a:rPr lang="ru-RU" sz="2600" b="1" dirty="0" smtClean="0"/>
              <a:t> Спасский женский,</a:t>
            </a:r>
          </a:p>
          <a:p>
            <a:pPr algn="ctr"/>
            <a:r>
              <a:rPr lang="ru-RU" sz="2600" b="1" dirty="0" smtClean="0"/>
              <a:t> </a:t>
            </a:r>
            <a:r>
              <a:rPr lang="ru-RU" sz="2600" b="1" dirty="0" err="1" smtClean="0"/>
              <a:t>Дивногорский</a:t>
            </a:r>
            <a:r>
              <a:rPr lang="ru-RU" sz="2600" b="1" dirty="0" smtClean="0"/>
              <a:t> Успенский мужской, </a:t>
            </a:r>
          </a:p>
          <a:p>
            <a:pPr algn="ctr"/>
            <a:r>
              <a:rPr lang="ru-RU" sz="2600" b="1" dirty="0" err="1" smtClean="0"/>
              <a:t>Серафимо</a:t>
            </a:r>
            <a:r>
              <a:rPr lang="ru-RU" sz="2600" b="1" dirty="0" smtClean="0"/>
              <a:t>- </a:t>
            </a:r>
            <a:r>
              <a:rPr lang="ru-RU" sz="2600" b="1" dirty="0" err="1" smtClean="0"/>
              <a:t>Саровский</a:t>
            </a:r>
            <a:r>
              <a:rPr lang="ru-RU" sz="2600" b="1" dirty="0" smtClean="0"/>
              <a:t> мужской, </a:t>
            </a:r>
          </a:p>
          <a:p>
            <a:pPr algn="ctr"/>
            <a:r>
              <a:rPr lang="ru-RU" sz="2600" b="1" dirty="0" smtClean="0"/>
              <a:t>Белогорский Воскресенский мужской. </a:t>
            </a:r>
            <a:endParaRPr lang="ru-RU" sz="26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332656"/>
            <a:ext cx="8964488" cy="2232247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Монастыри </a:t>
            </a:r>
            <a:br>
              <a:rPr lang="ru-RU" sz="5400" dirty="0" smtClean="0"/>
            </a:br>
            <a:r>
              <a:rPr lang="ru-RU" sz="5400" dirty="0" smtClean="0"/>
              <a:t>воронежской области</a:t>
            </a:r>
            <a:endParaRPr lang="ru-RU" sz="5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0" cy="857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1052736"/>
            <a:ext cx="9865096" cy="3785652"/>
          </a:xfrm>
          <a:prstGeom prst="rect">
            <a:avLst/>
          </a:prstGeom>
          <a:noFill/>
          <a:effectLst>
            <a:softEdge rad="635000"/>
          </a:effectLst>
        </p:spPr>
        <p:txBody>
          <a:bodyPr wrap="square">
            <a:spAutoFit/>
          </a:bodyPr>
          <a:lstStyle/>
          <a:p>
            <a:r>
              <a:rPr lang="ru-RU" sz="6000" dirty="0">
                <a:solidFill>
                  <a:srgbClr val="C00000"/>
                </a:solidFill>
              </a:rPr>
              <a:t>Проблемно-диалогическая технология как средство реализации требований ФГОС</a:t>
            </a:r>
          </a:p>
        </p:txBody>
      </p:sp>
    </p:spTree>
    <p:extLst>
      <p:ext uri="{BB962C8B-B14F-4D97-AF65-F5344CB8AC3E}">
        <p14:creationId xmlns:p14="http://schemas.microsoft.com/office/powerpoint/2010/main" val="426939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>Структура урока (проблемно-диалогическая технология)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3968" y="1196752"/>
            <a:ext cx="4707632" cy="566124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1.Создание проблемной ситуации.</a:t>
            </a:r>
          </a:p>
          <a:p>
            <a:pPr marL="0" indent="0">
              <a:buNone/>
            </a:pPr>
            <a:r>
              <a:rPr lang="ru-RU" dirty="0" smtClean="0"/>
              <a:t>2.Формулировка  учебной проблемы(ученики в диалоге с учителем).</a:t>
            </a:r>
          </a:p>
          <a:p>
            <a:pPr marL="0" indent="0">
              <a:buNone/>
            </a:pPr>
            <a:r>
              <a:rPr lang="ru-RU" dirty="0" smtClean="0"/>
              <a:t>3.Выдвижение гипотез.</a:t>
            </a:r>
          </a:p>
          <a:p>
            <a:pPr marL="0" indent="0">
              <a:buNone/>
            </a:pPr>
            <a:r>
              <a:rPr lang="ru-RU" dirty="0" smtClean="0"/>
              <a:t>4.Актуализация знаний учащихся.</a:t>
            </a:r>
          </a:p>
          <a:p>
            <a:pPr marL="0" indent="0">
              <a:buNone/>
            </a:pPr>
            <a:r>
              <a:rPr lang="ru-RU" dirty="0" smtClean="0"/>
              <a:t>5.Открытие нового знания.</a:t>
            </a:r>
          </a:p>
          <a:p>
            <a:pPr marL="0" indent="0">
              <a:buNone/>
            </a:pPr>
            <a:r>
              <a:rPr lang="ru-RU" dirty="0" smtClean="0"/>
              <a:t>6.Применение нового знания.</a:t>
            </a:r>
            <a:endParaRPr lang="ru-RU" dirty="0"/>
          </a:p>
        </p:txBody>
      </p:sp>
      <p:pic>
        <p:nvPicPr>
          <p:cNvPr id="60418" name="Рисунок 175" descr="http://www.i-alive.ru/divnogorie/kostoma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476" y="692696"/>
            <a:ext cx="4122508" cy="5501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6309320"/>
            <a:ext cx="4459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Собор Спаса Нерукотворного образа</a:t>
            </a:r>
            <a:endParaRPr lang="ru-RU" dirty="0"/>
          </a:p>
        </p:txBody>
      </p:sp>
      <p:pic>
        <p:nvPicPr>
          <p:cNvPr id="2050" name="Picture 2" descr="C:\Users\ASUS-Notebook\Desktop\07-EB-2019\s1200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-857250"/>
            <a:ext cx="11430000" cy="857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324544" y="25551"/>
            <a:ext cx="6807840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76200">
            <a:solidFill>
              <a:schemeClr val="tx1"/>
            </a:solidFill>
          </a:ln>
          <a:effectLst>
            <a:softEdge rad="635000"/>
          </a:effectLst>
        </p:spPr>
        <p:txBody>
          <a:bodyPr wrap="square">
            <a:spAutoFit/>
          </a:bodyPr>
          <a:lstStyle/>
          <a:p>
            <a:r>
              <a:rPr lang="ru-RU" sz="3200" dirty="0" smtClean="0"/>
              <a:t>        </a:t>
            </a:r>
            <a:r>
              <a:rPr lang="ru-RU" sz="2800" dirty="0" smtClean="0">
                <a:solidFill>
                  <a:srgbClr val="C00000"/>
                </a:solidFill>
              </a:rPr>
              <a:t>1.  Создание </a:t>
            </a:r>
            <a:r>
              <a:rPr lang="ru-RU" sz="2800" dirty="0">
                <a:solidFill>
                  <a:srgbClr val="C00000"/>
                </a:solidFill>
              </a:rPr>
              <a:t>проблемной </a:t>
            </a:r>
            <a:r>
              <a:rPr lang="ru-RU" sz="2800" dirty="0" smtClean="0">
                <a:solidFill>
                  <a:srgbClr val="C00000"/>
                </a:solidFill>
              </a:rPr>
              <a:t>   ситуации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1124743"/>
            <a:ext cx="7344816" cy="4339650"/>
          </a:xfrm>
          <a:prstGeom prst="rect">
            <a:avLst/>
          </a:prstGeom>
          <a:noFill/>
          <a:effectLst>
            <a:softEdge rad="635000"/>
          </a:effectLst>
        </p:spPr>
        <p:txBody>
          <a:bodyPr wrap="square">
            <a:spAutoFit/>
          </a:bodyPr>
          <a:lstStyle/>
          <a:p>
            <a:r>
              <a:rPr lang="ru-RU" sz="2800" dirty="0"/>
              <a:t>Чаще всего используют три наиболее эффективных метода постановки учебной проблемы:</a:t>
            </a:r>
          </a:p>
          <a:p>
            <a:pPr>
              <a:buFontTx/>
              <a:buChar char="-"/>
            </a:pPr>
            <a:r>
              <a:rPr lang="ru-RU" sz="3200" dirty="0">
                <a:solidFill>
                  <a:srgbClr val="C00000"/>
                </a:solidFill>
              </a:rPr>
              <a:t>Побуждающий от проблемной ситуации </a:t>
            </a:r>
            <a:r>
              <a:rPr lang="ru-RU" sz="3200" dirty="0" smtClean="0">
                <a:solidFill>
                  <a:srgbClr val="C00000"/>
                </a:solidFill>
              </a:rPr>
              <a:t>диалог;</a:t>
            </a:r>
            <a:endParaRPr lang="ru-RU" sz="3200" dirty="0">
              <a:solidFill>
                <a:srgbClr val="C00000"/>
              </a:solidFill>
            </a:endParaRPr>
          </a:p>
          <a:p>
            <a:pPr>
              <a:buFontTx/>
              <a:buChar char="-"/>
            </a:pPr>
            <a:r>
              <a:rPr lang="ru-RU" sz="3200" dirty="0">
                <a:solidFill>
                  <a:srgbClr val="C00000"/>
                </a:solidFill>
              </a:rPr>
              <a:t>-подводящий к теме </a:t>
            </a:r>
            <a:r>
              <a:rPr lang="ru-RU" sz="3200" dirty="0" smtClean="0">
                <a:solidFill>
                  <a:srgbClr val="C00000"/>
                </a:solidFill>
              </a:rPr>
              <a:t>диалог;</a:t>
            </a:r>
            <a:endParaRPr lang="ru-RU" sz="3200" dirty="0">
              <a:solidFill>
                <a:srgbClr val="C00000"/>
              </a:solidFill>
            </a:endParaRPr>
          </a:p>
          <a:p>
            <a:pPr>
              <a:buFontTx/>
              <a:buChar char="-"/>
            </a:pPr>
            <a:r>
              <a:rPr lang="ru-RU" sz="3200" dirty="0">
                <a:solidFill>
                  <a:srgbClr val="C00000"/>
                </a:solidFill>
              </a:rPr>
              <a:t>-сообщение темы с мотивирующим приемом(прием «яркое пятно» или прием «актуальность</a:t>
            </a:r>
            <a:r>
              <a:rPr lang="ru-RU" sz="3200" dirty="0" smtClean="0">
                <a:solidFill>
                  <a:srgbClr val="C00000"/>
                </a:solidFill>
              </a:rPr>
              <a:t>»).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Костомаровский</a:t>
            </a:r>
            <a:r>
              <a:rPr lang="ru-RU" dirty="0" smtClean="0"/>
              <a:t> Спасский женский монастырь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052736"/>
            <a:ext cx="8308032" cy="5805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Чаще всего используют три наиболее эффективных метода постановки учебной проблемы:</a:t>
            </a:r>
          </a:p>
          <a:p>
            <a:pPr>
              <a:buFontTx/>
              <a:buChar char="-"/>
            </a:pPr>
            <a:r>
              <a:rPr lang="ru-RU" dirty="0" smtClean="0"/>
              <a:t>Побуждающий от проблемной ситуации диалог</a:t>
            </a:r>
          </a:p>
          <a:p>
            <a:pPr>
              <a:buFontTx/>
              <a:buChar char="-"/>
            </a:pPr>
            <a:r>
              <a:rPr lang="ru-RU" dirty="0" smtClean="0"/>
              <a:t>-подводящий к теме диалог</a:t>
            </a:r>
          </a:p>
          <a:p>
            <a:pPr>
              <a:buFontTx/>
              <a:buChar char="-"/>
            </a:pPr>
            <a:r>
              <a:rPr lang="ru-RU" dirty="0" smtClean="0"/>
              <a:t>-сообщение темы с мотивирующим приемом(прием «яркое пятно» или прием «актуальность»)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6165304"/>
            <a:ext cx="2212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Пещера покаяния</a:t>
            </a:r>
            <a:endParaRPr lang="ru-RU" dirty="0"/>
          </a:p>
        </p:txBody>
      </p:sp>
      <p:pic>
        <p:nvPicPr>
          <p:cNvPr id="3074" name="Picture 2" descr="C:\Users\ASUS-Notebook\Desktop\07-EB-2019\s1200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-857250"/>
            <a:ext cx="11430000" cy="857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1"/>
            <a:ext cx="96845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2.Формулировка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учениками в диалоге с учителем учебной проблемы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628800"/>
            <a:ext cx="64624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Проблема должна быть доступной пониманию учащихся.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Проблема должна быть посильной для учащихся.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Формулировка проблемы должна заинтересовать учащихся.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Постановка проблемы должна быть естественной.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648072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/>
              <a:t>Костомаровский</a:t>
            </a:r>
            <a:r>
              <a:rPr lang="ru-RU" dirty="0" smtClean="0"/>
              <a:t> монастырь </a:t>
            </a:r>
            <a:endParaRPr lang="ru-RU" dirty="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9034" y="5779424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Проблема должна быть доступной пониманию учащихся.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Проблема</a:t>
            </a:r>
            <a:r>
              <a:rPr kumimoji="0" lang="ru-RU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должна быть посильной для учащихся.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baseline="0" dirty="0" smtClean="0">
                <a:latin typeface="Arial" pitchFamily="34" charset="0"/>
                <a:cs typeface="Arial" pitchFamily="34" charset="0"/>
              </a:rPr>
              <a:t>Формулировка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проблемы должна заинтересовать учащихся.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Постановка</a:t>
            </a:r>
            <a:r>
              <a:rPr kumimoji="0" lang="ru-RU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проблемы должна быть естественной.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ASUS-Notebook\Desktop\07-EB-2019\s1200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0648" y="-1251520"/>
            <a:ext cx="11430000" cy="857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60439" y="-235973"/>
            <a:ext cx="62280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sz="3200" dirty="0" smtClean="0">
                <a:solidFill>
                  <a:srgbClr val="4E3B30"/>
                </a:solidFill>
              </a:rPr>
              <a:t>          </a:t>
            </a:r>
            <a:r>
              <a:rPr lang="ru-RU" sz="3200" dirty="0" smtClean="0">
                <a:solidFill>
                  <a:srgbClr val="C00000"/>
                </a:solidFill>
              </a:rPr>
              <a:t>3.Выдвижение </a:t>
            </a:r>
            <a:r>
              <a:rPr lang="ru-RU" sz="3200" dirty="0">
                <a:solidFill>
                  <a:srgbClr val="C00000"/>
                </a:solidFill>
              </a:rPr>
              <a:t>гипотез. 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1484784"/>
            <a:ext cx="54543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Используется побуждающий  к проблемной ситуации диалог</a:t>
            </a:r>
            <a:r>
              <a:rPr lang="ru-RU" sz="3200" dirty="0" smtClean="0"/>
              <a:t>.</a:t>
            </a:r>
          </a:p>
          <a:p>
            <a:r>
              <a:rPr lang="ru-RU" sz="3200" dirty="0" smtClean="0"/>
              <a:t> </a:t>
            </a:r>
          </a:p>
          <a:p>
            <a:r>
              <a:rPr lang="ru-RU" sz="3200" dirty="0" smtClean="0"/>
              <a:t>Принимаются и проверяются любые версии.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Костомаровский</a:t>
            </a:r>
            <a:r>
              <a:rPr lang="ru-RU" dirty="0" smtClean="0"/>
              <a:t> Спасский женский монастырь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4365104"/>
            <a:ext cx="616779" cy="80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76056" y="4797152"/>
            <a:ext cx="2586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3.Выдвижение </a:t>
            </a:r>
            <a:r>
              <a:rPr lang="ru-RU" b="1" dirty="0" err="1" smtClean="0"/>
              <a:t>гипотез</a:t>
            </a:r>
            <a:r>
              <a:rPr lang="ru-RU" b="1" dirty="0" err="1" smtClean="0"/>
              <a:t>в</a:t>
            </a:r>
            <a:endParaRPr lang="ru-RU" dirty="0"/>
          </a:p>
        </p:txBody>
      </p:sp>
      <p:pic>
        <p:nvPicPr>
          <p:cNvPr id="5122" name="Picture 2" descr="C:\Users\ASUS-Notebook\Desktop\07-EB-2019\s1200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-857250"/>
            <a:ext cx="11430000" cy="857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19672" y="0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4.Актуализация знаний учащихся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1268760"/>
            <a:ext cx="55983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В диалоге вспоминаем ранее изученное и выясняем каких знаний не хватает, чтобы решить проблему, определяем, где и как знания добыть.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>
            <a:normAutofit/>
          </a:bodyPr>
          <a:lstStyle/>
          <a:p>
            <a:pPr algn="ctr"/>
            <a:endParaRPr lang="ru-RU" dirty="0"/>
          </a:p>
        </p:txBody>
      </p:sp>
      <p:pic>
        <p:nvPicPr>
          <p:cNvPr id="6146" name="Picture 2" descr="C:\Users\ASUS-Notebook\Desktop\07-EB-2019\s1200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-857250"/>
            <a:ext cx="11430000" cy="857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03648" y="0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5.Открытие нового знания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980728"/>
            <a:ext cx="581439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На этапе открытия нового знания практикуется работа по </a:t>
            </a:r>
            <a:r>
              <a:rPr lang="ru-RU" sz="4000" dirty="0" err="1"/>
              <a:t>разноуровневым</a:t>
            </a:r>
            <a:r>
              <a:rPr lang="ru-RU" sz="4000" dirty="0"/>
              <a:t> заданиям</a:t>
            </a:r>
            <a:r>
              <a:rPr lang="ru-RU" sz="4000" dirty="0" smtClean="0"/>
              <a:t>.(работа по </a:t>
            </a:r>
            <a:r>
              <a:rPr lang="ru-RU" sz="4000" dirty="0" err="1" smtClean="0"/>
              <a:t>эпизоду,заполнение</a:t>
            </a:r>
            <a:r>
              <a:rPr lang="ru-RU" sz="4000" dirty="0" smtClean="0"/>
              <a:t> </a:t>
            </a:r>
            <a:r>
              <a:rPr lang="ru-RU" sz="4000" dirty="0" err="1" smtClean="0"/>
              <a:t>таблиц,составление</a:t>
            </a:r>
            <a:r>
              <a:rPr lang="ru-RU" sz="4000" dirty="0" smtClean="0"/>
              <a:t> </a:t>
            </a:r>
            <a:r>
              <a:rPr lang="ru-RU" sz="4000" dirty="0" err="1" smtClean="0"/>
              <a:t>синквейнов</a:t>
            </a:r>
            <a:r>
              <a:rPr lang="ru-RU" sz="4000" dirty="0" smtClean="0"/>
              <a:t> и пр.)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>
            <a:normAutofit/>
          </a:bodyPr>
          <a:lstStyle/>
          <a:p>
            <a:pPr algn="ctr"/>
            <a:endParaRPr lang="ru-RU" dirty="0"/>
          </a:p>
        </p:txBody>
      </p:sp>
      <p:pic>
        <p:nvPicPr>
          <p:cNvPr id="7170" name="Picture 2" descr="C:\Users\ASUS-Notebook\Desktop\07-EB-2019\s1200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-857250"/>
            <a:ext cx="11430000" cy="857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47664" y="0"/>
            <a:ext cx="62646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6.Применение нового знания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412777"/>
            <a:ext cx="57423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Выполняются задания на продуктивное применение знаний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>
            <a:normAutofit/>
          </a:bodyPr>
          <a:lstStyle/>
          <a:p>
            <a:pPr algn="ctr"/>
            <a:endParaRPr lang="ru-RU" dirty="0"/>
          </a:p>
        </p:txBody>
      </p:sp>
      <p:pic>
        <p:nvPicPr>
          <p:cNvPr id="8194" name="Picture 2" descr="C:\Users\ASUS-Notebook\Desktop\07-EB-2019\s1200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-857250"/>
            <a:ext cx="11430000" cy="857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1"/>
            <a:ext cx="900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Создание ситуации диалога на уроках литературы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980728"/>
            <a:ext cx="828092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Методические </a:t>
            </a:r>
            <a:r>
              <a:rPr lang="ru-RU" sz="2800" dirty="0" smtClean="0"/>
              <a:t>приемы создания </a:t>
            </a:r>
            <a:r>
              <a:rPr lang="ru-RU" sz="2800" dirty="0"/>
              <a:t>ситуации диалога:</a:t>
            </a:r>
          </a:p>
          <a:p>
            <a:r>
              <a:rPr lang="ru-RU" sz="2400" dirty="0"/>
              <a:t>-</a:t>
            </a:r>
            <a:r>
              <a:rPr lang="ru-RU" sz="2400" dirty="0" err="1"/>
              <a:t>аппеляция</a:t>
            </a:r>
            <a:r>
              <a:rPr lang="ru-RU" sz="2400" dirty="0"/>
              <a:t> к ассоциативному образному мышлению;</a:t>
            </a:r>
          </a:p>
          <a:p>
            <a:r>
              <a:rPr lang="ru-RU" sz="2400" dirty="0"/>
              <a:t>-</a:t>
            </a:r>
            <a:r>
              <a:rPr lang="ru-RU" sz="2400" dirty="0" err="1"/>
              <a:t>инсайт</a:t>
            </a:r>
            <a:r>
              <a:rPr lang="ru-RU" sz="2400" dirty="0"/>
              <a:t>;</a:t>
            </a:r>
          </a:p>
          <a:p>
            <a:r>
              <a:rPr lang="ru-RU" sz="2400" dirty="0"/>
              <a:t>-размышление над эпиграфом;</a:t>
            </a:r>
          </a:p>
          <a:p>
            <a:r>
              <a:rPr lang="ru-RU" sz="2400" dirty="0"/>
              <a:t>-столкновение цитат;</a:t>
            </a:r>
          </a:p>
          <a:p>
            <a:r>
              <a:rPr lang="ru-RU" sz="2400" dirty="0"/>
              <a:t>-диалог с критиком и </a:t>
            </a:r>
            <a:r>
              <a:rPr lang="ru-RU" sz="2400" dirty="0" err="1"/>
              <a:t>др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>
            <a:normAutofit/>
          </a:bodyPr>
          <a:lstStyle/>
          <a:p>
            <a:pPr algn="ctr"/>
            <a:endParaRPr lang="ru-RU" dirty="0"/>
          </a:p>
        </p:txBody>
      </p:sp>
      <p:pic>
        <p:nvPicPr>
          <p:cNvPr id="8" name="Picture 2" descr="C:\Users\ASUS-Notebook\Desktop\07-EB-2019\s1200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" y="-243808"/>
            <a:ext cx="9137044" cy="715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SUS-Notebook\Desktop\07-EB-2019\img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0" t="88160" r="80640" b="10994"/>
          <a:stretch/>
        </p:blipFill>
        <p:spPr bwMode="auto">
          <a:xfrm>
            <a:off x="5685503" y="4571999"/>
            <a:ext cx="45719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9552" y="116632"/>
            <a:ext cx="54726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Только в диалоге развивается способность мыслить</a:t>
            </a:r>
            <a:r>
              <a:rPr lang="ru-RU" sz="3200" dirty="0" smtClean="0"/>
              <a:t>.</a:t>
            </a:r>
          </a:p>
          <a:p>
            <a:r>
              <a:rPr lang="ru-RU" sz="3200" dirty="0" smtClean="0"/>
              <a:t> </a:t>
            </a:r>
            <a:r>
              <a:rPr lang="ru-RU" sz="3200" dirty="0"/>
              <a:t>В беседе, спрашивании создаются условия для взаимодействия понимающих сознаний</a:t>
            </a:r>
            <a:r>
              <a:rPr lang="ru-RU" sz="3200" dirty="0" smtClean="0"/>
              <a:t>.»        </a:t>
            </a:r>
            <a:r>
              <a:rPr lang="ru-RU" sz="2400" dirty="0" err="1" smtClean="0"/>
              <a:t>М.М.Бахтин</a:t>
            </a:r>
            <a:endParaRPr lang="ru-RU" sz="2400" dirty="0"/>
          </a:p>
        </p:txBody>
      </p:sp>
      <p:pic>
        <p:nvPicPr>
          <p:cNvPr id="9220" name="Picture 4" descr="C:\Users\ASUS-Notebook\Desktop\07-EB-2019\img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269" y="-243408"/>
            <a:ext cx="3721731" cy="424847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3290" y="1556792"/>
            <a:ext cx="377152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2" descr="C:\Users\ASUS-Notebook\Desktop\07-EB-2019\s1200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5" y="-237331"/>
            <a:ext cx="9137044" cy="715398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ASUS-Notebook\Desktop\07-EB-2019\img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37" y="46931"/>
            <a:ext cx="3721731" cy="4248472"/>
          </a:xfrm>
          <a:prstGeom prst="rect">
            <a:avLst/>
          </a:prstGeom>
          <a:noFill/>
          <a:effectLst>
            <a:softEdge rad="317500"/>
          </a:effectLst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04136" y="188640"/>
            <a:ext cx="43603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Образование вне диалога превращается в искусственную мертвую систему. </a:t>
            </a:r>
            <a:r>
              <a:rPr lang="ru-RU" sz="3600" dirty="0" err="1" smtClean="0">
                <a:solidFill>
                  <a:srgbClr val="C00000"/>
                </a:solidFill>
              </a:rPr>
              <a:t>М.М.Бахтин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/>
          <a:lstStyle/>
          <a:p>
            <a:r>
              <a:rPr lang="ru-RU" dirty="0" smtClean="0"/>
              <a:t>Алексеевский Акатов монастырь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980728"/>
            <a:ext cx="8839200" cy="101074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err="1" smtClean="0"/>
              <a:t>Алексеево-Акатов</a:t>
            </a:r>
            <a:r>
              <a:rPr lang="ru-RU" b="1" dirty="0" smtClean="0"/>
              <a:t> женский </a:t>
            </a:r>
            <a:r>
              <a:rPr lang="ru-RU" b="1" u="sng" dirty="0" smtClean="0">
                <a:hlinkClick r:id="rId2" tooltip="Монастырь"/>
              </a:rPr>
              <a:t>монастырь</a:t>
            </a:r>
            <a:r>
              <a:rPr lang="ru-RU" dirty="0" smtClean="0"/>
              <a:t> (первоначально мужской) — один из старейших монастырей </a:t>
            </a:r>
            <a:r>
              <a:rPr lang="ru-RU" u="sng" dirty="0" smtClean="0">
                <a:hlinkClick r:id="rId3" tooltip="Воронежская область"/>
              </a:rPr>
              <a:t>Воронежского края</a:t>
            </a:r>
            <a:r>
              <a:rPr lang="ru-RU" dirty="0" smtClean="0"/>
              <a:t>. Находится в частном секторе около водохранилища, недалеко от </a:t>
            </a:r>
            <a:r>
              <a:rPr lang="ru-RU" u="sng" dirty="0" err="1" smtClean="0">
                <a:hlinkClick r:id="rId4" tooltip="Чернавский мост"/>
              </a:rPr>
              <a:t>Чернавского</a:t>
            </a:r>
            <a:r>
              <a:rPr lang="ru-RU" u="sng" dirty="0" smtClean="0">
                <a:hlinkClick r:id="rId4" tooltip="Чернавский мост"/>
              </a:rPr>
              <a:t> моста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700808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Название монастырю было дано по имени первого святого русской православной церкви — </a:t>
            </a:r>
            <a:r>
              <a:rPr lang="ru-RU" b="1" u="sng" dirty="0" smtClean="0">
                <a:hlinkClick r:id="rId5" tooltip="Алексий (митрополит Киевский и всея Руси)"/>
              </a:rPr>
              <a:t>Алексия</a:t>
            </a:r>
            <a:r>
              <a:rPr lang="ru-RU" b="1" dirty="0" smtClean="0"/>
              <a:t>, митрополита Московского. </a:t>
            </a:r>
          </a:p>
          <a:p>
            <a:r>
              <a:rPr lang="ru-RU" b="1" dirty="0" smtClean="0"/>
              <a:t>     В </a:t>
            </a:r>
            <a:r>
              <a:rPr lang="ru-RU" b="1" u="sng" dirty="0" smtClean="0">
                <a:hlinkClick r:id="rId6" tooltip="1620 год"/>
              </a:rPr>
              <a:t>1620 году</a:t>
            </a:r>
            <a:r>
              <a:rPr lang="ru-RU" b="1" dirty="0" smtClean="0"/>
              <a:t> на воронежской земле были отражены атаки литовцев и черкес. В честь этого события заложили Алексеевский храм. Имя святого выбрано не случайно. Именно в день победы над врагами по православному календарю свершается память о святителе Алексее.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342900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Место для возведения храма выбрали пустынное, заросшее деревьями, в двух верстах от </a:t>
            </a:r>
            <a:r>
              <a:rPr lang="ru-RU" b="1" u="sng" dirty="0" smtClean="0">
                <a:hlinkClick r:id="rId7" tooltip="Воронеж"/>
              </a:rPr>
              <a:t>Воронежа</a:t>
            </a:r>
            <a:r>
              <a:rPr lang="ru-RU" b="1" dirty="0" smtClean="0"/>
              <a:t>. Поляна, где заложили Алексеевский храм называется Акатовой (или </a:t>
            </a:r>
            <a:r>
              <a:rPr lang="ru-RU" b="1" dirty="0" err="1" smtClean="0"/>
              <a:t>Окатовой</a:t>
            </a:r>
            <a:r>
              <a:rPr lang="ru-RU" b="1" dirty="0" smtClean="0"/>
              <a:t> («покатая поляна»). Это название вошло и в название строящегося храма — </a:t>
            </a:r>
            <a:r>
              <a:rPr lang="ru-RU" b="1" dirty="0" err="1" smtClean="0"/>
              <a:t>Алексиево-Акатов</a:t>
            </a:r>
            <a:r>
              <a:rPr lang="ru-RU" b="1" dirty="0" smtClean="0"/>
              <a:t>).</a:t>
            </a:r>
            <a:endParaRPr lang="ru-RU" b="1" dirty="0"/>
          </a:p>
        </p:txBody>
      </p:sp>
      <p:pic>
        <p:nvPicPr>
          <p:cNvPr id="8" name="Picture 2" descr="File:Акатов монастырь (XVIII век)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19" y="4653136"/>
            <a:ext cx="8623815" cy="18002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97"/>
            <a:ext cx="11430000" cy="857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19" y="1124744"/>
            <a:ext cx="7488833" cy="4832092"/>
          </a:xfrm>
          <a:prstGeom prst="rect">
            <a:avLst/>
          </a:prstGeom>
          <a:noFill/>
          <a:effectLst>
            <a:softEdge rad="635000"/>
          </a:effectLst>
        </p:spPr>
        <p:txBody>
          <a:bodyPr wrap="square">
            <a:spAutoFit/>
          </a:bodyPr>
          <a:lstStyle/>
          <a:p>
            <a:r>
              <a:rPr lang="ru-RU" sz="2800" dirty="0"/>
              <a:t>«…особенностью нового Стандарта является его направленность на обеспечение перехода в образовании к стратегии социального проектирования и конструирования, от простой ретрансляции знания к развитию творческих способностей обучающихся, раскрытию своих возможностей, подготовке к жизни в современных условиях на основе системно-</a:t>
            </a:r>
            <a:r>
              <a:rPr lang="ru-RU" sz="2800" dirty="0" err="1"/>
              <a:t>деятельностного</a:t>
            </a:r>
            <a:r>
              <a:rPr lang="ru-RU" sz="2800" dirty="0"/>
              <a:t> подхода и придания образовательному процессу воспитательной функции».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/>
          <a:lstStyle/>
          <a:p>
            <a:pPr algn="ctr"/>
            <a:r>
              <a:rPr lang="ru-RU" dirty="0" err="1" smtClean="0"/>
              <a:t>Алексеево</a:t>
            </a:r>
            <a:r>
              <a:rPr lang="ru-RU" dirty="0" smtClean="0"/>
              <a:t>- Акатов монастырь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8064" y="1268760"/>
            <a:ext cx="3995936" cy="3816424"/>
          </a:xfrm>
        </p:spPr>
        <p:txBody>
          <a:bodyPr>
            <a:normAutofit/>
          </a:bodyPr>
          <a:lstStyle/>
          <a:p>
            <a:r>
              <a:rPr lang="ru-RU" sz="1400" dirty="0" smtClean="0"/>
              <a:t>«…особенностью нового Стандарта является его направленность на обеспечение перехода в образовании к стратегии социального проектирования и конструирования, от простой ретрансляции знания к развитию творческих способностей обучающихся, раскрытию своих возможностей, подготовке к жизни в современных условиях на основе системно-</a:t>
            </a:r>
            <a:r>
              <a:rPr lang="ru-RU" sz="1400" dirty="0" err="1" smtClean="0"/>
              <a:t>деятельностного</a:t>
            </a:r>
            <a:r>
              <a:rPr lang="ru-RU" sz="1400" dirty="0" smtClean="0"/>
              <a:t> подхода и придания образовательному процессу воспитательной функции».</a:t>
            </a:r>
          </a:p>
          <a:p>
            <a:endParaRPr lang="ru-RU" dirty="0"/>
          </a:p>
        </p:txBody>
      </p:sp>
      <p:pic>
        <p:nvPicPr>
          <p:cNvPr id="5" name="Рисунок 105" descr="http://russia-3.ru/goroda/images/10016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1268760"/>
            <a:ext cx="4979141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522920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 центре монастырского двора находилась двухэтажная церковь. Внутри храм имел формы правильного круга- символ вечности христианства. В нём находились чудотворные иконы «</a:t>
            </a:r>
            <a:r>
              <a:rPr lang="ru-RU" sz="2000" dirty="0" err="1" smtClean="0"/>
              <a:t>Живоносный</a:t>
            </a:r>
            <a:r>
              <a:rPr lang="ru-RU" sz="2000" dirty="0" smtClean="0"/>
              <a:t> источник» и «Божьей матери </a:t>
            </a:r>
            <a:r>
              <a:rPr lang="ru-RU" sz="2000" dirty="0" err="1" smtClean="0"/>
              <a:t>Троеручницы</a:t>
            </a:r>
            <a:r>
              <a:rPr lang="ru-RU" sz="2000" dirty="0" smtClean="0"/>
              <a:t>».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0" cy="857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1" y="908720"/>
            <a:ext cx="6678489" cy="4401205"/>
          </a:xfrm>
          <a:prstGeom prst="rect">
            <a:avLst/>
          </a:prstGeom>
          <a:noFill/>
          <a:effectLst>
            <a:softEdge rad="635000"/>
          </a:effectLst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Проблемно-диалогическая технология является</a:t>
            </a:r>
            <a:r>
              <a:rPr lang="ru-RU" sz="3200" dirty="0" smtClean="0">
                <a:solidFill>
                  <a:srgbClr val="C00000"/>
                </a:solidFill>
              </a:rPr>
              <a:t>:</a:t>
            </a:r>
          </a:p>
          <a:p>
            <a:endParaRPr lang="ru-RU" sz="3200" dirty="0" smtClean="0"/>
          </a:p>
          <a:p>
            <a:r>
              <a:rPr lang="ru-RU" sz="3200" dirty="0" smtClean="0"/>
              <a:t>-результативной,</a:t>
            </a:r>
          </a:p>
          <a:p>
            <a:endParaRPr lang="ru-RU" sz="3200" dirty="0" smtClean="0"/>
          </a:p>
          <a:p>
            <a:r>
              <a:rPr lang="ru-RU" sz="3200" dirty="0" smtClean="0"/>
              <a:t>-</a:t>
            </a:r>
            <a:r>
              <a:rPr lang="ru-RU" sz="3200" dirty="0" err="1" smtClean="0"/>
              <a:t>здоровьесберегающей</a:t>
            </a:r>
            <a:r>
              <a:rPr lang="ru-RU" sz="3200" dirty="0" smtClean="0"/>
              <a:t>,</a:t>
            </a:r>
          </a:p>
          <a:p>
            <a:endParaRPr lang="ru-RU" sz="3200" dirty="0" smtClean="0"/>
          </a:p>
          <a:p>
            <a:r>
              <a:rPr lang="ru-RU" sz="3200" dirty="0" smtClean="0"/>
              <a:t>-общепедагогической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Алексеев0- Акатов монастырь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07904" y="1268760"/>
            <a:ext cx="5436096" cy="460851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После революции </a:t>
            </a:r>
            <a:r>
              <a:rPr lang="ru-RU" u="sng" dirty="0" smtClean="0">
                <a:hlinkClick r:id="rId2" tooltip="1917 год"/>
              </a:rPr>
              <a:t>1917 года</a:t>
            </a:r>
            <a:r>
              <a:rPr lang="ru-RU" dirty="0" smtClean="0"/>
              <a:t> из храма изъяли все драгоценности. Монастырь закрыли летом 1931 года, а монахов попросту выгнали. Имущество монастыря утеряно. Иконы, которые не вывезли из </a:t>
            </a:r>
            <a:r>
              <a:rPr lang="ru-RU" u="sng" dirty="0" smtClean="0">
                <a:hlinkClick r:id="rId3" tooltip="Воронеж"/>
              </a:rPr>
              <a:t>Воронежа</a:t>
            </a:r>
            <a:r>
              <a:rPr lang="ru-RU" dirty="0" smtClean="0"/>
              <a:t> в преддверии немецкого наступления, были сожжены во время оккупации. Сохранилась чудотворная икона «</a:t>
            </a:r>
            <a:r>
              <a:rPr lang="ru-RU" dirty="0" err="1" smtClean="0"/>
              <a:t>Живоносный</a:t>
            </a:r>
            <a:r>
              <a:rPr lang="ru-RU" dirty="0" smtClean="0"/>
              <a:t> </a:t>
            </a:r>
            <a:r>
              <a:rPr lang="ru-RU" dirty="0" err="1" smtClean="0"/>
              <a:t>иточник</a:t>
            </a:r>
            <a:r>
              <a:rPr lang="ru-RU" dirty="0" smtClean="0"/>
              <a:t>», находившаяся в </a:t>
            </a:r>
            <a:r>
              <a:rPr lang="ru-RU" u="sng" dirty="0" smtClean="0">
                <a:hlinkClick r:id="rId4" tooltip="Покровский кафедральный собор (Воронеж)"/>
              </a:rPr>
              <a:t>Покровском соборе</a:t>
            </a:r>
            <a:r>
              <a:rPr lang="ru-RU" dirty="0" smtClean="0"/>
              <a:t>. </a:t>
            </a:r>
            <a:r>
              <a:rPr lang="ru-RU" u="sng" dirty="0" smtClean="0">
                <a:hlinkClick r:id="rId5" tooltip="Владыка"/>
              </a:rPr>
              <a:t>Владыка</a:t>
            </a:r>
            <a:r>
              <a:rPr lang="ru-RU" dirty="0" smtClean="0"/>
              <a:t> </a:t>
            </a:r>
            <a:r>
              <a:rPr lang="ru-RU" dirty="0" err="1" smtClean="0"/>
              <a:t>Мефодий</a:t>
            </a:r>
            <a:r>
              <a:rPr lang="ru-RU" dirty="0" smtClean="0"/>
              <a:t> благословил её возвращение в Акатов храм 12 апреля </a:t>
            </a:r>
            <a:r>
              <a:rPr lang="ru-RU" u="sng" dirty="0" smtClean="0">
                <a:hlinkClick r:id="rId6" tooltip="1991 год"/>
              </a:rPr>
              <a:t>1991 года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5661248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7 сентября </a:t>
            </a:r>
            <a:r>
              <a:rPr lang="ru-RU" i="1" u="sng" dirty="0" smtClean="0">
                <a:hlinkClick r:id="rId7" tooltip="1992 год"/>
              </a:rPr>
              <a:t>1992 года</a:t>
            </a:r>
            <a:r>
              <a:rPr lang="ru-RU" i="1" dirty="0" smtClean="0"/>
              <a:t> в канун праздника Сретения </a:t>
            </a:r>
            <a:r>
              <a:rPr lang="ru-RU" i="1" u="sng" dirty="0" smtClean="0">
                <a:hlinkClick r:id="rId8" tooltip="Владимирская икона Божией Матери"/>
              </a:rPr>
              <a:t>Владимирской иконы Пресвятой Богородицы</a:t>
            </a:r>
            <a:r>
              <a:rPr lang="ru-RU" i="1" dirty="0" smtClean="0"/>
              <a:t> икона впервые </a:t>
            </a:r>
            <a:r>
              <a:rPr lang="ru-RU" b="1" i="1" dirty="0" smtClean="0"/>
              <a:t>начала </a:t>
            </a:r>
            <a:r>
              <a:rPr lang="ru-RU" b="1" i="1" u="sng" dirty="0" err="1" smtClean="0">
                <a:hlinkClick r:id="rId9" tooltip="Миро"/>
              </a:rPr>
              <a:t>мироточить</a:t>
            </a:r>
            <a:r>
              <a:rPr lang="ru-RU" i="1" dirty="0" smtClean="0"/>
              <a:t>. Миро появлялось из жезла Богородицы и со свитка Младенца.</a:t>
            </a:r>
            <a:endParaRPr lang="ru-RU" i="1" dirty="0"/>
          </a:p>
        </p:txBody>
      </p:sp>
      <p:pic>
        <p:nvPicPr>
          <p:cNvPr id="7" name="Рисунок 89" descr="File:Храм в монастыре.jpg"/>
          <p:cNvPicPr>
            <a:picLocks noChangeAspect="1" noChangeArrowheads="1"/>
          </p:cNvPicPr>
          <p:nvPr/>
        </p:nvPicPr>
        <p:blipFill>
          <a:blip r:embed="rId10" cstate="print">
            <a:lum bright="20000" contrast="20000"/>
          </a:blip>
          <a:srcRect/>
          <a:stretch>
            <a:fillRect/>
          </a:stretch>
        </p:blipFill>
        <p:spPr bwMode="auto">
          <a:xfrm>
            <a:off x="323528" y="980728"/>
            <a:ext cx="3312368" cy="4414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0" cy="857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268760"/>
            <a:ext cx="8964488" cy="5078313"/>
          </a:xfrm>
          <a:prstGeom prst="rect">
            <a:avLst/>
          </a:prstGeom>
          <a:noFill/>
          <a:effectLst>
            <a:softEdge rad="635000"/>
          </a:effectLst>
        </p:spPr>
        <p:txBody>
          <a:bodyPr wrap="square">
            <a:spAutoFit/>
          </a:bodyPr>
          <a:lstStyle/>
          <a:p>
            <a:r>
              <a:rPr lang="ru-RU" sz="3200" dirty="0"/>
              <a:t>Технология берет начало в теоретических разработках </a:t>
            </a:r>
            <a:r>
              <a:rPr lang="ru-RU" sz="3200" dirty="0" err="1"/>
              <a:t>А.М.Матюшкина</a:t>
            </a:r>
            <a:r>
              <a:rPr lang="ru-RU" sz="3200" dirty="0"/>
              <a:t>.</a:t>
            </a:r>
          </a:p>
          <a:p>
            <a:r>
              <a:rPr lang="ru-RU" sz="3200" dirty="0"/>
              <a:t> </a:t>
            </a:r>
            <a:r>
              <a:rPr lang="ru-RU" sz="3200" dirty="0" smtClean="0"/>
              <a:t>  Разработана </a:t>
            </a:r>
            <a:r>
              <a:rPr lang="ru-RU" sz="3200" dirty="0"/>
              <a:t>на основе исследований </a:t>
            </a:r>
            <a:endParaRPr lang="ru-RU" sz="3200" dirty="0" smtClean="0"/>
          </a:p>
          <a:p>
            <a:r>
              <a:rPr lang="ru-RU" sz="3200" dirty="0" smtClean="0"/>
              <a:t>в </a:t>
            </a:r>
            <a:r>
              <a:rPr lang="ru-RU" sz="3200" dirty="0"/>
              <a:t>области </a:t>
            </a:r>
            <a:r>
              <a:rPr lang="ru-RU" sz="3200" dirty="0" smtClean="0"/>
              <a:t>проблемного обучения</a:t>
            </a:r>
          </a:p>
          <a:p>
            <a:r>
              <a:rPr lang="ru-RU" sz="3200" dirty="0" smtClean="0"/>
              <a:t>(</a:t>
            </a:r>
            <a:r>
              <a:rPr lang="ru-RU" sz="3200" dirty="0" err="1" smtClean="0"/>
              <a:t>И.А.Ильницкая,В.Т.Кудрявцев,М.И.Махмутов</a:t>
            </a:r>
            <a:r>
              <a:rPr lang="ru-RU" sz="3200" dirty="0" smtClean="0"/>
              <a:t> </a:t>
            </a:r>
            <a:r>
              <a:rPr lang="ru-RU" sz="3200" dirty="0"/>
              <a:t>и др.) и </a:t>
            </a:r>
            <a:endParaRPr lang="ru-RU" sz="3200" dirty="0" smtClean="0"/>
          </a:p>
          <a:p>
            <a:r>
              <a:rPr lang="ru-RU" sz="3200" dirty="0" smtClean="0"/>
              <a:t>психологии </a:t>
            </a:r>
            <a:r>
              <a:rPr lang="ru-RU" sz="3200" dirty="0" smtClean="0"/>
              <a:t>творчества</a:t>
            </a:r>
          </a:p>
          <a:p>
            <a:r>
              <a:rPr lang="ru-RU" sz="3200" dirty="0" smtClean="0"/>
              <a:t>(</a:t>
            </a:r>
            <a:r>
              <a:rPr lang="ru-RU" sz="3200" dirty="0" err="1" smtClean="0"/>
              <a:t>А.В.Брушлинский,А.Т.Шумилин</a:t>
            </a:r>
            <a:r>
              <a:rPr lang="ru-RU" sz="3200" dirty="0" smtClean="0"/>
              <a:t> </a:t>
            </a:r>
            <a:r>
              <a:rPr lang="ru-RU" sz="3200" dirty="0"/>
              <a:t>и др.)</a:t>
            </a:r>
          </a:p>
          <a:p>
            <a:r>
              <a:rPr lang="ru-RU" sz="3200" dirty="0" smtClean="0"/>
              <a:t>   Базируется </a:t>
            </a:r>
            <a:r>
              <a:rPr lang="ru-RU" sz="3200" dirty="0"/>
              <a:t>на концепции </a:t>
            </a:r>
            <a:r>
              <a:rPr lang="ru-RU" sz="3200" dirty="0" err="1"/>
              <a:t>А.А.Леонтьева</a:t>
            </a:r>
            <a:r>
              <a:rPr lang="ru-RU" sz="3200" dirty="0"/>
              <a:t> «Педагогика здравого смысла</a:t>
            </a:r>
            <a:r>
              <a:rPr lang="ru-RU" sz="3600" dirty="0"/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838200"/>
          </a:xfrm>
        </p:spPr>
        <p:txBody>
          <a:bodyPr/>
          <a:lstStyle/>
          <a:p>
            <a:pPr algn="ctr"/>
            <a:r>
              <a:rPr lang="ru-RU" dirty="0" err="1" smtClean="0"/>
              <a:t>Алексеево</a:t>
            </a:r>
            <a:r>
              <a:rPr lang="ru-RU" dirty="0" smtClean="0"/>
              <a:t>- Акатов монастырь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5220072" cy="597666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Технология берет начало в теоретических разработках </a:t>
            </a:r>
            <a:r>
              <a:rPr lang="ru-RU" dirty="0" err="1" smtClean="0"/>
              <a:t>А.М.Матюшкина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Разработана на основе исследований в области проблемного обучения(</a:t>
            </a:r>
            <a:r>
              <a:rPr lang="ru-RU" dirty="0" err="1" smtClean="0"/>
              <a:t>И.А.Ильницкая,В.Т.Кудрявцев,М.И.Махмутов</a:t>
            </a:r>
            <a:r>
              <a:rPr lang="ru-RU" dirty="0" smtClean="0"/>
              <a:t> и др.) и психологии творчества(</a:t>
            </a:r>
            <a:r>
              <a:rPr lang="ru-RU" dirty="0" err="1" smtClean="0"/>
              <a:t>А.В.Брушлинский,А.Т.Шумилин</a:t>
            </a:r>
            <a:r>
              <a:rPr lang="ru-RU" dirty="0" smtClean="0"/>
              <a:t> и др.)</a:t>
            </a:r>
          </a:p>
          <a:p>
            <a:r>
              <a:rPr lang="ru-RU" dirty="0" smtClean="0"/>
              <a:t>Базируется на концепции </a:t>
            </a:r>
            <a:r>
              <a:rPr lang="ru-RU" dirty="0" err="1" smtClean="0"/>
              <a:t>А.А.Леонтьева</a:t>
            </a:r>
            <a:r>
              <a:rPr lang="ru-RU" dirty="0" smtClean="0"/>
              <a:t> «Педагогика здравого смысла»</a:t>
            </a:r>
          </a:p>
          <a:p>
            <a:r>
              <a:rPr lang="ru-RU" dirty="0" smtClean="0"/>
              <a:t>В </a:t>
            </a:r>
            <a:r>
              <a:rPr lang="ru-RU" u="sng" dirty="0" smtClean="0">
                <a:hlinkClick r:id="rId2" tooltip="1980"/>
              </a:rPr>
              <a:t>1980г</a:t>
            </a:r>
            <a:r>
              <a:rPr lang="ru-RU" dirty="0" smtClean="0"/>
              <a:t> годы началось возрождение храма. Сначала отреставрировали самую старую колокольню. 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Монастырь возвращен епархии в </a:t>
            </a:r>
            <a:r>
              <a:rPr lang="ru-RU" u="sng" dirty="0" smtClean="0"/>
              <a:t>1989 г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endParaRPr lang="ru-RU" dirty="0"/>
          </a:p>
        </p:txBody>
      </p:sp>
      <p:pic>
        <p:nvPicPr>
          <p:cNvPr id="17411" name="Picture 3" descr="http://img-fotki.yandex.ru/get/3908/el-gribk.17/0_1fa05_ac1da053_L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196752"/>
            <a:ext cx="3657600" cy="47625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148064" y="6165304"/>
            <a:ext cx="3681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Часовня для освящения воды</a:t>
            </a:r>
            <a:endParaRPr lang="ru-RU" b="1" dirty="0"/>
          </a:p>
        </p:txBody>
      </p:sp>
      <p:pic>
        <p:nvPicPr>
          <p:cNvPr id="1026" name="Picture 2" descr="C:\Users\ASUS-Notebook\Desktop\07-EB-2019\s1200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608" y="-833809"/>
            <a:ext cx="11430000" cy="857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052736"/>
            <a:ext cx="7416824" cy="4401205"/>
          </a:xfrm>
          <a:prstGeom prst="rect">
            <a:avLst/>
          </a:prstGeom>
          <a:noFill/>
          <a:effectLst>
            <a:softEdge rad="635000"/>
          </a:effectLst>
        </p:spPr>
        <p:txBody>
          <a:bodyPr wrap="square">
            <a:spAutoFit/>
          </a:bodyPr>
          <a:lstStyle/>
          <a:p>
            <a:r>
              <a:rPr lang="ru-RU" sz="4000" dirty="0"/>
              <a:t>Систематизация методов и средств обучения данной технологии в работах </a:t>
            </a:r>
            <a:r>
              <a:rPr lang="ru-RU" sz="4000" dirty="0" err="1" smtClean="0"/>
              <a:t>АмонашвилиШ.А</a:t>
            </a:r>
            <a:r>
              <a:rPr lang="ru-RU" sz="4000" dirty="0" err="1"/>
              <a:t>.,Леонтьева</a:t>
            </a:r>
            <a:r>
              <a:rPr lang="ru-RU" sz="4000" dirty="0"/>
              <a:t> А.А.,</a:t>
            </a:r>
            <a:r>
              <a:rPr lang="ru-RU" sz="4000" dirty="0" err="1"/>
              <a:t>Ладыженской</a:t>
            </a:r>
            <a:r>
              <a:rPr lang="ru-RU" sz="4000" dirty="0"/>
              <a:t> Т.А.,</a:t>
            </a:r>
            <a:r>
              <a:rPr lang="ru-RU" sz="4000" dirty="0" err="1"/>
              <a:t>Бунеева</a:t>
            </a:r>
            <a:r>
              <a:rPr lang="ru-RU" sz="4000" dirty="0"/>
              <a:t> Р.Н., </a:t>
            </a:r>
            <a:r>
              <a:rPr lang="ru-RU" sz="4000" dirty="0" err="1"/>
              <a:t>Бунеевой</a:t>
            </a:r>
            <a:r>
              <a:rPr lang="ru-RU" sz="4000" dirty="0"/>
              <a:t> </a:t>
            </a:r>
            <a:r>
              <a:rPr lang="ru-RU" sz="4000" dirty="0" err="1"/>
              <a:t>Е.В.,Вахрушева</a:t>
            </a:r>
            <a:r>
              <a:rPr lang="ru-RU" sz="4000" dirty="0"/>
              <a:t> А.А.,</a:t>
            </a:r>
            <a:r>
              <a:rPr lang="ru-RU" sz="4000" dirty="0" err="1" smtClean="0"/>
              <a:t>ГорячеваА.В</a:t>
            </a:r>
            <a:r>
              <a:rPr lang="ru-RU" sz="4000" dirty="0" smtClean="0"/>
              <a:t>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/>
          <a:lstStyle/>
          <a:p>
            <a:pPr algn="ctr"/>
            <a:r>
              <a:rPr lang="ru-RU" dirty="0" err="1" smtClean="0"/>
              <a:t>Алексеево</a:t>
            </a:r>
            <a:r>
              <a:rPr lang="ru-RU" dirty="0" smtClean="0"/>
              <a:t>- Акатов монастырь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554162"/>
            <a:ext cx="4419600" cy="511519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Систематизация методов и средств обучения данной технологии в работах </a:t>
            </a:r>
            <a:r>
              <a:rPr lang="ru-RU" dirty="0" err="1" smtClean="0"/>
              <a:t>Амонашвили</a:t>
            </a:r>
            <a:r>
              <a:rPr lang="ru-RU" dirty="0" smtClean="0"/>
              <a:t> </a:t>
            </a:r>
            <a:r>
              <a:rPr lang="ru-RU" dirty="0" err="1" smtClean="0"/>
              <a:t>Ш.А.,Леонтьева</a:t>
            </a:r>
            <a:r>
              <a:rPr lang="ru-RU" dirty="0" smtClean="0"/>
              <a:t> А.А.,</a:t>
            </a:r>
            <a:r>
              <a:rPr lang="ru-RU" dirty="0" err="1" smtClean="0"/>
              <a:t>Ладыженской</a:t>
            </a:r>
            <a:r>
              <a:rPr lang="ru-RU" dirty="0" smtClean="0"/>
              <a:t> Т.А.,</a:t>
            </a:r>
            <a:r>
              <a:rPr lang="ru-RU" dirty="0" err="1" smtClean="0"/>
              <a:t>Бунеева</a:t>
            </a:r>
            <a:r>
              <a:rPr lang="ru-RU" dirty="0" smtClean="0"/>
              <a:t> Р.Н., </a:t>
            </a:r>
            <a:r>
              <a:rPr lang="ru-RU" dirty="0" err="1" smtClean="0"/>
              <a:t>Бунеевой</a:t>
            </a:r>
            <a:r>
              <a:rPr lang="ru-RU" dirty="0" smtClean="0"/>
              <a:t> </a:t>
            </a:r>
            <a:r>
              <a:rPr lang="ru-RU" dirty="0" err="1" smtClean="0"/>
              <a:t>Е.В.,Вахрушева</a:t>
            </a:r>
            <a:r>
              <a:rPr lang="ru-RU" dirty="0" smtClean="0"/>
              <a:t> А.А.,</a:t>
            </a:r>
            <a:r>
              <a:rPr lang="ru-RU" dirty="0" err="1" smtClean="0"/>
              <a:t>ГорячеваА.В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8373" name="Picture 5" descr="http://pravznak.msk.ru/uploads_user/4000/3977/721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3816424" cy="5515064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0" cy="857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692696"/>
            <a:ext cx="4608512" cy="4401205"/>
          </a:xfrm>
          <a:prstGeom prst="rect">
            <a:avLst/>
          </a:prstGeom>
          <a:noFill/>
          <a:effectLst>
            <a:softEdge rad="635000"/>
          </a:effectLst>
        </p:spPr>
        <p:txBody>
          <a:bodyPr wrap="square">
            <a:spAutoFit/>
          </a:bodyPr>
          <a:lstStyle/>
          <a:p>
            <a:r>
              <a:rPr lang="ru-RU" sz="2800" dirty="0"/>
              <a:t>Автор проблемно-диалогической технологии-Мельникова Елена Леонидовна</a:t>
            </a:r>
            <a:r>
              <a:rPr lang="ru-RU" sz="2800" dirty="0" smtClean="0"/>
              <a:t>, Лауреат </a:t>
            </a:r>
            <a:r>
              <a:rPr lang="ru-RU" sz="2800" dirty="0"/>
              <a:t>премии Правительства РФ</a:t>
            </a:r>
            <a:r>
              <a:rPr lang="ru-RU" sz="2800" dirty="0" smtClean="0"/>
              <a:t>. кандидат </a:t>
            </a:r>
            <a:r>
              <a:rPr lang="ru-RU" sz="2800" dirty="0"/>
              <a:t>психологических наук</a:t>
            </a:r>
            <a:r>
              <a:rPr lang="ru-RU" sz="2800" dirty="0" smtClean="0"/>
              <a:t>, доцент </a:t>
            </a:r>
            <a:r>
              <a:rPr lang="ru-RU" sz="2800" dirty="0"/>
              <a:t>кафедры педагогики и психологии образования Академии </a:t>
            </a:r>
            <a:r>
              <a:rPr lang="ru-RU" sz="2800" dirty="0" err="1"/>
              <a:t>ПКиППРО</a:t>
            </a:r>
            <a:endParaRPr lang="ru-RU" sz="2800" dirty="0"/>
          </a:p>
        </p:txBody>
      </p:sp>
      <p:pic>
        <p:nvPicPr>
          <p:cNvPr id="2051" name="Picture 3" descr="C:\Users\ASUS-Notebook\Desktop\07-EB-2019\IMG_5543-200x3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2365"/>
            <a:ext cx="3960440" cy="5416875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86800" cy="838200"/>
          </a:xfrm>
        </p:spPr>
        <p:txBody>
          <a:bodyPr/>
          <a:lstStyle/>
          <a:p>
            <a:pPr algn="ctr"/>
            <a:r>
              <a:rPr lang="ru-RU" dirty="0" err="1" smtClean="0"/>
              <a:t>Алексеево</a:t>
            </a:r>
            <a:r>
              <a:rPr lang="ru-RU" dirty="0" smtClean="0"/>
              <a:t>- Акатов монастырь </a:t>
            </a:r>
            <a:endParaRPr lang="ru-RU" dirty="0"/>
          </a:p>
        </p:txBody>
      </p:sp>
      <p:pic>
        <p:nvPicPr>
          <p:cNvPr id="59393" name="Рисунок 2" descr="http://russia-3.ru/goroda/images/10015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3600400" cy="4436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Picture 3" descr="http://img-fotki.yandex.ru/get/3908/el-gribk.17/0_1fa06_8a3541ae_L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484784"/>
            <a:ext cx="3177856" cy="424847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588224" y="5805264"/>
            <a:ext cx="1160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Часовня</a:t>
            </a:r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0" cy="857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03648" y="260648"/>
            <a:ext cx="5454352" cy="5102935"/>
          </a:xfrm>
          <a:prstGeom prst="rect">
            <a:avLst/>
          </a:prstGeom>
          <a:noFill/>
          <a:effectLst>
            <a:softEdge rad="635000"/>
          </a:effectLst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F0A22E"/>
              </a:buClr>
              <a:buSzPct val="70000"/>
              <a:buFont typeface="Wingdings 2"/>
              <a:buChar char=""/>
            </a:pPr>
            <a:r>
              <a:rPr lang="ru-RU" sz="4400" dirty="0">
                <a:solidFill>
                  <a:srgbClr val="4E3B30"/>
                </a:solidFill>
              </a:rPr>
              <a:t>Проблемный диалог-это проработка двух </a:t>
            </a:r>
            <a:r>
              <a:rPr lang="ru-RU" sz="4400" dirty="0" smtClean="0">
                <a:solidFill>
                  <a:srgbClr val="4E3B30"/>
                </a:solidFill>
              </a:rPr>
              <a:t>основных звеньев</a:t>
            </a:r>
            <a:r>
              <a:rPr lang="ru-RU" sz="4400" dirty="0">
                <a:solidFill>
                  <a:srgbClr val="4E3B30"/>
                </a:solidFill>
              </a:rPr>
              <a:t>:</a:t>
            </a:r>
          </a:p>
          <a:p>
            <a:pPr marL="342900" lvl="0" indent="-342900">
              <a:spcBef>
                <a:spcPct val="20000"/>
              </a:spcBef>
              <a:buClr>
                <a:srgbClr val="F0A22E"/>
              </a:buClr>
              <a:buSzPct val="70000"/>
              <a:buFont typeface="Wingdings 2"/>
              <a:buChar char=""/>
            </a:pPr>
            <a:r>
              <a:rPr lang="ru-RU" sz="4400" dirty="0">
                <a:solidFill>
                  <a:srgbClr val="4E3B30"/>
                </a:solidFill>
              </a:rPr>
              <a:t>-постановка учебной проблемы </a:t>
            </a:r>
          </a:p>
          <a:p>
            <a:pPr marL="342900" lvl="0" indent="-342900">
              <a:spcBef>
                <a:spcPct val="20000"/>
              </a:spcBef>
              <a:buClr>
                <a:srgbClr val="F0A22E"/>
              </a:buClr>
              <a:buSzPct val="70000"/>
              <a:buFont typeface="Wingdings 2"/>
              <a:buChar char=""/>
            </a:pPr>
            <a:r>
              <a:rPr lang="ru-RU" sz="4400" dirty="0">
                <a:solidFill>
                  <a:srgbClr val="4E3B30"/>
                </a:solidFill>
              </a:rPr>
              <a:t>-поиск решения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Костомаровский</a:t>
            </a:r>
            <a:r>
              <a:rPr lang="ru-RU" dirty="0" smtClean="0"/>
              <a:t> Спасский женский монастырь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36096" y="1554162"/>
            <a:ext cx="3555504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Проблемный диалог-это проработка двух звеньев:</a:t>
            </a:r>
          </a:p>
          <a:p>
            <a:r>
              <a:rPr lang="ru-RU" dirty="0" smtClean="0"/>
              <a:t>-постановка учебной проблемы </a:t>
            </a:r>
          </a:p>
          <a:p>
            <a:r>
              <a:rPr lang="ru-RU" dirty="0" smtClean="0"/>
              <a:t>-поиск решения</a:t>
            </a:r>
            <a:endParaRPr lang="ru-RU" dirty="0"/>
          </a:p>
        </p:txBody>
      </p:sp>
      <p:pic>
        <p:nvPicPr>
          <p:cNvPr id="66562" name="Рисунок 172" descr="http://www.i-alive.ru/divnogorie/kostoma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7"/>
            <a:ext cx="5328592" cy="3595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1520" y="501317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Древний пещерный Спасский храм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0" y="0"/>
            <a:ext cx="11430000" cy="85725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  <a:effectLst/>
          <a:extLst/>
        </p:spPr>
      </p:pic>
      <p:sp>
        <p:nvSpPr>
          <p:cNvPr id="4" name="Прямоугольник 3"/>
          <p:cNvSpPr/>
          <p:nvPr/>
        </p:nvSpPr>
        <p:spPr>
          <a:xfrm>
            <a:off x="262478" y="433756"/>
            <a:ext cx="531763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 smtClean="0"/>
              <a:t>     </a:t>
            </a:r>
            <a:r>
              <a:rPr lang="ru-RU" sz="4400" dirty="0" smtClean="0"/>
              <a:t>Два </a:t>
            </a:r>
            <a:r>
              <a:rPr lang="ru-RU" sz="4400" dirty="0"/>
              <a:t>вида диалога</a:t>
            </a:r>
          </a:p>
        </p:txBody>
      </p:sp>
      <p:sp>
        <p:nvSpPr>
          <p:cNvPr id="9" name="Стрелка вниз 8"/>
          <p:cNvSpPr/>
          <p:nvPr/>
        </p:nvSpPr>
        <p:spPr>
          <a:xfrm rot="1921771">
            <a:off x="914349" y="1043565"/>
            <a:ext cx="45719" cy="1771160"/>
          </a:xfrm>
          <a:prstGeom prst="downArrow">
            <a:avLst>
              <a:gd name="adj1" fmla="val 50000"/>
              <a:gd name="adj2" fmla="val 523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 rot="20237104">
            <a:off x="4961570" y="1119524"/>
            <a:ext cx="56544" cy="1726102"/>
          </a:xfrm>
          <a:prstGeom prst="downArrow">
            <a:avLst>
              <a:gd name="adj1" fmla="val 50000"/>
              <a:gd name="adj2" fmla="val 523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мка 11"/>
          <p:cNvSpPr/>
          <p:nvPr/>
        </p:nvSpPr>
        <p:spPr>
          <a:xfrm>
            <a:off x="262478" y="464534"/>
            <a:ext cx="5317634" cy="707887"/>
          </a:xfrm>
          <a:prstGeom prst="frame">
            <a:avLst>
              <a:gd name="adj1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39214" y="2792209"/>
            <a:ext cx="2028302" cy="212365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endParaRPr lang="ru-RU" sz="2400" dirty="0" smtClean="0">
              <a:solidFill>
                <a:srgbClr val="C00000"/>
              </a:solidFill>
            </a:endParaRPr>
          </a:p>
          <a:p>
            <a:endParaRPr lang="ru-RU" sz="2400" dirty="0">
              <a:solidFill>
                <a:srgbClr val="C00000"/>
              </a:solidFill>
            </a:endParaRPr>
          </a:p>
          <a:p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000" dirty="0" smtClean="0">
                <a:solidFill>
                  <a:srgbClr val="C00000"/>
                </a:solidFill>
              </a:rPr>
              <a:t>Побуждающий от      проблемной ситуации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66517" y="3138521"/>
            <a:ext cx="2376263" cy="169277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endParaRPr lang="ru-RU" sz="2400" dirty="0" smtClean="0">
              <a:solidFill>
                <a:srgbClr val="C00000"/>
              </a:solidFill>
            </a:endParaRPr>
          </a:p>
          <a:p>
            <a:endParaRPr lang="ru-RU" sz="2400" dirty="0">
              <a:solidFill>
                <a:srgbClr val="C00000"/>
              </a:solidFill>
            </a:endParaRPr>
          </a:p>
          <a:p>
            <a:r>
              <a:rPr lang="ru-RU" sz="2800" dirty="0" smtClean="0">
                <a:solidFill>
                  <a:srgbClr val="C00000"/>
                </a:solidFill>
              </a:rPr>
              <a:t>Подводящий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 к теме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6" name="Рамка 15"/>
          <p:cNvSpPr/>
          <p:nvPr/>
        </p:nvSpPr>
        <p:spPr>
          <a:xfrm>
            <a:off x="211538" y="2708948"/>
            <a:ext cx="2155977" cy="2321134"/>
          </a:xfrm>
          <a:prstGeom prst="frame">
            <a:avLst>
              <a:gd name="adj1" fmla="val 74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Рамка 16"/>
          <p:cNvSpPr/>
          <p:nvPr/>
        </p:nvSpPr>
        <p:spPr>
          <a:xfrm>
            <a:off x="4466516" y="3021359"/>
            <a:ext cx="2376263" cy="1914915"/>
          </a:xfrm>
          <a:prstGeom prst="frame">
            <a:avLst>
              <a:gd name="adj1" fmla="val 46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Костомаровский</a:t>
            </a:r>
            <a:r>
              <a:rPr lang="ru-RU" dirty="0" smtClean="0"/>
              <a:t> Спасский женский монастырь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47864" y="1268760"/>
            <a:ext cx="5796136" cy="1802829"/>
          </a:xfrm>
        </p:spPr>
        <p:txBody>
          <a:bodyPr>
            <a:normAutofit/>
          </a:bodyPr>
          <a:lstStyle/>
          <a:p>
            <a:r>
              <a:rPr lang="ru-RU" dirty="0" smtClean="0"/>
              <a:t>Два вида диалога</a:t>
            </a:r>
            <a:endParaRPr lang="ru-RU" dirty="0"/>
          </a:p>
        </p:txBody>
      </p:sp>
      <p:pic>
        <p:nvPicPr>
          <p:cNvPr id="16385" name="Рисунок 174" descr="http://www.i-alive.ru/divnogorie/kostoma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3456384" cy="4425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Рисунок 176" descr="http://www.i-alive.ru/divnogorie/kostoma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0672" y="2852936"/>
            <a:ext cx="2777728" cy="371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211960" y="6093296"/>
            <a:ext cx="1304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Звонница</a:t>
            </a:r>
            <a:endParaRPr lang="ru-RU" dirty="0"/>
          </a:p>
        </p:txBody>
      </p:sp>
      <p:pic>
        <p:nvPicPr>
          <p:cNvPr id="1026" name="Picture 2" descr="C:\Users\ASUS-Notebook\Desktop\07-EB-2019\s1200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7154" y="-857250"/>
            <a:ext cx="11430000" cy="857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859"/>
            <a:ext cx="9937104" cy="8651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67544" y="980728"/>
            <a:ext cx="770485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/>
              <a:t>1.Создание проблемной </a:t>
            </a:r>
            <a:r>
              <a:rPr lang="ru-RU" sz="3600" dirty="0" smtClean="0"/>
              <a:t>  ситуации</a:t>
            </a:r>
            <a:r>
              <a:rPr lang="ru-RU" sz="3600" dirty="0"/>
              <a:t>.</a:t>
            </a:r>
          </a:p>
          <a:p>
            <a:r>
              <a:rPr lang="ru-RU" sz="3600" dirty="0"/>
              <a:t>2.Формулировка  учебной проблемы(ученики в диалоге с учителем).</a:t>
            </a:r>
          </a:p>
          <a:p>
            <a:r>
              <a:rPr lang="ru-RU" sz="3600" dirty="0"/>
              <a:t>3.Выдвижение гипотез.</a:t>
            </a:r>
          </a:p>
          <a:p>
            <a:r>
              <a:rPr lang="ru-RU" sz="3600" dirty="0"/>
              <a:t>4.Актуализация знаний учащихся.</a:t>
            </a:r>
          </a:p>
          <a:p>
            <a:r>
              <a:rPr lang="ru-RU" sz="3600" dirty="0"/>
              <a:t>5.Открытие нового знания.</a:t>
            </a:r>
          </a:p>
          <a:p>
            <a:r>
              <a:rPr lang="ru-RU" sz="3600" dirty="0"/>
              <a:t>6.Применение нового знания.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631</TotalTime>
  <Words>1035</Words>
  <Application>Microsoft Office PowerPoint</Application>
  <PresentationFormat>Экран (4:3)</PresentationFormat>
  <Paragraphs>127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Монастыри  воронежской области</vt:lpstr>
      <vt:lpstr>Алексеевский Акатов монастырь </vt:lpstr>
      <vt:lpstr>Алексеево- Акатов монастырь </vt:lpstr>
      <vt:lpstr>Алексеев0- Акатов монастырь </vt:lpstr>
      <vt:lpstr>Алексеево- Акатов монастырь </vt:lpstr>
      <vt:lpstr>Алексеево- Акатов монастырь </vt:lpstr>
      <vt:lpstr>Алексеево- Акатов монастырь </vt:lpstr>
      <vt:lpstr>Костомаровский Спасский женский монастырь </vt:lpstr>
      <vt:lpstr>Костомаровский Спасский женский монастырь </vt:lpstr>
      <vt:lpstr>Структура урока (проблемно-диалогическая технология) </vt:lpstr>
      <vt:lpstr>Костомаровский Спасский женский монастырь </vt:lpstr>
      <vt:lpstr>Костомаровский монастырь </vt:lpstr>
      <vt:lpstr>Костомаровский Спасский женский монастырь 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Монастыри воронежской области</dc:title>
  <dc:creator>школьник</dc:creator>
  <cp:lastModifiedBy>Пользователь Windows</cp:lastModifiedBy>
  <cp:revision>68</cp:revision>
  <dcterms:created xsi:type="dcterms:W3CDTF">2013-01-13T10:22:17Z</dcterms:created>
  <dcterms:modified xsi:type="dcterms:W3CDTF">2019-10-27T07:11:04Z</dcterms:modified>
</cp:coreProperties>
</file>