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57" r:id="rId3"/>
    <p:sldId id="258" r:id="rId4"/>
    <p:sldId id="299" r:id="rId5"/>
    <p:sldId id="275" r:id="rId6"/>
    <p:sldId id="273" r:id="rId7"/>
    <p:sldId id="259" r:id="rId8"/>
    <p:sldId id="289" r:id="rId9"/>
    <p:sldId id="260" r:id="rId10"/>
    <p:sldId id="300" r:id="rId11"/>
    <p:sldId id="279" r:id="rId12"/>
    <p:sldId id="263" r:id="rId13"/>
    <p:sldId id="264" r:id="rId14"/>
    <p:sldId id="265" r:id="rId15"/>
    <p:sldId id="266" r:id="rId16"/>
    <p:sldId id="297" r:id="rId17"/>
    <p:sldId id="268" r:id="rId18"/>
    <p:sldId id="290" r:id="rId19"/>
    <p:sldId id="291" r:id="rId20"/>
    <p:sldId id="269" r:id="rId21"/>
    <p:sldId id="292" r:id="rId22"/>
    <p:sldId id="294" r:id="rId23"/>
    <p:sldId id="295" r:id="rId24"/>
    <p:sldId id="301" r:id="rId25"/>
    <p:sldId id="298" r:id="rId26"/>
    <p:sldId id="270" r:id="rId27"/>
    <p:sldId id="27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66"/>
    <a:srgbClr val="E8F44A"/>
    <a:srgbClr val="00CCFF"/>
    <a:srgbClr val="660066"/>
    <a:srgbClr val="CC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0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DDDF7F1-0C03-42F7-B8B4-1632E9BAE376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21CDC0-11D8-4C5A-A03D-F4A710432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3A67-C412-4472-96C3-02E5C0E15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3A8A-3503-453A-AF26-A3783BA5F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FDA4-0974-49FA-B4FC-3396FF33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E32C-6A1C-45FE-8DC3-AA0E03B3F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1781-87E2-4310-8AAB-0F3D9D749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EDD9-9160-422B-AB1D-40BBDE02B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DC18-88AE-42F3-9E8C-64515F7EC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0488-667B-4880-AA21-68136FEC1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3180-1460-4954-B00E-684B2B20C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23A2-A158-4542-AA29-409FB2D5F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124C-6A7A-4963-9F0E-04C3FF5A6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A30B-3DD9-4083-BAD2-28A6761EF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30A22B-2DC7-42CC-8C96-3B5ED5A84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9.wmf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27088" y="2205038"/>
            <a:ext cx="76327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z="3600" b="1"/>
              <a:t>Тема урока:</a:t>
            </a:r>
            <a:r>
              <a:rPr lang="ru-RU" sz="3600"/>
              <a:t> </a:t>
            </a:r>
            <a:r>
              <a:rPr lang="ru-RU" sz="4400" b="1"/>
              <a:t>«Атмосфера: строение, значение, изучение».</a:t>
            </a:r>
          </a:p>
        </p:txBody>
      </p:sp>
      <p:sp>
        <p:nvSpPr>
          <p:cNvPr id="4" name="Управляющая кнопка: домой 3">
            <a:hlinkClick r:id="" action="ppaction://hlinkshowjump?jump=lastslide" highlightClick="1"/>
          </p:cNvPr>
          <p:cNvSpPr/>
          <p:nvPr/>
        </p:nvSpPr>
        <p:spPr>
          <a:xfrm>
            <a:off x="500034" y="5357826"/>
            <a:ext cx="1357322" cy="1214446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0000FF"/>
                </a:solidFill>
              </a:rPr>
              <a:t>Строение</a:t>
            </a:r>
            <a:br>
              <a:rPr lang="ru-RU" sz="4000" b="1" smtClean="0">
                <a:solidFill>
                  <a:srgbClr val="0000FF"/>
                </a:solidFill>
              </a:rPr>
            </a:br>
            <a:r>
              <a:rPr lang="ru-RU" sz="4000" b="1" smtClean="0">
                <a:solidFill>
                  <a:srgbClr val="0000FF"/>
                </a:solidFill>
              </a:rPr>
              <a:t>атмосферы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57438"/>
            <a:ext cx="3857625" cy="328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smtClean="0"/>
              <a:t>Экзосфера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smtClean="0"/>
              <a:t>Термосфера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smtClean="0"/>
              <a:t>Мезосфера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smtClean="0"/>
              <a:t>Стратосфера –  толщина 50 – 55 км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r>
              <a:rPr lang="ru-RU" sz="2400" smtClean="0"/>
              <a:t>Тропосфера – ТОЛЩИНА 17 КМ. НАД ЭКВАТОРОМ!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2293" name="Picture 4" descr="открытый урок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075" y="765175"/>
            <a:ext cx="52419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928813" y="2928938"/>
            <a:ext cx="3500437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71688" y="3429000"/>
            <a:ext cx="4643437" cy="500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000250" y="3786188"/>
            <a:ext cx="5143500" cy="9286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86000" y="4357688"/>
            <a:ext cx="4929188" cy="9286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14563" y="5429250"/>
            <a:ext cx="4572000" cy="857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Основные свойства: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ТОЛЩИНА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ПЛОТНОСТЬ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СОСТАВ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ИЗМЕНЕНИЕ ТЕМПЕРАТУРЫ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ЯВЛЕНИЯ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68-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208963" cy="6154737"/>
          </a:xfrm>
          <a:prstGeom prst="rect">
            <a:avLst/>
          </a:prstGeom>
          <a:solidFill>
            <a:srgbClr val="0033CC"/>
          </a:solidFill>
          <a:ln w="2857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4339" name="Picture 5" descr="human2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97965">
            <a:off x="2051050" y="191611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baby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149725"/>
            <a:ext cx="346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684213" y="494188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755650" y="4724400"/>
            <a:ext cx="4464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66"/>
                </a:solidFill>
              </a:rPr>
              <a:t>Как изменяется температура воздуха с подъемом в тропосфере?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ZAPOM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13325"/>
            <a:ext cx="10509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755650" y="188913"/>
            <a:ext cx="213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u="sng">
                <a:solidFill>
                  <a:srgbClr val="0000CC"/>
                </a:solidFill>
              </a:rPr>
              <a:t>ВЫВОД: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4213" y="1125538"/>
            <a:ext cx="64087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- Температура понижается на каждый километр высоты примерно на 6º.</a:t>
            </a:r>
          </a:p>
        </p:txBody>
      </p:sp>
      <p:pic>
        <p:nvPicPr>
          <p:cNvPr id="15365" name="Picture 7" descr="j0078822"/>
          <p:cNvPicPr>
            <a:picLocks noChangeAspect="1" noChangeArrowheads="1"/>
          </p:cNvPicPr>
          <p:nvPr/>
        </p:nvPicPr>
        <p:blipFill>
          <a:blip r:embed="rId3" cstate="print"/>
          <a:srcRect r="21330"/>
          <a:stretch>
            <a:fillRect/>
          </a:stretch>
        </p:blipFill>
        <p:spPr bwMode="auto">
          <a:xfrm>
            <a:off x="7092950" y="260350"/>
            <a:ext cx="17272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25"/>
          <p:cNvPicPr>
            <a:picLocks noChangeAspect="1" noChangeArrowheads="1"/>
          </p:cNvPicPr>
          <p:nvPr/>
        </p:nvPicPr>
        <p:blipFill>
          <a:blip r:embed="rId4" cstate="print"/>
          <a:srcRect l="8635" t="17308" r="17905" b="9776"/>
          <a:stretch>
            <a:fillRect/>
          </a:stretch>
        </p:blipFill>
        <p:spPr bwMode="auto">
          <a:xfrm>
            <a:off x="2916238" y="3284538"/>
            <a:ext cx="3602037" cy="287972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755650" y="476250"/>
            <a:ext cx="698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РЕШИ ЗАДАЧУ!</a:t>
            </a:r>
          </a:p>
        </p:txBody>
      </p:sp>
      <p:pic>
        <p:nvPicPr>
          <p:cNvPr id="16387" name="Picture 6" descr="BOOK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620713"/>
            <a:ext cx="15843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8569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1 вариант:</a:t>
            </a:r>
            <a:r>
              <a:rPr lang="ru-RU" sz="2400" b="1"/>
              <a:t> На какую высоту поднялся самолет, если за его бортом температура -30ºС, а у поверхности земли +12ºС?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8424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2 вариант:</a:t>
            </a:r>
            <a:r>
              <a:rPr lang="ru-RU" sz="2400" b="1"/>
              <a:t> Какова температура воздуха на Памире, если в июле у подножия она составляет +36ºС? Высота Памира 6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ПРОВЕРИМ!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1 вариант:</a:t>
            </a:r>
            <a:r>
              <a:rPr lang="ru-RU" sz="3200" b="1"/>
              <a:t> на 7 км.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39750" y="2708275"/>
            <a:ext cx="3671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2 вариант:</a:t>
            </a:r>
            <a:r>
              <a:rPr lang="ru-RU" sz="3200" b="1"/>
              <a:t> 6ºС</a:t>
            </a:r>
          </a:p>
        </p:txBody>
      </p:sp>
      <p:pic>
        <p:nvPicPr>
          <p:cNvPr id="17413" name="Picture 7" descr="ZAPOM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16338"/>
            <a:ext cx="20478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105026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773238"/>
            <a:ext cx="23923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6"/>
          <p:cNvSpPr>
            <a:spLocks noChangeArrowheads="1"/>
          </p:cNvSpPr>
          <p:nvPr/>
        </p:nvSpPr>
        <p:spPr bwMode="auto">
          <a:xfrm>
            <a:off x="1500188" y="642938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Значение атмосферы</a:t>
            </a:r>
            <a:r>
              <a:rPr lang="ru-RU" sz="4000"/>
              <a:t>:</a:t>
            </a:r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214313" y="1500188"/>
            <a:ext cx="25717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4000">
                <a:solidFill>
                  <a:srgbClr val="0000FF"/>
                </a:solidFill>
              </a:rPr>
              <a:t>Зонт</a:t>
            </a:r>
            <a:r>
              <a:rPr lang="ru-RU" sz="4000"/>
              <a:t> –</a:t>
            </a:r>
          </a:p>
          <a:p>
            <a:pPr>
              <a:buFontTx/>
              <a:buChar char="-"/>
            </a:pPr>
            <a:endParaRPr lang="ru-RU" sz="4000"/>
          </a:p>
          <a:p>
            <a:pPr>
              <a:buFontTx/>
              <a:buChar char="-"/>
            </a:pPr>
            <a:r>
              <a:rPr lang="ru-RU" sz="4000">
                <a:solidFill>
                  <a:srgbClr val="0000FF"/>
                </a:solidFill>
              </a:rPr>
              <a:t>Парник</a:t>
            </a:r>
            <a:r>
              <a:rPr lang="ru-RU" sz="4000"/>
              <a:t> –</a:t>
            </a:r>
          </a:p>
          <a:p>
            <a:r>
              <a:rPr lang="ru-RU" sz="4000"/>
              <a:t> </a:t>
            </a:r>
          </a:p>
          <a:p>
            <a:pPr>
              <a:buFontTx/>
              <a:buChar char="-"/>
            </a:pPr>
            <a:r>
              <a:rPr lang="ru-RU" sz="4000">
                <a:solidFill>
                  <a:srgbClr val="0000FF"/>
                </a:solidFill>
              </a:rPr>
              <a:t> Лес </a:t>
            </a:r>
            <a:r>
              <a:rPr lang="ru-RU" sz="4000"/>
              <a:t>– </a:t>
            </a:r>
          </a:p>
          <a:p>
            <a:pPr>
              <a:buFontTx/>
              <a:buChar char="-"/>
            </a:pPr>
            <a:endParaRPr lang="ru-RU" sz="4000"/>
          </a:p>
          <a:p>
            <a:pPr>
              <a:buFontTx/>
              <a:buChar char="-"/>
            </a:pPr>
            <a:r>
              <a:rPr lang="ru-RU" sz="4000">
                <a:solidFill>
                  <a:srgbClr val="0000FF"/>
                </a:solidFill>
              </a:rPr>
              <a:t> Озон </a:t>
            </a:r>
            <a:r>
              <a:rPr lang="ru-RU" sz="4000"/>
              <a:t>-</a:t>
            </a:r>
          </a:p>
          <a:p>
            <a:pPr>
              <a:buFontTx/>
              <a:buChar char="-"/>
            </a:pPr>
            <a:endParaRPr lang="ru-RU" sz="4400"/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2071688" y="1643063"/>
            <a:ext cx="6500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От космических частиц пыли и метеоритов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714625" y="2714625"/>
            <a:ext cx="5500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Пропускает солнечные лучи и препятствует отдаче тепла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2214563" y="3857625"/>
            <a:ext cx="5786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Необходим для дыхания всем живым организмам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2357438" y="5000625"/>
            <a:ext cx="6215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Предохраняет от вредного ультрафиолетового излучения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38" grpId="0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j03180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33375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71550" y="620713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ВЫВОД: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0825" y="2205038"/>
            <a:ext cx="80660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Атмосфера необходима нашей планете.</a:t>
            </a:r>
          </a:p>
          <a:p>
            <a:pPr>
              <a:spcBef>
                <a:spcPct val="50000"/>
              </a:spcBef>
            </a:pPr>
            <a:endParaRPr lang="ru-RU" sz="2400" b="1" i="1"/>
          </a:p>
          <a:p>
            <a:pPr>
              <a:spcBef>
                <a:spcPct val="50000"/>
              </a:spcBef>
            </a:pPr>
            <a:endParaRPr lang="ru-RU" sz="2400" b="1" i="1"/>
          </a:p>
          <a:p>
            <a:pPr>
              <a:spcBef>
                <a:spcPct val="50000"/>
              </a:spcBef>
            </a:pPr>
            <a:r>
              <a:rPr lang="ru-RU" sz="2400" b="1" i="1"/>
              <a:t>                         Жизнь без нее была бы невозможна.</a:t>
            </a:r>
          </a:p>
        </p:txBody>
      </p:sp>
      <p:pic>
        <p:nvPicPr>
          <p:cNvPr id="20485" name="Picture 8" descr="ZAPOM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97425"/>
            <a:ext cx="13668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:\ш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0"/>
            <a:ext cx="607218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500042"/>
            <a:ext cx="7286676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Изучение Атмосферы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ir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0"/>
            <a:ext cx="9097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49688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 УРОКА: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42988" y="1916113"/>
            <a:ext cx="66246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- Сформировать представление о значении атмосферы: ее роли в жизни человека, о составе атмосферы, отличительных особенностях ее слоев, методах изучения атмосферы;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042988" y="3284538"/>
            <a:ext cx="61198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-</a:t>
            </a:r>
            <a:r>
              <a:rPr lang="ru-RU"/>
              <a:t> </a:t>
            </a:r>
            <a:r>
              <a:rPr lang="ru-RU" b="1"/>
              <a:t>Познакомить с исследованием атмосферы;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042988" y="3860800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-</a:t>
            </a:r>
            <a:r>
              <a:rPr lang="ru-RU"/>
              <a:t> </a:t>
            </a:r>
            <a:r>
              <a:rPr lang="ru-RU" b="1"/>
              <a:t>Закрепить умения и навыки работы с текстом учебника, рисунками, картами, тестовыми заданиями;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E:\Samolet-Russkij-vityaz-1913-g--ic1974_4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84179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exp00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-6350"/>
            <a:ext cx="5715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Program Files\Microsoft Office\MEDIA\CAGCAT10\j0251301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429264"/>
            <a:ext cx="913486" cy="76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532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Program Files\Microsoft Office\MEDIA\CAGCAT10\j0251301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572140"/>
            <a:ext cx="913486" cy="76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открытый урок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C:\Program Files\Microsoft Office\MEDIA\CAGCAT10\j0251301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857892"/>
            <a:ext cx="913486" cy="76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7429500" y="5786438"/>
            <a:ext cx="1428750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351837" cy="10795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66CCFF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Задания по закреплению материала.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843213" y="112553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Игра «Что за цифра?»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50825" y="206057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2000 км  -</a:t>
            </a:r>
            <a:r>
              <a:rPr lang="ru-RU" sz="2000"/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47813" y="2060575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толщина атмосферы.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95288" y="256540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78 %   -</a:t>
            </a:r>
            <a:r>
              <a:rPr lang="ru-RU"/>
              <a:t>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331913" y="2565400"/>
            <a:ext cx="201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FF"/>
                </a:solidFill>
              </a:rPr>
              <a:t>азот.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250825" y="321310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6ºС  -</a:t>
            </a:r>
            <a:r>
              <a:rPr lang="ru-RU" b="1"/>
              <a:t>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116013" y="321310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понижение </a:t>
            </a:r>
            <a:r>
              <a:rPr lang="en-US" sz="2000" b="1">
                <a:solidFill>
                  <a:srgbClr val="0000FF"/>
                </a:solidFill>
              </a:rPr>
              <a:t>t </a:t>
            </a:r>
            <a:r>
              <a:rPr lang="ru-RU" sz="2000" b="1">
                <a:solidFill>
                  <a:srgbClr val="0000FF"/>
                </a:solidFill>
              </a:rPr>
              <a:t>на каждый км.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250825" y="38608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21 % -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187450" y="3860800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кислород.</a:t>
            </a: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250825" y="45085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1 % -</a:t>
            </a:r>
            <a:r>
              <a:rPr lang="ru-RU"/>
              <a:t> 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116013" y="4437063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</a:rPr>
              <a:t>прочие газы.</a:t>
            </a:r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179388" y="5084763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17 км -</a:t>
            </a:r>
            <a:r>
              <a:rPr lang="ru-RU"/>
              <a:t> 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16013" y="5084763"/>
            <a:ext cx="554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толщина тропосферы над экватором.</a:t>
            </a:r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179388" y="566102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50-55 км -</a:t>
            </a:r>
            <a:r>
              <a:rPr lang="ru-RU"/>
              <a:t> 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619250" y="566102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CCFF"/>
                </a:solidFill>
              </a:rPr>
              <a:t>толщина  стратосферы.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5976937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C32D2E"/>
                </a:solidFill>
                <a:effectLst>
                  <a:outerShdw dist="50800" dir="7500015" algn="tl" rotWithShape="0">
                    <a:srgbClr val="000000">
                      <a:alpha val="34999"/>
                    </a:srgbClr>
                  </a:outerShdw>
                </a:effectLst>
                <a:latin typeface="Impact"/>
              </a:rPr>
              <a:t>ДОМАШНЕЕ ЗАДАНИЕ.</a:t>
            </a:r>
          </a:p>
        </p:txBody>
      </p:sp>
      <p:pic>
        <p:nvPicPr>
          <p:cNvPr id="30723" name="Picture 5" descr="BOOK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773238"/>
            <a:ext cx="15843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68313" y="2060575"/>
            <a:ext cx="559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§</a:t>
            </a:r>
            <a:r>
              <a:rPr lang="ru-RU" sz="2400" b="1"/>
              <a:t> 35, вопросы и задания на стр.108.</a:t>
            </a:r>
          </a:p>
        </p:txBody>
      </p:sp>
      <p:pic>
        <p:nvPicPr>
          <p:cNvPr id="30725" name="Picture 7" descr="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36838"/>
            <a:ext cx="5016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042988" y="2852738"/>
            <a:ext cx="60499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Провести опыт и записать в тетрадь результаты измерения температуры в течение дня, начиная с 8.00 до 20.00, через каждые 2 часа.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Сообщения «Проблемы Атмосферы»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Рабочая тетрадь, стр.61-62</a:t>
            </a:r>
          </a:p>
        </p:txBody>
      </p:sp>
      <p:sp>
        <p:nvSpPr>
          <p:cNvPr id="7" name="Управляющая кнопка: возврат 6">
            <a:hlinkClick r:id="" action="ppaction://hlinkshowjump?jump=firstslide" highlightClick="1"/>
          </p:cNvPr>
          <p:cNvSpPr/>
          <p:nvPr/>
        </p:nvSpPr>
        <p:spPr>
          <a:xfrm>
            <a:off x="285720" y="5929330"/>
            <a:ext cx="1214446" cy="714380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artsu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549275"/>
            <a:ext cx="19431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50825" y="476250"/>
            <a:ext cx="78501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/>
              <a:t>Атмосфера</a:t>
            </a:r>
            <a:r>
              <a:rPr lang="ru-RU" sz="4000" b="1"/>
              <a:t> –</a:t>
            </a:r>
          </a:p>
          <a:p>
            <a:endParaRPr lang="ru-RU" sz="4000" b="1"/>
          </a:p>
          <a:p>
            <a:r>
              <a:rPr lang="ru-RU" sz="4000" b="1"/>
              <a:t>воздушная оболочка Земли.</a:t>
            </a:r>
          </a:p>
        </p:txBody>
      </p:sp>
      <p:pic>
        <p:nvPicPr>
          <p:cNvPr id="5124" name="Picture 6" descr="240_320_mike_hollingshead3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652963"/>
            <a:ext cx="2286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240_320_mike_hollingshead3_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429000"/>
            <a:ext cx="2286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240_320_mike_hollingshead3_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4797425"/>
            <a:ext cx="2286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CAE3KL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3500438"/>
            <a:ext cx="2286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</a:rPr>
              <a:t>Атмосфера – надежная одежда нашей планеты, её толщина составляет 2000 км!</a:t>
            </a:r>
          </a:p>
        </p:txBody>
      </p:sp>
      <p:pic>
        <p:nvPicPr>
          <p:cNvPr id="6147" name="Picture 4" descr="открытый урок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7375"/>
            <a:ext cx="8064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827088" y="404813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u="sng"/>
              <a:t>Состав атмосферы.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Воздух -</a:t>
            </a:r>
            <a:r>
              <a:rPr lang="ru-RU"/>
              <a:t>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411413" y="1628775"/>
            <a:ext cx="2808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смесь газов. </a:t>
            </a:r>
          </a:p>
        </p:txBody>
      </p:sp>
      <p:pic>
        <p:nvPicPr>
          <p:cNvPr id="9221" name="Picture 9" descr="vop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1064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219700" y="1628775"/>
            <a:ext cx="1728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Каких?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92375"/>
            <a:ext cx="6192837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57250" y="1643063"/>
            <a:ext cx="70262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FF00FF"/>
                </a:solidFill>
              </a:rPr>
              <a:t>Все живое дышит кислородом!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OOK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6250"/>
            <a:ext cx="15843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j0078822"/>
          <p:cNvPicPr>
            <a:picLocks noChangeAspect="1" noChangeArrowheads="1"/>
          </p:cNvPicPr>
          <p:nvPr/>
        </p:nvPicPr>
        <p:blipFill>
          <a:blip r:embed="rId3" cstate="print"/>
          <a:srcRect r="21330"/>
          <a:stretch>
            <a:fillRect/>
          </a:stretch>
        </p:blipFill>
        <p:spPr bwMode="auto">
          <a:xfrm>
            <a:off x="250825" y="4581525"/>
            <a:ext cx="17272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11188" y="1773238"/>
            <a:ext cx="6265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1. Какого газа содержится больше всего в атмосфере?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331913" y="3357563"/>
            <a:ext cx="568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2. Сколько процентов кислорода в атмосфере?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700338" y="5084763"/>
            <a:ext cx="5256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3. Какие газы составляют 1% атмосферы?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396</Words>
  <Application>Microsoft Office PowerPoint</Application>
  <PresentationFormat>Экран (4:3)</PresentationFormat>
  <Paragraphs>83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Атмосфера – надежная одежда нашей планеты, её толщина составляет 2000 км!</vt:lpstr>
      <vt:lpstr>Слайд 5</vt:lpstr>
      <vt:lpstr>Слайд 6</vt:lpstr>
      <vt:lpstr>Слайд 7</vt:lpstr>
      <vt:lpstr>Слайд 8</vt:lpstr>
      <vt:lpstr>Слайд 9</vt:lpstr>
      <vt:lpstr>Строение атмосферы</vt:lpstr>
      <vt:lpstr>Основные свойства: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Буга Евгений</cp:lastModifiedBy>
  <cp:revision>46</cp:revision>
  <dcterms:created xsi:type="dcterms:W3CDTF">2010-01-17T09:58:58Z</dcterms:created>
  <dcterms:modified xsi:type="dcterms:W3CDTF">2013-11-12T12:41:40Z</dcterms:modified>
</cp:coreProperties>
</file>