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310" r:id="rId2"/>
    <p:sldId id="622" r:id="rId3"/>
    <p:sldId id="592" r:id="rId4"/>
    <p:sldId id="591" r:id="rId5"/>
    <p:sldId id="617" r:id="rId6"/>
    <p:sldId id="624" r:id="rId7"/>
    <p:sldId id="626" r:id="rId8"/>
    <p:sldId id="599" r:id="rId9"/>
    <p:sldId id="625" r:id="rId10"/>
    <p:sldId id="579" r:id="rId11"/>
    <p:sldId id="559" r:id="rId12"/>
    <p:sldId id="612" r:id="rId13"/>
    <p:sldId id="606" r:id="rId14"/>
    <p:sldId id="629" r:id="rId15"/>
    <p:sldId id="607" r:id="rId16"/>
    <p:sldId id="630" r:id="rId17"/>
    <p:sldId id="614" r:id="rId18"/>
    <p:sldId id="627" r:id="rId19"/>
    <p:sldId id="628" r:id="rId20"/>
    <p:sldId id="497" r:id="rId21"/>
    <p:sldId id="478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00FF"/>
    <a:srgbClr val="A50021"/>
    <a:srgbClr val="FF0066"/>
    <a:srgbClr val="9900CC"/>
    <a:srgbClr val="9900FF"/>
    <a:srgbClr val="00CC00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593" autoAdjust="0"/>
    <p:restoredTop sz="94783" autoAdjust="0"/>
  </p:normalViewPr>
  <p:slideViewPr>
    <p:cSldViewPr>
      <p:cViewPr>
        <p:scale>
          <a:sx n="57" d="100"/>
          <a:sy n="57" d="100"/>
        </p:scale>
        <p:origin x="-72" y="-6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678E2E82-6E34-414C-9AEA-3DCB31624553}" type="datetimeFigureOut">
              <a:rPr lang="ru-RU"/>
              <a:pPr>
                <a:defRPr/>
              </a:pPr>
              <a:t>14.03.2017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B011CF98-44D5-482D-9AE1-4A838C2477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39831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6451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615FCF9-976D-49FB-9173-E154D36F2FFA}" type="slidenum">
              <a:rPr lang="ru-RU" smtClean="0"/>
              <a:pPr>
                <a:defRPr/>
              </a:pPr>
              <a:t>1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6554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C400478-F912-4E8F-BC1B-193E4BA8B0C7}" type="slidenum">
              <a:rPr lang="ru-RU" smtClean="0"/>
              <a:pPr>
                <a:defRPr/>
              </a:pPr>
              <a:t>3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0E0613-2062-4CEE-A5E5-DDE409541F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0756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AC8283-CA34-4504-9239-4A5E62D7A3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117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21663E-0680-4750-A41C-7496FF03BE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173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3D7B9-CA6C-4C84-BA5E-274ED6CD06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6164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C6156E-82EF-4646-A607-14E5E5D289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0291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EFA6EB-E20F-46DD-A550-57BAEFAB62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4741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67BBAB-C269-48E7-9704-8B3DBF19EF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994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0B4BB-4E3C-4D4D-98B4-8DF66CC116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98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3F941-9CDF-41CC-A1A3-13C646E795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6467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1BA1D-9D5E-487B-ABEE-63A868826C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690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E3E2A-7D23-4578-8F1E-A351177CBA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0398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7DC5A48C-3F75-495F-B94E-32D9593663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7.emf"/><Relationship Id="rId4" Type="http://schemas.openxmlformats.org/officeDocument/2006/relationships/oleObject" Target="../embeddings/oleObject1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символ-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-152400"/>
            <a:ext cx="1524000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9" descr="C:\Users\User\Desktop\Рисунок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086256">
            <a:off x="4865688" y="2498725"/>
            <a:ext cx="4595812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Rectangle 10"/>
          <p:cNvSpPr>
            <a:spLocks noChangeArrowheads="1"/>
          </p:cNvSpPr>
          <p:nvPr/>
        </p:nvSpPr>
        <p:spPr bwMode="auto">
          <a:xfrm>
            <a:off x="766763" y="1600200"/>
            <a:ext cx="78486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ru-RU" sz="3200" b="1" dirty="0"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Тема: </a:t>
            </a:r>
            <a:r>
              <a:rPr lang="ru-RU" sz="2400" dirty="0">
                <a:solidFill>
                  <a:srgbClr val="FF0000"/>
                </a:solidFill>
              </a:rPr>
              <a:t>«Взаимодействие с родителями в организации развивающей   </a:t>
            </a:r>
            <a:r>
              <a:rPr lang="ru-RU" sz="2400" dirty="0" smtClean="0">
                <a:solidFill>
                  <a:srgbClr val="FF0000"/>
                </a:solidFill>
              </a:rPr>
              <a:t>предметно-пространственной </a:t>
            </a:r>
            <a:r>
              <a:rPr lang="ru-RU" sz="2400" dirty="0">
                <a:solidFill>
                  <a:srgbClr val="FF0000"/>
                </a:solidFill>
              </a:rPr>
              <a:t>среды в подготовительной группе в соответствии с ФГОС ДО»</a:t>
            </a:r>
          </a:p>
          <a:p>
            <a:endParaRPr lang="ru-RU" sz="2800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3" name="Rectangle 12"/>
          <p:cNvSpPr>
            <a:spLocks noChangeArrowheads="1"/>
          </p:cNvSpPr>
          <p:nvPr/>
        </p:nvSpPr>
        <p:spPr bwMode="auto">
          <a:xfrm>
            <a:off x="4572000" y="5073650"/>
            <a:ext cx="377825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Подготовила :</a:t>
            </a:r>
          </a:p>
          <a:p>
            <a:pPr eaLnBrk="0" hangingPunct="0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Воспитатель  -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Шепитко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Наталия Васильевна.</a:t>
            </a:r>
          </a:p>
          <a:p>
            <a:pPr eaLnBrk="0" hangingPunct="0"/>
            <a:r>
              <a:rPr lang="ru-RU" sz="1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</a:t>
            </a:r>
          </a:p>
          <a:p>
            <a:pPr eaLnBrk="0" hangingPunct="0"/>
            <a:endParaRPr lang="ru-RU" sz="1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ru-RU" sz="1600" b="1" dirty="0"/>
          </a:p>
        </p:txBody>
      </p:sp>
      <p:sp>
        <p:nvSpPr>
          <p:cNvPr id="2054" name="Rectangle 9"/>
          <p:cNvSpPr>
            <a:spLocks noChangeArrowheads="1"/>
          </p:cNvSpPr>
          <p:nvPr/>
        </p:nvSpPr>
        <p:spPr bwMode="auto">
          <a:xfrm>
            <a:off x="3505200" y="838200"/>
            <a:ext cx="18288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ru-RU" sz="3600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Проект </a:t>
            </a:r>
            <a:endParaRPr lang="ru-RU" sz="3600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5" name="Rectangle 9"/>
          <p:cNvSpPr>
            <a:spLocks noChangeArrowheads="1"/>
          </p:cNvSpPr>
          <p:nvPr/>
        </p:nvSpPr>
        <p:spPr bwMode="auto">
          <a:xfrm>
            <a:off x="762000" y="214313"/>
            <a:ext cx="7620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ru-RU" sz="1200" b="1" dirty="0">
                <a:solidFill>
                  <a:srgbClr val="0070C0"/>
                </a:solidFill>
              </a:rPr>
              <a:t>Муниципальное  бюджетное  дошкольное  образовательное  учреждение </a:t>
            </a:r>
          </a:p>
          <a:p>
            <a:pPr algn="ctr"/>
            <a:r>
              <a:rPr lang="ru-RU" sz="1200" b="1" dirty="0">
                <a:solidFill>
                  <a:srgbClr val="0070C0"/>
                </a:solidFill>
              </a:rPr>
              <a:t>«Детский сад  №4  «Колокольчик»   </a:t>
            </a:r>
            <a:r>
              <a:rPr lang="ru-RU" sz="1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2056" name="Прямоугольник 7"/>
          <p:cNvSpPr>
            <a:spLocks noChangeArrowheads="1"/>
          </p:cNvSpPr>
          <p:nvPr/>
        </p:nvSpPr>
        <p:spPr bwMode="auto">
          <a:xfrm>
            <a:off x="3505200" y="2895600"/>
            <a:ext cx="4648200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Calibri" pitchFamily="34" charset="0"/>
              </a:rPr>
              <a:t>Девиз проекта</a:t>
            </a:r>
          </a:p>
          <a:p>
            <a:pPr algn="ctr"/>
            <a:r>
              <a:rPr lang="ru-RU" sz="1600" dirty="0">
                <a:solidFill>
                  <a:srgbClr val="7030A0"/>
                </a:solidFill>
              </a:rPr>
              <a:t> «Только вместе с родителями, общими усилиями, </a:t>
            </a:r>
          </a:p>
          <a:p>
            <a:pPr algn="ctr"/>
            <a:r>
              <a:rPr lang="ru-RU" sz="1600" dirty="0">
                <a:solidFill>
                  <a:srgbClr val="7030A0"/>
                </a:solidFill>
              </a:rPr>
              <a:t>педагоги могут дать</a:t>
            </a:r>
          </a:p>
          <a:p>
            <a:pPr algn="ctr"/>
            <a:r>
              <a:rPr lang="ru-RU" sz="1600" dirty="0">
                <a:solidFill>
                  <a:srgbClr val="7030A0"/>
                </a:solidFill>
              </a:rPr>
              <a:t>большое человеческое счастье»</a:t>
            </a:r>
          </a:p>
          <a:p>
            <a:pPr algn="ctr"/>
            <a:r>
              <a:rPr lang="ru-RU" sz="1600" dirty="0">
                <a:solidFill>
                  <a:srgbClr val="7030A0"/>
                </a:solidFill>
              </a:rPr>
              <a:t>(В.А. Сухомлинский)</a:t>
            </a:r>
            <a:endParaRPr lang="ru-RU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7" descr="C:\Users\User\Desktop\20170221_16190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4" t="24211" r="14564" b="-93"/>
          <a:stretch/>
        </p:blipFill>
        <p:spPr bwMode="auto">
          <a:xfrm>
            <a:off x="45617" y="3219980"/>
            <a:ext cx="4395754" cy="349778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  <p:bldP spid="2053" grpId="0"/>
      <p:bldP spid="2054" grpId="0"/>
      <p:bldP spid="2055" grpId="0"/>
      <p:bldP spid="205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9" descr="C:\Users\User\Desktop\Рисунок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268538"/>
            <a:ext cx="4595813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Прямоугольник 7"/>
          <p:cNvSpPr>
            <a:spLocks noChangeArrowheads="1"/>
          </p:cNvSpPr>
          <p:nvPr/>
        </p:nvSpPr>
        <p:spPr bwMode="auto">
          <a:xfrm>
            <a:off x="644525" y="452438"/>
            <a:ext cx="8458200" cy="590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 b="1">
                <a:latin typeface="Times New Roman" pitchFamily="18" charset="0"/>
                <a:cs typeface="Times New Roman" pitchFamily="18" charset="0"/>
              </a:rPr>
              <a:t>Методическая тема проекта :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«Взаимодействие с родителями в организации предметно-развивающей среды в группе ДОУ в соответствии с ФГОС». </a:t>
            </a:r>
            <a:r>
              <a:rPr lang="ru-RU" u="sng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6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Творческое  название проекта</a:t>
            </a:r>
            <a:r>
              <a:rPr lang="ru-RU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Взаимодействие с родителями в организации предметно-развивающей среды подготовительной к обучению в школе группе».  </a:t>
            </a:r>
          </a:p>
          <a:p>
            <a:r>
              <a:rPr lang="ru-RU" sz="1600" b="1">
                <a:solidFill>
                  <a:srgbClr val="262626"/>
                </a:solidFill>
                <a:latin typeface="Times New Roman" pitchFamily="18" charset="0"/>
                <a:cs typeface="Calibri" pitchFamily="34" charset="0"/>
              </a:rPr>
              <a:t>Девиз проекта: 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Только вместе с родителями, общими усилиями, педагоги могут дать детям большое человеческое счастье».</a:t>
            </a:r>
          </a:p>
          <a:p>
            <a:r>
              <a:rPr lang="ru-RU" sz="1600" b="1">
                <a:latin typeface="Times New Roman" pitchFamily="18" charset="0"/>
                <a:cs typeface="Times New Roman" pitchFamily="18" charset="0"/>
              </a:rPr>
              <a:t>Тип проекта: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информационно-исследовательский, </a:t>
            </a:r>
            <a:r>
              <a:rPr lang="ru-RU">
                <a:latin typeface="Times New Roman" pitchFamily="18" charset="0"/>
                <a:cs typeface="Calibri" pitchFamily="34" charset="0"/>
              </a:rPr>
              <a:t>практико - информационный, ориентированный , познавательно-творческий.</a:t>
            </a:r>
            <a:endParaRPr lang="ru-RU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>
                <a:latin typeface="Times New Roman" pitchFamily="18" charset="0"/>
                <a:cs typeface="Times New Roman" pitchFamily="18" charset="0"/>
              </a:rPr>
              <a:t>Вид проекта</a:t>
            </a:r>
            <a:r>
              <a:rPr lang="ru-RU" sz="1600" u="sng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>
                <a:latin typeface="Times New Roman" pitchFamily="18" charset="0"/>
                <a:cs typeface="Calibri" pitchFamily="34" charset="0"/>
              </a:rPr>
              <a:t>внутренний , групповой,  межпредметный, долгосрочный.</a:t>
            </a:r>
            <a:endParaRPr lang="ru-RU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>
                <a:latin typeface="Times New Roman" pitchFamily="18" charset="0"/>
                <a:cs typeface="Times New Roman" pitchFamily="18" charset="0"/>
              </a:rPr>
              <a:t>По количеству участников</a:t>
            </a:r>
            <a:r>
              <a:rPr lang="ru-RU" sz="1600">
                <a:latin typeface="Times New Roman" pitchFamily="18" charset="0"/>
                <a:cs typeface="Calibri" pitchFamily="34" charset="0"/>
              </a:rPr>
              <a:t>: </a:t>
            </a:r>
            <a:r>
              <a:rPr lang="ru-RU">
                <a:latin typeface="Times New Roman" pitchFamily="18" charset="0"/>
                <a:cs typeface="Calibri" pitchFamily="34" charset="0"/>
              </a:rPr>
              <a:t>коллективный.</a:t>
            </a:r>
            <a:endParaRPr lang="ru-RU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>
                <a:latin typeface="Times New Roman" pitchFamily="18" charset="0"/>
                <a:cs typeface="Times New Roman" pitchFamily="18" charset="0"/>
              </a:rPr>
              <a:t>Участники проекта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педагоги, родители, дети.</a:t>
            </a:r>
          </a:p>
          <a:p>
            <a:r>
              <a:rPr lang="ru-RU" sz="1600" b="1">
                <a:latin typeface="Times New Roman" pitchFamily="18" charset="0"/>
                <a:cs typeface="Times New Roman" pitchFamily="18" charset="0"/>
              </a:rPr>
              <a:t>Предмет проекта</a:t>
            </a:r>
            <a:r>
              <a:rPr lang="ru-RU" sz="1600" b="1">
                <a:latin typeface="Times New Roman" pitchFamily="18" charset="0"/>
                <a:cs typeface="Calibri" pitchFamily="34" charset="0"/>
              </a:rPr>
              <a:t>:</a:t>
            </a:r>
            <a:r>
              <a:rPr lang="ru-RU" sz="1600">
                <a:latin typeface="Times New Roman" pitchFamily="18" charset="0"/>
                <a:cs typeface="Calibri" pitchFamily="34" charset="0"/>
              </a:rPr>
              <a:t> </a:t>
            </a:r>
            <a:r>
              <a:rPr lang="ru-RU">
                <a:latin typeface="Times New Roman" pitchFamily="18" charset="0"/>
                <a:cs typeface="Calibri" pitchFamily="34" charset="0"/>
              </a:rPr>
              <a:t>совместная деятельность педагогов  с родителями по организации предметно-развивающейся среды  в группе.</a:t>
            </a:r>
          </a:p>
          <a:p>
            <a:r>
              <a:rPr lang="ru-RU" sz="1600" b="1">
                <a:latin typeface="Times New Roman" pitchFamily="18" charset="0"/>
                <a:cs typeface="Times New Roman" pitchFamily="18" charset="0"/>
              </a:rPr>
              <a:t>Продукт проектной деятельности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создание предметно-развивающей среды в подготовительной к обучению в школе группе «Незабудки».  </a:t>
            </a:r>
          </a:p>
          <a:p>
            <a:r>
              <a:rPr lang="ru-RU" sz="1600" b="1">
                <a:latin typeface="Times New Roman" pitchFamily="18" charset="0"/>
                <a:cs typeface="Times New Roman" pitchFamily="18" charset="0"/>
              </a:rPr>
              <a:t>Продолжительность проекта: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годовой.</a:t>
            </a:r>
          </a:p>
          <a:p>
            <a:r>
              <a:rPr lang="ru-RU" sz="1600" b="1">
                <a:latin typeface="Times New Roman" pitchFamily="18" charset="0"/>
                <a:cs typeface="Times New Roman" pitchFamily="18" charset="0"/>
              </a:rPr>
              <a:t>Обеспечение проекта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материально-техническое;  учебно-методическое оснащение;</a:t>
            </a: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 информационное обеспечение</a:t>
            </a:r>
          </a:p>
          <a:p>
            <a:r>
              <a:rPr lang="ru-RU" sz="1600" b="1">
                <a:latin typeface="Times New Roman" pitchFamily="18" charset="0"/>
                <a:cs typeface="Times New Roman" pitchFamily="18" charset="0"/>
              </a:rPr>
              <a:t>Тематическое поле: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интеграция образовательных областей в подготовительной к обучению в школе группе ДОУ</a:t>
            </a:r>
          </a:p>
          <a:p>
            <a:r>
              <a:rPr lang="ru-RU" sz="1600" b="1">
                <a:latin typeface="Times New Roman" pitchFamily="18" charset="0"/>
                <a:cs typeface="Times New Roman" pitchFamily="18" charset="0"/>
              </a:rPr>
              <a:t>Место проведения(заказчик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):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группа «Незабудки». </a:t>
            </a:r>
          </a:p>
        </p:txBody>
      </p:sp>
      <p:sp>
        <p:nvSpPr>
          <p:cNvPr id="3076" name="Прямоугольник 3"/>
          <p:cNvSpPr>
            <a:spLocks noChangeArrowheads="1"/>
          </p:cNvSpPr>
          <p:nvPr/>
        </p:nvSpPr>
        <p:spPr bwMode="auto">
          <a:xfrm>
            <a:off x="1295400" y="0"/>
            <a:ext cx="50482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b="1"/>
              <a:t> </a:t>
            </a:r>
            <a:r>
              <a:rPr lang="ru-RU" sz="2400" b="1" i="1">
                <a:solidFill>
                  <a:srgbClr val="FF0000"/>
                </a:solidFill>
              </a:rPr>
              <a:t>Визитная карточка   проекта </a:t>
            </a:r>
            <a:endParaRPr lang="ru-RU" sz="2400" i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ChangeArrowheads="1"/>
          </p:cNvSpPr>
          <p:nvPr/>
        </p:nvSpPr>
        <p:spPr bwMode="auto">
          <a:xfrm>
            <a:off x="762000" y="5048250"/>
            <a:ext cx="81534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539750" algn="just" eaLnBrk="0" hangingPunct="0"/>
            <a:r>
              <a:rPr lang="ru-RU" b="1">
                <a:latin typeface="Times New Roman" pitchFamily="18" charset="0"/>
                <a:cs typeface="Times New Roman" pitchFamily="18" charset="0"/>
              </a:rPr>
              <a:t>                                 </a:t>
            </a:r>
            <a:endParaRPr lang="ru-RU" sz="1200">
              <a:cs typeface="Times New Roman" pitchFamily="18" charset="0"/>
            </a:endParaRPr>
          </a:p>
          <a:p>
            <a:pPr indent="539750" algn="just" eaLnBrk="0" hangingPunct="0"/>
            <a:r>
              <a:rPr lang="ru-RU" sz="1400" b="1" i="1"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>
              <a:latin typeface="Times New Roman" pitchFamily="18" charset="0"/>
              <a:cs typeface="Times New Roman" pitchFamily="18" charset="0"/>
            </a:endParaRPr>
          </a:p>
          <a:p>
            <a:pPr indent="539750" algn="just" eaLnBrk="0" hangingPunct="0"/>
            <a:r>
              <a:rPr lang="ru-RU" sz="1400" b="1" i="1"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9" name="Прямоугольник 3"/>
          <p:cNvSpPr>
            <a:spLocks noChangeArrowheads="1"/>
          </p:cNvSpPr>
          <p:nvPr/>
        </p:nvSpPr>
        <p:spPr bwMode="auto">
          <a:xfrm>
            <a:off x="762000" y="0"/>
            <a:ext cx="8382000" cy="42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400" b="1" i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«Что такое предметно-развивающая среда?» </a:t>
            </a:r>
            <a:r>
              <a:rPr lang="ru-RU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(терминалогия)                     </a:t>
            </a:r>
            <a:endParaRPr lang="ru-RU" b="1">
              <a:latin typeface="Times New Roman" pitchFamily="18" charset="0"/>
              <a:cs typeface="Times New Roman" pitchFamily="18" charset="0"/>
            </a:endParaRP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  <a:p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Развивающая предметная среда </a:t>
            </a:r>
            <a:r>
              <a:rPr lang="ru-RU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- совокупность природных и   социальных культурных предметных средств, ближайшего и  перспективного развития ребенка, становления его творческих   способностей, обеспечивающих разнообразие деятельности; обладает релаксирующим воздействием на личность ребенка, обеспечивает разные виды его активности   </a:t>
            </a:r>
          </a:p>
          <a:p>
            <a:endParaRPr lang="ru-RU" b="1" u="sng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Формирование предметно-развивающей среды </a:t>
            </a:r>
            <a:r>
              <a:rPr lang="ru-RU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–  динамичный  процесс который позволяет воспитателю проявлять творчество, привлекая к работе родителей, </a:t>
            </a:r>
          </a:p>
          <a:p>
            <a:r>
              <a:rPr lang="ru-RU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организовывать взаимодействие специалистов по  формированию развивающего пространства в группе</a:t>
            </a:r>
          </a:p>
          <a:p>
            <a:endParaRPr lang="ru-RU" sz="1600" b="1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0" name="Прямоугольник 1"/>
          <p:cNvSpPr>
            <a:spLocks noChangeArrowheads="1"/>
          </p:cNvSpPr>
          <p:nvPr/>
        </p:nvSpPr>
        <p:spPr bwMode="auto">
          <a:xfrm>
            <a:off x="758825" y="3810000"/>
            <a:ext cx="45720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 u="sng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Предметно-пространственная среда ДОО </a:t>
            </a:r>
            <a:r>
              <a:rPr lang="ru-RU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– одно из основных средств, формирующих личность ребенка, источник получения знаний и социального опыта. Поскольку именно в дошкольном возрасте закладываются фундамент начальных знаний об окружающем мире, культура взаимоотношений ребенка с взрослыми и сверстниками. </a:t>
            </a:r>
          </a:p>
        </p:txBody>
      </p:sp>
      <p:pic>
        <p:nvPicPr>
          <p:cNvPr id="4101" name="Picture 9" descr="C:\Users\User\Desktop\Рисунок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086256">
            <a:off x="4865688" y="2270125"/>
            <a:ext cx="4595812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ChangeArrowheads="1"/>
          </p:cNvSpPr>
          <p:nvPr/>
        </p:nvSpPr>
        <p:spPr bwMode="auto">
          <a:xfrm>
            <a:off x="395288" y="693738"/>
            <a:ext cx="8305800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ru-RU" sz="2400" b="1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Проблема </a:t>
            </a:r>
            <a:endParaRPr lang="ru-RU" sz="1200" b="1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  <a:p>
            <a:r>
              <a:rPr lang="ru-RU" sz="2000" b="1">
                <a:solidFill>
                  <a:srgbClr val="0000CC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Создать необходимые условия для гармоничного развития детей дошкольного возраста, изменить традиционные способы организации предметно-развивающей среды, с учетом особенностей восприятия мира современным ребенком. Заинтересовать родителей   в организации предметно- развивающейся среды. </a:t>
            </a:r>
            <a:endParaRPr lang="ru-RU" sz="2000" b="1">
              <a:solidFill>
                <a:srgbClr val="0000CC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6147" name="Rectangle 1"/>
          <p:cNvSpPr>
            <a:spLocks noChangeArrowheads="1"/>
          </p:cNvSpPr>
          <p:nvPr/>
        </p:nvSpPr>
        <p:spPr bwMode="auto">
          <a:xfrm>
            <a:off x="395288" y="2797175"/>
            <a:ext cx="8305800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ru-RU" sz="12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000" b="1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Актуальность проблемы  </a:t>
            </a:r>
            <a:endParaRPr lang="ru-RU" sz="1600" b="1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 eaLnBrk="0" hangingPunct="0"/>
            <a:r>
              <a:rPr lang="ru-RU" sz="1600" b="1">
                <a:solidFill>
                  <a:srgbClr val="0000CC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ru-RU" sz="2000" b="1">
                <a:solidFill>
                  <a:srgbClr val="0000CC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Переход  на ФГОС внес значительные коррективы в создание предметной среды детского сада. Мы, педагоги,  провели анализ существующих условий в группе и выявили проблему, что нами при организации предметно-развивающей среды в большей степени применяются традиционные способы, поэтому следует создать в группе предметно - развивающую среду с учетом особенностей восприятия мира современным ребенком. А также заинтересовать родителей в организации предметно - развивающей среды. Все это подтолкнуло   к поиску новых интересных форм и инновационных подходов к созданию предметно-развивающей среды. </a:t>
            </a:r>
            <a:r>
              <a:rPr lang="ru-RU" sz="1600">
                <a:ea typeface="Calibri" pitchFamily="34" charset="0"/>
              </a:rPr>
              <a:t> </a:t>
            </a:r>
            <a:endParaRPr lang="ru-RU" sz="1600" b="1">
              <a:solidFill>
                <a:srgbClr val="0000CC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6148" name="Прямоугольник 7"/>
          <p:cNvSpPr>
            <a:spLocks noChangeArrowheads="1"/>
          </p:cNvSpPr>
          <p:nvPr/>
        </p:nvSpPr>
        <p:spPr bwMode="auto">
          <a:xfrm>
            <a:off x="914400" y="0"/>
            <a:ext cx="72675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Организационно-подготовительный этап</a:t>
            </a:r>
            <a:endParaRPr lang="ru-RU" sz="280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52800" y="1143000"/>
            <a:ext cx="3352800" cy="2209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600" b="1" dirty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Внедренческий (Основной) этап: </a:t>
            </a:r>
          </a:p>
          <a:p>
            <a:pPr>
              <a:defRPr/>
            </a:pPr>
            <a:r>
              <a:rPr lang="ru-RU" sz="1600" dirty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Практическая реализация проекта. </a:t>
            </a:r>
          </a:p>
          <a:p>
            <a:pPr>
              <a:defRPr/>
            </a:pPr>
            <a:r>
              <a:rPr lang="ru-RU" sz="1600" dirty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Создание предметно - развивающей среды, отработка взаимодействия с воспитателями и узкими специалистам , с родителями воспитанников группы  ДОУ </a:t>
            </a:r>
            <a:endParaRPr lang="ru-RU" sz="1600" dirty="0">
              <a:solidFill>
                <a:srgbClr val="9900CC"/>
              </a:solidFill>
              <a:cs typeface="Arial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934200" y="1143000"/>
            <a:ext cx="2057400" cy="2209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600" b="1" dirty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Заключительный этап</a:t>
            </a:r>
            <a:r>
              <a:rPr lang="ru-RU" sz="1600" dirty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defRPr/>
            </a:pPr>
            <a:r>
              <a:rPr lang="ru-RU" sz="1600" dirty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Подведение итогов. Оформление материалов по проекту. Создание презентации.</a:t>
            </a:r>
          </a:p>
          <a:p>
            <a:pPr>
              <a:defRPr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362200" y="152400"/>
            <a:ext cx="4800600" cy="609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 Э</a:t>
            </a:r>
            <a:endParaRPr lang="ru-RU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125" name="Прямоугольник 7"/>
          <p:cNvSpPr>
            <a:spLocks noChangeArrowheads="1"/>
          </p:cNvSpPr>
          <p:nvPr/>
        </p:nvSpPr>
        <p:spPr bwMode="auto">
          <a:xfrm>
            <a:off x="2514600" y="228600"/>
            <a:ext cx="42529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Этапы  реализации проекта </a:t>
            </a:r>
            <a:endParaRPr lang="ru-RU" sz="2400" i="1">
              <a:solidFill>
                <a:srgbClr val="FF0000"/>
              </a:solidFill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6781800" y="762000"/>
            <a:ext cx="381000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4343400" y="762000"/>
            <a:ext cx="0" cy="381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>
            <a:off x="2667000" y="762000"/>
            <a:ext cx="228600" cy="381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444500" y="1158875"/>
            <a:ext cx="2451100" cy="2743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600" b="1" dirty="0">
                <a:solidFill>
                  <a:srgbClr val="9900FF"/>
                </a:solidFill>
                <a:latin typeface="Times New Roman" pitchFamily="18" charset="0"/>
                <a:cs typeface="Times New Roman" pitchFamily="18" charset="0"/>
              </a:rPr>
              <a:t>Организационно-подготовительный этап:</a:t>
            </a:r>
            <a:endParaRPr lang="ru-RU" sz="1600" dirty="0">
              <a:solidFill>
                <a:srgbClr val="99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1600" dirty="0">
                <a:solidFill>
                  <a:srgbClr val="9900FF"/>
                </a:solidFill>
              </a:rPr>
              <a:t>Определение целей и задач проекта</a:t>
            </a:r>
            <a:r>
              <a:rPr lang="en-US" sz="1600" dirty="0">
                <a:solidFill>
                  <a:srgbClr val="9900FF"/>
                </a:solidFill>
              </a:rPr>
              <a:t>;</a:t>
            </a:r>
            <a:r>
              <a:rPr lang="ru-RU" sz="1600" dirty="0">
                <a:solidFill>
                  <a:srgbClr val="9900FF"/>
                </a:solidFill>
              </a:rPr>
              <a:t>                                                   Сбор материала, необходимого для реализации цели проекта</a:t>
            </a:r>
            <a:r>
              <a:rPr lang="en-US" sz="1600" dirty="0">
                <a:solidFill>
                  <a:srgbClr val="9900FF"/>
                </a:solidFill>
              </a:rPr>
              <a:t>;</a:t>
            </a:r>
            <a:endParaRPr lang="ru-RU" sz="1600" dirty="0">
              <a:solidFill>
                <a:srgbClr val="9900FF"/>
              </a:solidFill>
            </a:endParaRPr>
          </a:p>
          <a:p>
            <a:pPr>
              <a:defRPr/>
            </a:pPr>
            <a:r>
              <a:rPr lang="ru-RU" sz="1600" dirty="0">
                <a:solidFill>
                  <a:srgbClr val="9900CC"/>
                </a:solidFill>
              </a:rPr>
              <a:t>Сотрудничество с родителями воспитанников.</a:t>
            </a:r>
            <a:endParaRPr lang="ru-RU" sz="1600" dirty="0">
              <a:solidFill>
                <a:srgbClr val="9900CC"/>
              </a:solidFill>
              <a:cs typeface="Arial" charset="0"/>
            </a:endParaRP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3200400" y="3749675"/>
            <a:ext cx="39624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Основные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направления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работы 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проекту:</a:t>
            </a:r>
            <a:endParaRPr lang="ru-RU" sz="2400" b="1" u="sng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0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-Профилактическое   </a:t>
            </a:r>
          </a:p>
          <a:p>
            <a:pPr>
              <a:defRPr/>
            </a:pPr>
            <a:r>
              <a:rPr lang="ru-RU" sz="20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-Образовательное                            </a:t>
            </a:r>
          </a:p>
          <a:p>
            <a:pPr>
              <a:defRPr/>
            </a:pPr>
            <a:r>
              <a:rPr lang="ru-RU" sz="20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-Развивающее               </a:t>
            </a:r>
          </a:p>
          <a:p>
            <a:pPr>
              <a:defRPr/>
            </a:pPr>
            <a:r>
              <a:rPr lang="ru-RU" sz="20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-Трудовое </a:t>
            </a:r>
          </a:p>
          <a:p>
            <a:pPr>
              <a:defRPr/>
            </a:pPr>
            <a:r>
              <a:rPr lang="ru-RU" sz="20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-Нравственно-патриотическое</a:t>
            </a:r>
          </a:p>
          <a:p>
            <a:pPr>
              <a:defRPr/>
            </a:pPr>
            <a:r>
              <a:rPr lang="ru-RU" sz="20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-Социальное                  </a:t>
            </a:r>
          </a:p>
          <a:p>
            <a:pPr>
              <a:defRPr/>
            </a:pPr>
            <a:r>
              <a:rPr lang="ru-RU" sz="20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- Воспитательное</a:t>
            </a:r>
            <a:endParaRPr lang="ru-RU" sz="2000" b="1" u="sng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9"/>
          <p:cNvSpPr>
            <a:spLocks noChangeArrowheads="1"/>
          </p:cNvSpPr>
          <p:nvPr/>
        </p:nvSpPr>
        <p:spPr bwMode="auto">
          <a:xfrm>
            <a:off x="685800" y="0"/>
            <a:ext cx="8001000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Цель проекта </a:t>
            </a:r>
            <a:endParaRPr lang="ru-RU" sz="2400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solidFill>
                  <a:srgbClr val="44444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Создание предметно-развивающейся среды, комфортных и  благоприятных условий для полноценного проживания детей дошкольного детства,  их  гармоничного развития и саморазвития, формирования  основ базовой культуры личности, всестороннего развитие психических и физических качеств в соответствии  с ФГОС. Привлечь внимание родителей к проблеме создания предметно-развивающей среды в ДОУ </a:t>
            </a:r>
            <a:r>
              <a:rPr lang="ru-RU" b="1" dirty="0">
                <a:solidFill>
                  <a:srgbClr val="0000CC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C:\Users\User\Desktop\дети\20170314_16484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76"/>
          <a:stretch/>
        </p:blipFill>
        <p:spPr bwMode="auto">
          <a:xfrm rot="5400000">
            <a:off x="372372" y="3013599"/>
            <a:ext cx="3674854" cy="304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C:\Users\User\Desktop\дети\20170314_16480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" r="28897"/>
          <a:stretch/>
        </p:blipFill>
        <p:spPr bwMode="auto">
          <a:xfrm rot="5400000">
            <a:off x="4844864" y="2586401"/>
            <a:ext cx="3624430" cy="38519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>
            <a:spLocks noGrp="1" noChangeArrowheads="1"/>
          </p:cNvSpPr>
          <p:nvPr>
            <p:ph idx="1"/>
          </p:nvPr>
        </p:nvSpPr>
        <p:spPr>
          <a:xfrm>
            <a:off x="533400" y="228600"/>
            <a:ext cx="8229600" cy="5448300"/>
          </a:xfrm>
        </p:spPr>
        <p:txBody>
          <a:bodyPr>
            <a:spAutoFit/>
          </a:bodyPr>
          <a:lstStyle/>
          <a:p>
            <a:pPr marL="0" indent="0" algn="ctr">
              <a:buFont typeface="Arial" charset="0"/>
              <a:buNone/>
              <a:defRPr/>
            </a:pPr>
            <a:r>
              <a:rPr lang="ru-RU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Задачи </a:t>
            </a:r>
            <a:r>
              <a:rPr lang="ru-RU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проекта </a:t>
            </a:r>
          </a:p>
          <a:p>
            <a:pPr>
              <a:defRPr/>
            </a:pPr>
            <a:r>
              <a:rPr lang="ru-RU" sz="2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Изучить и внедрить в практику новых подходов к организации предметно-развивающей  среды, обеспечивающих полноценное развитие дошкольников.</a:t>
            </a:r>
          </a:p>
          <a:p>
            <a:pPr>
              <a:defRPr/>
            </a:pPr>
            <a:r>
              <a:rPr lang="ru-RU" sz="2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2. Организовать развивающую среду, способствующую эмоциональному и психическому  благополучию в  своевременном всестороннем развитии каждого ребенка с учетом их потребностей, наклонностей  и интересов.</a:t>
            </a:r>
          </a:p>
          <a:p>
            <a:pPr>
              <a:defRPr/>
            </a:pPr>
            <a:r>
              <a:rPr lang="ru-RU" sz="2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3.Создать условия для обеспечения разных видов деятельности дошкольников (игровой, двигательной, интеллектуальной, самостоятельной, творческой, художественной, театрализованной) , их интеграция  и творческая организация (креативность) в целях повышения эффективности </a:t>
            </a:r>
            <a:r>
              <a:rPr lang="ru-RU" sz="2000" b="1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воспитательно</a:t>
            </a:r>
            <a:r>
              <a:rPr lang="ru-RU" sz="2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-образовательного процесса</a:t>
            </a:r>
          </a:p>
          <a:p>
            <a:pPr>
              <a:defRPr/>
            </a:pPr>
            <a:r>
              <a:rPr lang="ru-RU" sz="2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4.Организовать единство подходов к воспитанию детей в условиях дошкольного образовательного учреждения и семьи 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5"/>
          <p:cNvSpPr>
            <a:spLocks noChangeArrowheads="1"/>
          </p:cNvSpPr>
          <p:nvPr/>
        </p:nvSpPr>
        <p:spPr bwMode="auto">
          <a:xfrm>
            <a:off x="457200" y="-1538"/>
            <a:ext cx="8475663" cy="261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Развивающая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предметно-пространственная среда должна обеспечивать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Tx/>
              <a:buChar char="-"/>
              <a:defRPr/>
            </a:pPr>
            <a:r>
              <a:rPr lang="ru-RU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реализацию различных образовательных программ, используемых в образовательном процессе; </a:t>
            </a:r>
          </a:p>
          <a:p>
            <a:pPr marL="285750" indent="-285750">
              <a:buFontTx/>
              <a:buChar char="-"/>
              <a:defRPr/>
            </a:pPr>
            <a:r>
              <a:rPr lang="ru-RU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в случае организации инклюзивного образования необходимые для него условия;</a:t>
            </a:r>
          </a:p>
          <a:p>
            <a:pPr marL="285750" indent="-285750">
              <a:buFontTx/>
              <a:buChar char="-"/>
              <a:defRPr/>
            </a:pPr>
            <a:r>
              <a:rPr lang="ru-RU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учёт национально-культурных, климатических условий, в которых осуществляется образовательный процесс.</a:t>
            </a:r>
          </a:p>
          <a:p>
            <a:pPr algn="just" eaLnBrk="0" hangingPunct="0">
              <a:defRPr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 descr="C:\Users\User\Desktop\Методисту на сайт\20150408_0949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362200"/>
            <a:ext cx="4485901" cy="25233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C:\Users\User\Desktop\Методисту на сайт\20160303_1752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416" y="3276601"/>
            <a:ext cx="4290448" cy="32178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9" descr="C:\Users\User\Desktop\Рисунок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086256">
            <a:off x="4865688" y="2270125"/>
            <a:ext cx="4595812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5"/>
          <p:cNvSpPr>
            <a:spLocks noGrp="1" noChangeArrowheads="1"/>
          </p:cNvSpPr>
          <p:nvPr>
            <p:ph idx="1"/>
          </p:nvPr>
        </p:nvSpPr>
        <p:spPr>
          <a:xfrm>
            <a:off x="457200" y="533400"/>
            <a:ext cx="8229600" cy="4346575"/>
          </a:xfrm>
        </p:spPr>
        <p:txBody>
          <a:bodyPr>
            <a:spAutoFit/>
          </a:bodyPr>
          <a:lstStyle/>
          <a:p>
            <a:pPr marL="0" indent="0" algn="ctr">
              <a:buFont typeface="Arial" charset="0"/>
              <a:buNone/>
              <a:defRPr/>
            </a:pPr>
            <a:r>
              <a:rPr lang="ru-RU" sz="1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Материально-технические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ресурсы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Font typeface="Arial" charset="0"/>
              <a:buNone/>
              <a:defRPr/>
            </a:pPr>
            <a:r>
              <a:rPr lang="ru-RU" sz="1800" b="1" i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i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  (</a:t>
            </a:r>
            <a:r>
              <a:rPr lang="ru-RU" sz="1800" b="1" i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необходимые для выполнения проекта):</a:t>
            </a:r>
          </a:p>
          <a:p>
            <a:pPr>
              <a:buFontTx/>
              <a:buChar char="•"/>
              <a:defRPr/>
            </a:pPr>
            <a:r>
              <a:rPr lang="ru-RU" sz="1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подбор исторической, художественной и методической  литературы, </a:t>
            </a:r>
          </a:p>
          <a:p>
            <a:pPr>
              <a:buFontTx/>
              <a:buChar char="•"/>
              <a:defRPr/>
            </a:pPr>
            <a:r>
              <a:rPr lang="ru-RU" sz="1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подбор наглядного материала (презентации,  иллюстрации, фотографии, зарисовки), </a:t>
            </a:r>
          </a:p>
          <a:p>
            <a:pPr>
              <a:buFontTx/>
              <a:buChar char="•"/>
              <a:defRPr/>
            </a:pPr>
            <a:r>
              <a:rPr lang="ru-RU" sz="1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подготовка   материала для продуктивной деятельности, </a:t>
            </a:r>
          </a:p>
          <a:p>
            <a:pPr>
              <a:buFontTx/>
              <a:buChar char="•"/>
              <a:defRPr/>
            </a:pPr>
            <a:r>
              <a:rPr lang="ru-RU" sz="1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дидактические, сюжетно-ролевые игры, </a:t>
            </a:r>
          </a:p>
          <a:p>
            <a:pPr>
              <a:buFontTx/>
              <a:buChar char="•"/>
              <a:defRPr/>
            </a:pPr>
            <a:r>
              <a:rPr lang="ru-RU" sz="1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выставки творческих работ детей совместно с родителями </a:t>
            </a:r>
          </a:p>
          <a:p>
            <a:pPr>
              <a:buFontTx/>
              <a:buChar char="•"/>
              <a:defRPr/>
            </a:pPr>
            <a:r>
              <a:rPr lang="ru-RU" sz="1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создание условий для проведения открытых мероприятий (оформление групповой комнаты, музыкального зала), </a:t>
            </a:r>
          </a:p>
          <a:p>
            <a:pPr>
              <a:buFontTx/>
              <a:buChar char="•"/>
              <a:defRPr/>
            </a:pPr>
            <a:r>
              <a:rPr lang="ru-RU" sz="1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использование интерактивных технологий (мультимедийный экран, проектор, цифровой фотоаппарат, музыкальный центр, ноутбук) </a:t>
            </a:r>
          </a:p>
          <a:p>
            <a:pPr>
              <a:buFontTx/>
              <a:buChar char="•"/>
              <a:defRPr/>
            </a:pPr>
            <a:r>
              <a:rPr lang="ru-RU" sz="1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материалы </a:t>
            </a:r>
            <a:r>
              <a:rPr lang="ru-RU" sz="1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Интернет.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9" descr="C:\Users\User\Desktop\Рисунок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086256">
            <a:off x="4865688" y="2270125"/>
            <a:ext cx="4595812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Прямоугольник 4"/>
          <p:cNvSpPr>
            <a:spLocks noChangeArrowheads="1"/>
          </p:cNvSpPr>
          <p:nvPr/>
        </p:nvSpPr>
        <p:spPr bwMode="auto">
          <a:xfrm>
            <a:off x="2616200" y="0"/>
            <a:ext cx="3606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Планируемый результат</a:t>
            </a:r>
            <a:endParaRPr lang="ru-RU" sz="2400">
              <a:solidFill>
                <a:srgbClr val="FF0000"/>
              </a:solidFill>
            </a:endParaRPr>
          </a:p>
        </p:txBody>
      </p:sp>
      <p:sp>
        <p:nvSpPr>
          <p:cNvPr id="11268" name="Прямоугольник 5"/>
          <p:cNvSpPr>
            <a:spLocks noChangeArrowheads="1"/>
          </p:cNvSpPr>
          <p:nvPr/>
        </p:nvSpPr>
        <p:spPr bwMode="auto">
          <a:xfrm>
            <a:off x="457200" y="461963"/>
            <a:ext cx="792480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1600" dirty="0">
                <a:solidFill>
                  <a:srgbClr val="0000CC"/>
                </a:solidFill>
              </a:rPr>
              <a:t> </a:t>
            </a:r>
            <a:r>
              <a:rPr lang="ru-RU" sz="2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Реализация проекта обеспечит целостность педагогического процесса и создаст окружающее пространство, удовлетворяющее потребности актуального, ближайшего и перспективного творческого развития каждого ребенка. Создаст творческую атмосферу в работе педагогов.  Будет способствовать свободному ориентированию в пространстве и времени, поможет  воспитанникам  легко адаптироваться к особенностям школьной жизни. Возрастет интерес родителей  к созданию предметно-развивающей среды в группе.</a:t>
            </a:r>
            <a:r>
              <a:rPr lang="ru-RU" sz="2000" b="1" u="sng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19458" name="Picture 2" descr="C:\Users\User\Desktop\Методисту на сайт\20150323_1649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324225"/>
            <a:ext cx="6096000" cy="3429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9" descr="C:\Users\User\Desktop\Рисунок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086256">
            <a:off x="4865688" y="1889125"/>
            <a:ext cx="4595812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Прямоугольник 4"/>
          <p:cNvSpPr>
            <a:spLocks noChangeArrowheads="1"/>
          </p:cNvSpPr>
          <p:nvPr/>
        </p:nvSpPr>
        <p:spPr bwMode="auto">
          <a:xfrm>
            <a:off x="263525" y="3432175"/>
            <a:ext cx="4572000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Принципы  организации ПРС </a:t>
            </a:r>
            <a:r>
              <a:rPr lang="ru-RU" sz="1600" dirty="0">
                <a:solidFill>
                  <a:srgbClr val="0000CC"/>
                </a:solidFill>
                <a:ea typeface="Calibri" pitchFamily="34" charset="0"/>
                <a:cs typeface="Times New Roman" pitchFamily="18" charset="0"/>
              </a:rPr>
              <a:t>  </a:t>
            </a:r>
          </a:p>
          <a:p>
            <a:pPr marL="285750" indent="-285750">
              <a:buFont typeface="Wingdings" pitchFamily="2" charset="2"/>
              <a:buChar char="q"/>
              <a:defRPr/>
            </a:pPr>
            <a:r>
              <a:rPr lang="ru-RU" b="1" dirty="0">
                <a:solidFill>
                  <a:srgbClr val="0000CC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Насыщенность</a:t>
            </a:r>
          </a:p>
          <a:p>
            <a:pPr marL="285750" indent="-285750">
              <a:buFont typeface="Wingdings" pitchFamily="2" charset="2"/>
              <a:buChar char="q"/>
              <a:defRPr/>
            </a:pPr>
            <a:r>
              <a:rPr lang="ru-RU" b="1" dirty="0" err="1">
                <a:solidFill>
                  <a:srgbClr val="0000CC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Трансформируемость</a:t>
            </a:r>
            <a:endParaRPr lang="ru-RU" b="1" dirty="0">
              <a:solidFill>
                <a:srgbClr val="0000CC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q"/>
              <a:defRPr/>
            </a:pPr>
            <a:r>
              <a:rPr lang="ru-RU" b="1" dirty="0" err="1">
                <a:solidFill>
                  <a:srgbClr val="0000CC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Полифункциональность</a:t>
            </a:r>
            <a:endParaRPr lang="ru-RU" b="1" dirty="0">
              <a:solidFill>
                <a:srgbClr val="0000CC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q"/>
              <a:defRPr/>
            </a:pPr>
            <a:r>
              <a:rPr lang="ru-RU" b="1" dirty="0">
                <a:solidFill>
                  <a:srgbClr val="0000CC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Вариативность</a:t>
            </a:r>
          </a:p>
          <a:p>
            <a:pPr marL="285750" indent="-285750">
              <a:buFont typeface="Wingdings" pitchFamily="2" charset="2"/>
              <a:buChar char="q"/>
              <a:defRPr/>
            </a:pPr>
            <a:r>
              <a:rPr lang="ru-RU" b="1" dirty="0">
                <a:solidFill>
                  <a:srgbClr val="0000CC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Доступность</a:t>
            </a:r>
          </a:p>
          <a:p>
            <a:pPr marL="285750" indent="-285750">
              <a:buFont typeface="Wingdings" pitchFamily="2" charset="2"/>
              <a:buChar char="q"/>
              <a:defRPr/>
            </a:pPr>
            <a:r>
              <a:rPr lang="ru-RU" b="1" dirty="0">
                <a:solidFill>
                  <a:srgbClr val="0000CC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Безопасность</a:t>
            </a:r>
          </a:p>
          <a:p>
            <a:pPr marL="285750" indent="-285750">
              <a:buFont typeface="Wingdings" pitchFamily="2" charset="2"/>
              <a:buChar char="q"/>
              <a:defRPr/>
            </a:pPr>
            <a:r>
              <a:rPr lang="ru-RU" b="1" dirty="0">
                <a:solidFill>
                  <a:srgbClr val="0000CC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Педагогической целесообразность</a:t>
            </a:r>
          </a:p>
          <a:p>
            <a:pPr marL="285750" indent="-285750">
              <a:buFont typeface="Wingdings" pitchFamily="2" charset="2"/>
              <a:buChar char="q"/>
              <a:defRPr/>
            </a:pPr>
            <a:r>
              <a:rPr lang="ru-RU" b="1" dirty="0">
                <a:solidFill>
                  <a:srgbClr val="0000CC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Интеграция образовательных областей</a:t>
            </a:r>
          </a:p>
          <a:p>
            <a:pPr marL="285750" indent="-285750">
              <a:buFont typeface="Wingdings" pitchFamily="2" charset="2"/>
              <a:buChar char="q"/>
              <a:defRPr/>
            </a:pPr>
            <a:r>
              <a:rPr lang="ru-RU" b="1" dirty="0">
                <a:solidFill>
                  <a:srgbClr val="0000CC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Учет ЗБР (зоны ближайшего развития)  </a:t>
            </a:r>
            <a:r>
              <a:rPr lang="ru-RU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2292" name="Прямоугольник 3"/>
          <p:cNvSpPr>
            <a:spLocks noChangeArrowheads="1"/>
          </p:cNvSpPr>
          <p:nvPr/>
        </p:nvSpPr>
        <p:spPr bwMode="auto">
          <a:xfrm>
            <a:off x="3886200" y="2703513"/>
            <a:ext cx="5257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400"/>
              <a:t> </a:t>
            </a:r>
            <a:endParaRPr lang="ru-RU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3" name="Прямоугольник 5"/>
          <p:cNvSpPr>
            <a:spLocks noChangeArrowheads="1"/>
          </p:cNvSpPr>
          <p:nvPr/>
        </p:nvSpPr>
        <p:spPr bwMode="auto">
          <a:xfrm>
            <a:off x="273050" y="211138"/>
            <a:ext cx="83820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ru-RU" sz="2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Учет развивающих видов детской деятельности при организации ПРС в группе </a:t>
            </a:r>
            <a:r>
              <a:rPr lang="ru-RU" sz="2000" b="1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b="1" i="1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согласно требованиям ФГОС) </a:t>
            </a:r>
          </a:p>
          <a:p>
            <a:pPr eaLnBrk="0" hangingPunct="0">
              <a:buFont typeface="Wingdings" pitchFamily="2" charset="2"/>
              <a:buChar char="q"/>
            </a:pPr>
            <a:r>
              <a:rPr lang="ru-RU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Игровая</a:t>
            </a:r>
            <a:endParaRPr lang="ru-RU" b="1">
              <a:solidFill>
                <a:srgbClr val="0000CC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eaLnBrk="0" hangingPunct="0">
              <a:buFont typeface="Wingdings" pitchFamily="2" charset="2"/>
              <a:buChar char="q"/>
            </a:pPr>
            <a:r>
              <a:rPr lang="ru-RU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</a:t>
            </a:r>
            <a:r>
              <a:rPr lang="ru-RU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Двигательная</a:t>
            </a:r>
            <a:endParaRPr lang="ru-RU" b="1">
              <a:solidFill>
                <a:srgbClr val="0000CC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eaLnBrk="0" hangingPunct="0">
              <a:buFont typeface="Wingdings" pitchFamily="2" charset="2"/>
              <a:buChar char="q"/>
            </a:pPr>
            <a:r>
              <a:rPr lang="ru-RU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</a:t>
            </a:r>
            <a:r>
              <a:rPr lang="ru-RU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Познавательно-исследовательская</a:t>
            </a:r>
          </a:p>
          <a:p>
            <a:pPr eaLnBrk="0" hangingPunct="0"/>
            <a:r>
              <a:rPr lang="ru-RU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( детское экспериментирование)</a:t>
            </a:r>
          </a:p>
          <a:p>
            <a:pPr eaLnBrk="0" hangingPunct="0">
              <a:buFont typeface="Wingdings" pitchFamily="2" charset="2"/>
              <a:buChar char="q"/>
            </a:pPr>
            <a:r>
              <a:rPr lang="ru-RU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Коммуникативная</a:t>
            </a:r>
            <a:endParaRPr lang="ru-RU" b="1">
              <a:solidFill>
                <a:srgbClr val="0000CC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eaLnBrk="0" hangingPunct="0">
              <a:buFont typeface="Wingdings" pitchFamily="2" charset="2"/>
              <a:buChar char="q"/>
            </a:pPr>
            <a:r>
              <a:rPr lang="ru-RU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</a:t>
            </a:r>
            <a:r>
              <a:rPr lang="ru-RU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Продуктивная</a:t>
            </a:r>
            <a:endParaRPr lang="ru-RU" b="1">
              <a:solidFill>
                <a:srgbClr val="0000CC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eaLnBrk="0" hangingPunct="0">
              <a:buFont typeface="Wingdings" pitchFamily="2" charset="2"/>
              <a:buChar char="q"/>
            </a:pPr>
            <a:r>
              <a:rPr lang="ru-RU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ru-RU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Музыкально-художественная</a:t>
            </a:r>
            <a:endParaRPr lang="ru-RU" b="1">
              <a:solidFill>
                <a:srgbClr val="0000CC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eaLnBrk="0" hangingPunct="0">
              <a:buFont typeface="Wingdings" pitchFamily="2" charset="2"/>
              <a:buChar char="q"/>
            </a:pPr>
            <a:r>
              <a:rPr lang="ru-RU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</a:t>
            </a:r>
            <a:r>
              <a:rPr lang="ru-RU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Трудовая</a:t>
            </a:r>
            <a:endParaRPr lang="ru-RU" b="1">
              <a:solidFill>
                <a:srgbClr val="0000CC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eaLnBrk="0" hangingPunct="0">
              <a:buFont typeface="Wingdings" pitchFamily="2" charset="2"/>
              <a:buChar char="q"/>
            </a:pPr>
            <a:r>
              <a:rPr lang="ru-RU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</a:t>
            </a:r>
            <a:r>
              <a:rPr lang="ru-RU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Чтение художественной литературы   </a:t>
            </a:r>
            <a:endParaRPr lang="ru-RU" b="1">
              <a:solidFill>
                <a:srgbClr val="0000CC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9" descr="C:\Users\User\Desktop\Рисунок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086256">
            <a:off x="4865687" y="2290481"/>
            <a:ext cx="4595812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1"/>
          <p:cNvSpPr>
            <a:spLocks noChangeArrowheads="1"/>
          </p:cNvSpPr>
          <p:nvPr/>
        </p:nvSpPr>
        <p:spPr bwMode="auto">
          <a:xfrm>
            <a:off x="381000" y="606425"/>
            <a:ext cx="81534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ru-RU" sz="2400" b="1" dirty="0">
                <a:solidFill>
                  <a:srgbClr val="0000CC"/>
                </a:solidFill>
              </a:rPr>
              <a:t>- практическая реализация проекта;</a:t>
            </a:r>
          </a:p>
          <a:p>
            <a:r>
              <a:rPr lang="ru-RU" sz="2400" b="1" dirty="0">
                <a:solidFill>
                  <a:srgbClr val="0000CC"/>
                </a:solidFill>
              </a:rPr>
              <a:t>- создание предметно - развивающей среды;</a:t>
            </a:r>
          </a:p>
          <a:p>
            <a:r>
              <a:rPr lang="ru-RU" sz="2400" b="1" dirty="0">
                <a:solidFill>
                  <a:srgbClr val="0000CC"/>
                </a:solidFill>
              </a:rPr>
              <a:t>- отработка взаимодействия с воспитателями и   родителями воспитанников группы ДОУ.</a:t>
            </a:r>
          </a:p>
        </p:txBody>
      </p:sp>
      <p:sp>
        <p:nvSpPr>
          <p:cNvPr id="13316" name="Прямоугольник 6"/>
          <p:cNvSpPr>
            <a:spLocks noChangeArrowheads="1"/>
          </p:cNvSpPr>
          <p:nvPr/>
        </p:nvSpPr>
        <p:spPr bwMode="auto">
          <a:xfrm>
            <a:off x="1828800" y="0"/>
            <a:ext cx="59848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 Внедренческий (Основной) этап: </a:t>
            </a:r>
            <a:endParaRPr lang="ru-RU" sz="2800">
              <a:solidFill>
                <a:srgbClr val="C00000"/>
              </a:solidFill>
            </a:endParaRPr>
          </a:p>
        </p:txBody>
      </p:sp>
      <p:pic>
        <p:nvPicPr>
          <p:cNvPr id="20482" name="Picture 2" descr="C:\Users\User\Desktop\Методисту на сайт\20150127_10170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01" r="16886"/>
          <a:stretch/>
        </p:blipFill>
        <p:spPr bwMode="auto">
          <a:xfrm>
            <a:off x="3854449" y="2959873"/>
            <a:ext cx="3897489" cy="2895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er\Desktop\дети март\20170309_09454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70"/>
          <a:stretch/>
        </p:blipFill>
        <p:spPr bwMode="auto">
          <a:xfrm>
            <a:off x="152400" y="2788516"/>
            <a:ext cx="3582354" cy="36124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Rectangle 2"/>
          <p:cNvSpPr>
            <a:spLocks noChangeArrowheads="1"/>
          </p:cNvSpPr>
          <p:nvPr/>
        </p:nvSpPr>
        <p:spPr bwMode="auto">
          <a:xfrm>
            <a:off x="3505200" y="9524"/>
            <a:ext cx="2590800" cy="523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Центр природы и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экспериментирования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4" name="Прямоугольник 22"/>
          <p:cNvSpPr>
            <a:spLocks noChangeArrowheads="1"/>
          </p:cNvSpPr>
          <p:nvPr/>
        </p:nvSpPr>
        <p:spPr bwMode="auto">
          <a:xfrm>
            <a:off x="2819400" y="3200399"/>
            <a:ext cx="3124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Центр «Будем говорить правильно»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dirty="0"/>
          </a:p>
        </p:txBody>
      </p:sp>
      <p:pic>
        <p:nvPicPr>
          <p:cNvPr id="21506" name="Picture 2" descr="C:\Users\User\Desktop\Методисту на сайт\20150406_1025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33400"/>
            <a:ext cx="4516968" cy="25407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F:\дети2017\20170127_1558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999" y="609600"/>
            <a:ext cx="3286125" cy="24645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7" descr="C:\Users\User\Desktop\Дети фото\20170306_15523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76" y="3581400"/>
            <a:ext cx="3802448" cy="27883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C:\Users\User\Desktop\дети март\20170309_0809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25799"/>
            <a:ext cx="2554817" cy="34064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7"/>
          <p:cNvSpPr>
            <a:spLocks noChangeArrowheads="1"/>
          </p:cNvSpPr>
          <p:nvPr/>
        </p:nvSpPr>
        <p:spPr bwMode="auto">
          <a:xfrm>
            <a:off x="63103" y="165177"/>
            <a:ext cx="47244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Центр «Музыкально-театрализованной деятельности»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23"/>
          <p:cNvSpPr>
            <a:spLocks noChangeArrowheads="1"/>
          </p:cNvSpPr>
          <p:nvPr/>
        </p:nvSpPr>
        <p:spPr bwMode="auto">
          <a:xfrm>
            <a:off x="5914180" y="147808"/>
            <a:ext cx="315362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Центр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«Экологии, уголок дежурств»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 descr="C:\Users\User\Desktop\фото с папой\20170313_0730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03" y="535164"/>
            <a:ext cx="2908697" cy="38782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C:\Users\User\Desktop\фото с папой\20170313_0747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513393"/>
            <a:ext cx="3048000" cy="40639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075774" y="3194952"/>
            <a:ext cx="28384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Центр «Творческая мастерская»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User\Desktop\Методисту на сайт\20150206_15575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1767" y="3853943"/>
            <a:ext cx="4126420" cy="26569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2280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Прямоугольник 12"/>
          <p:cNvSpPr>
            <a:spLocks noChangeArrowheads="1"/>
          </p:cNvSpPr>
          <p:nvPr/>
        </p:nvSpPr>
        <p:spPr bwMode="auto">
          <a:xfrm>
            <a:off x="393102" y="107949"/>
            <a:ext cx="29718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Центр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«Здоровья» </a:t>
            </a:r>
            <a:endParaRPr lang="ru-RU" sz="1400" dirty="0"/>
          </a:p>
        </p:txBody>
      </p:sp>
      <p:sp>
        <p:nvSpPr>
          <p:cNvPr id="15366" name="Прямоугольник 14"/>
          <p:cNvSpPr>
            <a:spLocks noChangeArrowheads="1"/>
          </p:cNvSpPr>
          <p:nvPr/>
        </p:nvSpPr>
        <p:spPr bwMode="auto">
          <a:xfrm>
            <a:off x="3733800" y="0"/>
            <a:ext cx="25146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Центр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«Нравственно-патриотический»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7" name="Прямоугольник 15"/>
          <p:cNvSpPr>
            <a:spLocks noChangeArrowheads="1"/>
          </p:cNvSpPr>
          <p:nvPr/>
        </p:nvSpPr>
        <p:spPr bwMode="auto">
          <a:xfrm>
            <a:off x="6477000" y="0"/>
            <a:ext cx="2667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Центр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«Сенсорного 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и математического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развития»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72" name="Прямоугольник 21"/>
          <p:cNvSpPr>
            <a:spLocks noChangeArrowheads="1"/>
          </p:cNvSpPr>
          <p:nvPr/>
        </p:nvSpPr>
        <p:spPr bwMode="auto">
          <a:xfrm>
            <a:off x="4038600" y="4724400"/>
            <a:ext cx="2438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Центр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«Уединения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 descr="C:\Users\User\Desktop\дети март\20170309_0823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035" y="533400"/>
            <a:ext cx="2178129" cy="29041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C:\Users\User\Desktop\Методисту на сайт\20160302_11273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7" r="8043"/>
          <a:stretch/>
        </p:blipFill>
        <p:spPr bwMode="auto">
          <a:xfrm>
            <a:off x="152400" y="3745547"/>
            <a:ext cx="3453204" cy="30273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C:\Users\User\Desktop\дети март\20170309_0814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1383" y="3683989"/>
            <a:ext cx="2324856" cy="30998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7" name="Picture 5" descr="C:\Users\User\Desktop\дети март\20170309_08194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1383" y="533400"/>
            <a:ext cx="2218233" cy="29576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9" name="Picture 7" descr="C:\Users\User\Desktop\фото с папой\20170313_07250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772" y="491172"/>
            <a:ext cx="2209799" cy="29463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20325" y="262039"/>
            <a:ext cx="34923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Центр «Сюжетно-ролевых игр»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9" name="Picture 3" descr="C:\Users\User\Desktop\фото с папой\20170313_0741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3705"/>
            <a:ext cx="3048000" cy="40640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C:\Users\User\Desktop\фото с папой\20170313_09133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2935192"/>
            <a:ext cx="3036954" cy="39623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C:\Users\User\Desktop\фото с папой\20170313_09082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75114" y="1173545"/>
            <a:ext cx="4078726" cy="30590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85553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9" descr="C:\Users\User\Desktop\Рисунок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086256">
            <a:off x="4865688" y="1889125"/>
            <a:ext cx="4595812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838200" y="671513"/>
            <a:ext cx="8305800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ru-RU" b="1" dirty="0"/>
              <a:t>                          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Мониторинг </a:t>
            </a:r>
          </a:p>
          <a:p>
            <a:r>
              <a:rPr lang="ru-RU" sz="16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Проведение мониторинга построения ПРС группы происходило путем экспресс – анализа. Критериями положительных результатов выполнения проекта являлся  анализ выполнения поставленной цели, уровня реализации поставленных задач. Отслеживание результатов эффективности проходило через самоконтроль педагогов, через контроль со стороны администрации ДОУ, а также через отношение самих детей к ПРС группы и мнения родителей. Результаты мониторинга  использовались исключительно для оптимизации дальнейшей работы по организации предметно-развивающей среды группы.  </a:t>
            </a:r>
          </a:p>
          <a:p>
            <a:endParaRPr lang="ru-RU" sz="16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Проведение экспресс – анализа (</a:t>
            </a:r>
            <a:r>
              <a:rPr lang="ru-RU" sz="1600" b="1" i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заключительный этап)</a:t>
            </a:r>
            <a:endParaRPr lang="ru-RU" sz="16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8" name="Rectangle 5"/>
          <p:cNvSpPr>
            <a:spLocks noChangeArrowheads="1"/>
          </p:cNvSpPr>
          <p:nvPr/>
        </p:nvSpPr>
        <p:spPr bwMode="auto">
          <a:xfrm>
            <a:off x="1600200" y="3519488"/>
            <a:ext cx="579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tIns="152352" bIns="0" anchor="ctr">
            <a:spAutoFit/>
          </a:bodyPr>
          <a:lstStyle/>
          <a:p>
            <a:pPr eaLnBrk="0" hangingPunct="0"/>
            <a:r>
              <a:rPr lang="ru-RU" b="1">
                <a:latin typeface="Times New Roman" pitchFamily="18" charset="0"/>
                <a:cs typeface="Times New Roman" pitchFamily="18" charset="0"/>
              </a:rPr>
              <a:t>Сравнительный анализ мониторинга ПРС группы </a:t>
            </a:r>
          </a:p>
          <a:p>
            <a:pPr eaLnBrk="0" hangingPunct="0"/>
            <a:endParaRPr lang="ru-RU">
              <a:cs typeface="Times New Roman" pitchFamily="18" charset="0"/>
            </a:endParaRPr>
          </a:p>
        </p:txBody>
      </p:sp>
      <p:graphicFrame>
        <p:nvGraphicFramePr>
          <p:cNvPr id="16389" name="Object 4"/>
          <p:cNvGraphicFramePr>
            <a:graphicFrameLocks noChangeAspect="1"/>
          </p:cNvGraphicFramePr>
          <p:nvPr/>
        </p:nvGraphicFramePr>
        <p:xfrm>
          <a:off x="1676400" y="4038600"/>
          <a:ext cx="5484813" cy="266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31" name="Диаграмма" r:id="rId4" imgW="6457860" imgH="3791040" progId="MSGraph.Chart.8">
                  <p:embed/>
                </p:oleObj>
              </mc:Choice>
              <mc:Fallback>
                <p:oleObj name="Диаграмма" r:id="rId4" imgW="6457860" imgH="3791040" progId="MSGraph.Char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0" y="4038600"/>
                        <a:ext cx="5484813" cy="266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3886200" y="6400800"/>
            <a:ext cx="22685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>
            <a:spAutoFit/>
          </a:bodyPr>
          <a:lstStyle/>
          <a:p>
            <a:pPr indent="190500" eaLnBrk="0" hangingPunct="0"/>
            <a:r>
              <a:rPr lang="ru-RU" sz="1400">
                <a:latin typeface="Times New Roman" pitchFamily="18" charset="0"/>
                <a:cs typeface="Times New Roman" pitchFamily="18" charset="0"/>
              </a:rPr>
              <a:t>Заключительный этап</a:t>
            </a:r>
          </a:p>
        </p:txBody>
      </p:sp>
      <p:sp>
        <p:nvSpPr>
          <p:cNvPr id="16391" name="Rectangle 6"/>
          <p:cNvSpPr>
            <a:spLocks noChangeArrowheads="1"/>
          </p:cNvSpPr>
          <p:nvPr/>
        </p:nvSpPr>
        <p:spPr bwMode="auto">
          <a:xfrm>
            <a:off x="1447800" y="6400800"/>
            <a:ext cx="2266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>
            <a:spAutoFit/>
          </a:bodyPr>
          <a:lstStyle/>
          <a:p>
            <a:pPr indent="190500" eaLnBrk="0" hangingPunct="0"/>
            <a:r>
              <a:rPr lang="ru-RU" sz="1400">
                <a:latin typeface="Times New Roman" pitchFamily="18" charset="0"/>
                <a:cs typeface="Times New Roman" pitchFamily="18" charset="0"/>
              </a:rPr>
              <a:t>Формирующий этап</a:t>
            </a:r>
          </a:p>
        </p:txBody>
      </p:sp>
      <p:sp>
        <p:nvSpPr>
          <p:cNvPr id="16392" name="Прямоугольник 7"/>
          <p:cNvSpPr>
            <a:spLocks noChangeArrowheads="1"/>
          </p:cNvSpPr>
          <p:nvPr/>
        </p:nvSpPr>
        <p:spPr bwMode="auto">
          <a:xfrm>
            <a:off x="2209800" y="0"/>
            <a:ext cx="43084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 Заключительный этап</a:t>
            </a:r>
            <a:r>
              <a:rPr lang="ru-RU" sz="28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2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/>
          <a:lstStyle/>
          <a:p>
            <a:r>
              <a:rPr lang="ru-RU" sz="3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Вывод(заключение)</a:t>
            </a:r>
          </a:p>
        </p:txBody>
      </p:sp>
      <p:sp>
        <p:nvSpPr>
          <p:cNvPr id="17411" name="Объект 3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4525963"/>
          </a:xfrm>
        </p:spPr>
        <p:txBody>
          <a:bodyPr/>
          <a:lstStyle/>
          <a:p>
            <a:pPr marL="0" indent="0" algn="just">
              <a:buFont typeface="Arial" charset="0"/>
              <a:buNone/>
            </a:pPr>
            <a:r>
              <a:rPr lang="ru-RU" sz="2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Подводя итоги реализации проекта родителями и нами, педагогами,  была дана положительная оценка в создании предметно-развивающей среде, плодотворной и интересной совместной деятельности. Родители обозначили положительную динамику в образовательном и воспитательном процессе. Единство стремлений, взглядов педагогов и родителей на реализацию проекта, совместно выработанные  общие цели и задачи помогли достичь видимых результатов.  Пополнилась и обновилась развивающая среда. Творческая деятельность объединила родителей и детей в совместных обсуждениях и реализации идей, направленных на обогащение развивающей среды.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9" descr="C:\Users\User\Desktop\Рисунок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086256">
            <a:off x="4865688" y="1889125"/>
            <a:ext cx="4595812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b="1" i="1" smtClean="0">
                <a:solidFill>
                  <a:srgbClr val="FF0000"/>
                </a:solidFill>
                <a:cs typeface="Times New Roman" pitchFamily="18" charset="0"/>
              </a:rPr>
              <a:t>В перспективе работы группы:</a:t>
            </a:r>
            <a:r>
              <a:rPr lang="ru-RU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endParaRPr lang="ru-RU" smtClean="0">
              <a:solidFill>
                <a:srgbClr val="FF0000"/>
              </a:solidFill>
            </a:endParaRPr>
          </a:p>
        </p:txBody>
      </p:sp>
      <p:sp>
        <p:nvSpPr>
          <p:cNvPr id="18436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ru-RU" sz="36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Было решено поделиться опытом с родителями других групп и предоставить презентацию проекта по взаимодействию родителей и педагогов в организации развивающей среды группы.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7"/>
          <p:cNvSpPr>
            <a:spLocks noChangeArrowheads="1"/>
          </p:cNvSpPr>
          <p:nvPr/>
        </p:nvSpPr>
        <p:spPr bwMode="auto">
          <a:xfrm>
            <a:off x="457200" y="0"/>
            <a:ext cx="8305800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ru-RU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Список  используемой литературы</a:t>
            </a:r>
          </a:p>
          <a:p>
            <a:pPr algn="just"/>
            <a:r>
              <a:rPr lang="ru-RU" sz="16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1.Карабанова О.А., Алиева Э.Ф. Организация развивающей предметно-пространственной среды в соответствии с федеральным государственным образовательным стандартом дошкольного образования: Методические рекомендации для педагогических работников дошкольных образовательных организаций и родителей детей дошкольного возраста. -М.: Федеральный институт развития образования, 2014</a:t>
            </a:r>
          </a:p>
          <a:p>
            <a:pPr algn="just"/>
            <a:r>
              <a:rPr lang="ru-RU" sz="16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2.Калугина С.Е. Организация предметно-пространственной среды при переходе на ФГОС ДО6 из опыта работы//Управление ДОУ.-2015.-№4</a:t>
            </a:r>
          </a:p>
          <a:p>
            <a:pPr algn="just"/>
            <a:r>
              <a:rPr lang="ru-RU" sz="16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3.Комарова О.А. Предметно-игровая среда ДОУ//Управление ДОУ. -2009.-№5.</a:t>
            </a:r>
          </a:p>
          <a:p>
            <a:pPr algn="just"/>
            <a:r>
              <a:rPr lang="ru-RU" sz="16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4.Новоселова С., Павлова Л. Н. Развивающая предметная среда: Методические рекомендации по проектированию вариативных дизайн – проектов развивающей предметной среды в детских садах и учебно-воспитательных комплексах. 2-е изд. – М.: Айресс Пресс, 2007 </a:t>
            </a:r>
          </a:p>
          <a:p>
            <a:pPr algn="just"/>
            <a:r>
              <a:rPr lang="ru-RU" sz="16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5.Нищева Н. В. Предметно-пространственная развивающая среда в детском саду. принципы построения, советы, рекомендации / Н. В. Нищева. - СПБ.: ДЕТСТВО-ПРЕСС, 2009 </a:t>
            </a:r>
          </a:p>
          <a:p>
            <a:pPr algn="just"/>
            <a:r>
              <a:rPr lang="ru-RU" sz="16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6.Предметно-пространственная развивающая среда в детском саду. Принципы построения, советы, рекомендации./Сост. Нищева Н. В. - СПб., 2007.</a:t>
            </a:r>
          </a:p>
          <a:p>
            <a:pPr algn="just"/>
            <a:r>
              <a:rPr lang="ru-RU" sz="16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7.Ясвин В.А</a:t>
            </a:r>
            <a:r>
              <a:rPr lang="ru-RU" sz="1600" b="1" i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600" b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 Образовательная среда от моделирования к проектированию. М., 2000.</a:t>
            </a:r>
          </a:p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/>
              <a:t> </a:t>
            </a:r>
            <a:endParaRPr lang="ru-RU" sz="2400"/>
          </a:p>
        </p:txBody>
      </p:sp>
      <p:pic>
        <p:nvPicPr>
          <p:cNvPr id="19459" name="Рисунок 106" descr="http://900igr.net/datai/pedagogika/Otkrytoe-zanjatie/0026-010-Rekomendatsi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4953000"/>
            <a:ext cx="3124200" cy="173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2209800" y="762000"/>
            <a:ext cx="4724400" cy="2585323"/>
          </a:xfrm>
          <a:prstGeom prst="rect">
            <a:avLst/>
          </a:prstGeom>
          <a:noFill/>
          <a:ln cmpd="sng">
            <a:noFill/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B91713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Times New Roman" pitchFamily="18" charset="0"/>
                <a:cs typeface="+mn-cs"/>
              </a:rPr>
              <a:t>СПАСИБО</a:t>
            </a:r>
            <a:r>
              <a:rPr lang="ru-RU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B91713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Times New Roman" pitchFamily="18" charset="0"/>
                <a:cs typeface="+mn-cs"/>
              </a:rPr>
              <a:t> </a:t>
            </a:r>
          </a:p>
          <a:p>
            <a:pPr algn="ctr" eaLnBrk="0" hangingPunct="0"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B91713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Times New Roman" pitchFamily="18" charset="0"/>
                <a:cs typeface="+mn-cs"/>
              </a:rPr>
              <a:t>за внимание!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B91713"/>
              </a:solidFill>
              <a:effectLst>
                <a:outerShdw blurRad="50800" algn="tl" rotWithShape="0">
                  <a:srgbClr val="000000"/>
                </a:outerShdw>
              </a:effectLst>
              <a:latin typeface="Arial" pitchFamily="34" charset="0"/>
              <a:cs typeface="+mn-cs"/>
            </a:endParaRPr>
          </a:p>
        </p:txBody>
      </p:sp>
      <p:pic>
        <p:nvPicPr>
          <p:cNvPr id="20483" name="Picture 4" descr="C:\Users\Павлозавр\Desktop\юля разное\цветы\незабудки_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276600"/>
            <a:ext cx="472440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4912</TotalTime>
  <Words>1372</Words>
  <Application>Microsoft Office PowerPoint</Application>
  <PresentationFormat>Экран (4:3)</PresentationFormat>
  <Paragraphs>147</Paragraphs>
  <Slides>21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3" baseType="lpstr">
      <vt:lpstr>Тема Office</vt:lpstr>
      <vt:lpstr>Диаграмма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Вывод(заключение)</vt:lpstr>
      <vt:lpstr>В перспективе работы группы: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Наталия</dc:creator>
  <cp:lastModifiedBy>User</cp:lastModifiedBy>
  <cp:revision>543</cp:revision>
  <cp:lastPrinted>1601-01-01T00:00:00Z</cp:lastPrinted>
  <dcterms:created xsi:type="dcterms:W3CDTF">1601-01-01T00:00:00Z</dcterms:created>
  <dcterms:modified xsi:type="dcterms:W3CDTF">2017-03-14T14:51:11Z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