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1"/>
  </p:notesMasterIdLst>
  <p:sldIdLst>
    <p:sldId id="299" r:id="rId2"/>
    <p:sldId id="278" r:id="rId3"/>
    <p:sldId id="281" r:id="rId4"/>
    <p:sldId id="279" r:id="rId5"/>
    <p:sldId id="280" r:id="rId6"/>
    <p:sldId id="282" r:id="rId7"/>
    <p:sldId id="283" r:id="rId8"/>
    <p:sldId id="256" r:id="rId9"/>
    <p:sldId id="284" r:id="rId10"/>
    <p:sldId id="257" r:id="rId11"/>
    <p:sldId id="285" r:id="rId12"/>
    <p:sldId id="259" r:id="rId13"/>
    <p:sldId id="261" r:id="rId14"/>
    <p:sldId id="263" r:id="rId15"/>
    <p:sldId id="258" r:id="rId16"/>
    <p:sldId id="286" r:id="rId17"/>
    <p:sldId id="287" r:id="rId18"/>
    <p:sldId id="262" r:id="rId19"/>
    <p:sldId id="265" r:id="rId20"/>
    <p:sldId id="264" r:id="rId21"/>
    <p:sldId id="288" r:id="rId22"/>
    <p:sldId id="267" r:id="rId23"/>
    <p:sldId id="275" r:id="rId24"/>
    <p:sldId id="266" r:id="rId25"/>
    <p:sldId id="268" r:id="rId26"/>
    <p:sldId id="274" r:id="rId27"/>
    <p:sldId id="298" r:id="rId28"/>
    <p:sldId id="290" r:id="rId29"/>
    <p:sldId id="269" r:id="rId30"/>
    <p:sldId id="272" r:id="rId31"/>
    <p:sldId id="270" r:id="rId32"/>
    <p:sldId id="291" r:id="rId33"/>
    <p:sldId id="273" r:id="rId34"/>
    <p:sldId id="292" r:id="rId35"/>
    <p:sldId id="297" r:id="rId36"/>
    <p:sldId id="294" r:id="rId37"/>
    <p:sldId id="293" r:id="rId38"/>
    <p:sldId id="295" r:id="rId39"/>
    <p:sldId id="296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>
      <p:cViewPr varScale="1">
        <p:scale>
          <a:sx n="68" d="100"/>
          <a:sy n="68" d="100"/>
        </p:scale>
        <p:origin x="147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A5935-3133-4B79-BCA2-635F727BB9C2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DB08D-0930-4BDE-AB75-57929C27B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790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DB08D-0930-4BDE-AB75-57929C27B6F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983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DB08D-0930-4BDE-AB75-57929C27B6F2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800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ic.academic.ru/dic.nsf/ruwiki/10337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B0F32C0-71CB-4AEF-96CB-BA2A154E2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80528" y="1484784"/>
            <a:ext cx="9172128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Автор</a:t>
            </a:r>
            <a:r>
              <a:rPr lang="ru-RU" dirty="0"/>
              <a:t>: Мельник Ирина Ивановна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Должность</a:t>
            </a:r>
            <a:r>
              <a:rPr lang="ru-RU" dirty="0"/>
              <a:t>: преподаватель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Учреждение</a:t>
            </a:r>
            <a:r>
              <a:rPr lang="ru-RU" dirty="0"/>
              <a:t>: МБУ ДО «Детская школа искусств №2»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Населенный пункт</a:t>
            </a:r>
            <a:r>
              <a:rPr lang="ru-RU" dirty="0"/>
              <a:t>: город Губкинский ЯНАО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Наименование материала</a:t>
            </a:r>
            <a:r>
              <a:rPr lang="ru-RU" dirty="0"/>
              <a:t>: Методическая разработка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/>
              <a:t>Тема</a:t>
            </a:r>
            <a:r>
              <a:rPr lang="ru-RU" dirty="0"/>
              <a:t>: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«</a:t>
            </a:r>
            <a:r>
              <a:rPr lang="ru-RU" sz="3000" dirty="0"/>
              <a:t>Реставрация. Как продлить жизнь иконе. Технологический процесс восстановления станковой живописи»</a:t>
            </a:r>
          </a:p>
        </p:txBody>
      </p:sp>
    </p:spTree>
    <p:extLst>
      <p:ext uri="{BB962C8B-B14F-4D97-AF65-F5344CB8AC3E}">
        <p14:creationId xmlns:p14="http://schemas.microsoft.com/office/powerpoint/2010/main" val="1684424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2782D4-7986-43AF-9B79-4BC9D76F9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59080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РЕСТАВРАЦИЯ – ЧТО ЭТО ТАКОЕ?</a:t>
            </a:r>
            <a:br>
              <a:rPr lang="ru-RU" dirty="0">
                <a:solidFill>
                  <a:srgbClr val="C00000"/>
                </a:solidFill>
              </a:rPr>
            </a:b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ИСТОРИЯ РЕСТАВРАЦИИ</a:t>
            </a: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C00000"/>
                </a:solidFill>
              </a:rPr>
              <a:t>ТЕХНОЛОГИЧЕСКИЙ ПРОЦЕСС ВОСТАНОВЛЕНИЯ СТАНКОВОЙ ЖИВОПИСИ</a:t>
            </a: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002060"/>
                </a:solidFill>
              </a:rPr>
              <a:t>КАК ПРОДЛИТЬ ЖИЗНЬ ИКОНЕ?</a:t>
            </a:r>
            <a:br>
              <a:rPr lang="ru-RU" dirty="0">
                <a:solidFill>
                  <a:srgbClr val="002060"/>
                </a:solidFill>
              </a:rPr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AA3820-D09B-4569-AF09-F34531179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24544" y="4797152"/>
            <a:ext cx="8164016" cy="2060848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Подготовила: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Преподаватель МБУ ДО «Детская школа искусств №2»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 г. Губкинский, ЯНАО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Мельник Ирина Ивановна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Реставрационный процесс выполнила: Мельник Ирина Ивановна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5000" b="1" dirty="0">
                <a:solidFill>
                  <a:srgbClr val="A41840"/>
                </a:solidFill>
              </a:rPr>
              <a:t>Презентация сопровождена фотографиями из личного архива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752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D0297A-113E-45AB-A8F6-3AE9FF8FE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6" y="140757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effectLst/>
              </a:rPr>
              <a:t>термин "реставрация" и его определение в истории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E4E45C-9F2D-45DB-A4ED-9447ED886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3173" y="1340768"/>
            <a:ext cx="9177173" cy="566124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Слово </a:t>
            </a:r>
            <a:r>
              <a:rPr lang="ru-RU" b="1" i="1" dirty="0">
                <a:solidFill>
                  <a:srgbClr val="002060"/>
                </a:solidFill>
              </a:rPr>
              <a:t>реставрация</a:t>
            </a:r>
            <a:r>
              <a:rPr lang="ru-RU" dirty="0">
                <a:solidFill>
                  <a:srgbClr val="002060"/>
                </a:solidFill>
              </a:rPr>
              <a:t> происходит от латинского слова </a:t>
            </a:r>
            <a:r>
              <a:rPr lang="ru-RU" b="1" i="1" dirty="0">
                <a:solidFill>
                  <a:srgbClr val="002060"/>
                </a:solidFill>
              </a:rPr>
              <a:t>«</a:t>
            </a:r>
            <a:r>
              <a:rPr lang="ru-RU" b="1" i="1" dirty="0" err="1">
                <a:solidFill>
                  <a:srgbClr val="002060"/>
                </a:solidFill>
              </a:rPr>
              <a:t>restauratio</a:t>
            </a:r>
            <a:r>
              <a:rPr lang="ru-RU" b="1" i="1" dirty="0">
                <a:solidFill>
                  <a:srgbClr val="002060"/>
                </a:solidFill>
              </a:rPr>
              <a:t>» </a:t>
            </a:r>
            <a:r>
              <a:rPr lang="ru-RU" dirty="0">
                <a:solidFill>
                  <a:srgbClr val="002060"/>
                </a:solidFill>
              </a:rPr>
              <a:t>— восстановление.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rgbClr val="FF0000"/>
                </a:solidFill>
              </a:rPr>
              <a:t>В широком смысле </a:t>
            </a:r>
            <a:r>
              <a:rPr lang="ru-RU" dirty="0">
                <a:solidFill>
                  <a:srgbClr val="002060"/>
                </a:solidFill>
              </a:rPr>
              <a:t>понятие «реставрация» охватывает все виды работ, направленные как на сохранение произведения искусства, так и на максимально возможное выявление его первоначального облика.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rgbClr val="FF0000"/>
                </a:solidFill>
              </a:rPr>
              <a:t>В узком смысле </a:t>
            </a:r>
            <a:r>
              <a:rPr lang="ru-RU" dirty="0">
                <a:solidFill>
                  <a:srgbClr val="002060"/>
                </a:solidFill>
              </a:rPr>
              <a:t>реставрация означает проведение процессов, способствующих продлению жизни произведения и устранению позднейших наслоений с авторской живописи, искажающих авторский замысел и снижающих эстетическую значимость памятника, — укрепление красочного слоя, левкаса (грунта) и поврежденной доски, удаление потемневшего слоя олифы или масляного лака, удаление записей, тонирование в случае необходимости утраченных мест, нанесение защитного слоя лака.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115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5B3D77-116E-475C-A3F7-D845970C4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ИСТОРИЯ РЕСТАВРАЦИИ</a:t>
            </a:r>
            <a:br>
              <a:rPr lang="ru-RU" dirty="0"/>
            </a:b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5645996-7D7D-4B32-B178-E1671B601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Реставрация</a:t>
            </a:r>
            <a:r>
              <a:rPr lang="ru-RU" dirty="0">
                <a:solidFill>
                  <a:srgbClr val="002060"/>
                </a:solidFill>
              </a:rPr>
              <a:t>, подобно любому другому виду        человеческой деятельности, не является              неизменной системой принципов и методов, но имеет свое историческое развитие и зависит от того, во имя чего сохраняется и реставрируется памятник.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По Ю.Г. Боброву</a:t>
            </a:r>
            <a:r>
              <a:rPr lang="ru-RU" dirty="0">
                <a:solidFill>
                  <a:srgbClr val="002060"/>
                </a:solidFill>
              </a:rPr>
              <a:t>, «развитие практической и теоретической             деятельности породило три основные методологии, суть которых выражают три            Великие Идеи реставрации.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8284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F36162-274F-4764-B50F-961ED5BFB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три основные методологии реставрации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3F287D-669A-461B-9C16-9075C700E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b="1" i="1" u="sng" dirty="0">
                <a:solidFill>
                  <a:srgbClr val="FF0000"/>
                </a:solidFill>
              </a:rPr>
              <a:t>Первая</a:t>
            </a:r>
            <a:r>
              <a:rPr lang="ru-RU" b="1" i="1" u="sng" dirty="0">
                <a:solidFill>
                  <a:srgbClr val="002060"/>
                </a:solidFill>
              </a:rPr>
              <a:t> -</a:t>
            </a:r>
            <a:r>
              <a:rPr lang="ru-RU" dirty="0">
                <a:solidFill>
                  <a:srgbClr val="002060"/>
                </a:solidFill>
              </a:rPr>
              <a:t>восстановление произведения в его первоначальном виде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b="1" i="1" u="sng" dirty="0">
                <a:solidFill>
                  <a:srgbClr val="FF0000"/>
                </a:solidFill>
              </a:rPr>
              <a:t>Вторая</a:t>
            </a:r>
            <a:r>
              <a:rPr lang="ru-RU" dirty="0">
                <a:solidFill>
                  <a:srgbClr val="002060"/>
                </a:solidFill>
              </a:rPr>
              <a:t> —сохранение объекта в максимально возможной неприкосновенности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b="1" i="1" u="sng" dirty="0">
                <a:solidFill>
                  <a:srgbClr val="FF0000"/>
                </a:solidFill>
              </a:rPr>
              <a:t>Третья</a:t>
            </a:r>
            <a:r>
              <a:rPr lang="ru-RU" dirty="0">
                <a:solidFill>
                  <a:srgbClr val="002060"/>
                </a:solidFill>
              </a:rPr>
              <a:t> —выявление и согласование исторических и                           художественных ценностей объекта» по </a:t>
            </a:r>
            <a:r>
              <a:rPr lang="ru-RU" u="sng" dirty="0">
                <a:solidFill>
                  <a:srgbClr val="002060"/>
                </a:solidFill>
                <a:hlinkClick r:id="rId2"/>
              </a:rPr>
              <a:t>А. Ф. Лосеву</a:t>
            </a:r>
            <a:r>
              <a:rPr lang="ru-RU" dirty="0">
                <a:solidFill>
                  <a:srgbClr val="002060"/>
                </a:solidFill>
              </a:rPr>
              <a:t>, «Реставрация предстает как форма или способ                    физической реализации процесса культурного наследования, и в этом смысле, подчиняется его                 закономерностям»</a:t>
            </a:r>
          </a:p>
        </p:txBody>
      </p:sp>
    </p:spTree>
    <p:extLst>
      <p:ext uri="{BB962C8B-B14F-4D97-AF65-F5344CB8AC3E}">
        <p14:creationId xmlns:p14="http://schemas.microsoft.com/office/powerpoint/2010/main" val="158007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DD07F9-E4BF-4D70-BF6A-453993641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925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/>
              </a:rPr>
              <a:t>Основные принципы научной                     реставрации и консервации :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615F71-50E8-48D5-97CA-EF6EF7D82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96975"/>
            <a:ext cx="8812088" cy="5760417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Минимальное вмешательство в исторический материал    произведения с максимальным    его                  сохранением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Обоснованность и определение любого  реставрационного вмешательства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Научность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Археологическая реставрация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Стилистическая реставрация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Историзм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Правовое урегулирование взаимоотношений в                     реставрационной деятельности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Федеральный закон «Об объектах культурного наследия       (памятниках истории и культуры) народов Российской Федерации». — М., 2002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«Положение об охране и использовании памятников            истории и  культуры». — М., 1982</a:t>
            </a:r>
            <a:endParaRPr lang="ru-RU" dirty="0"/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0981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E8CF1-3DA2-420B-B4BF-889A909C0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35" y="62068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ТЕХНОЛОГИЧЕСКИЙ ПРОЦЕСС ВОСТАНОВЛЕНИЯ СТАНКОВОЙ ЖИВОПИСИ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BF878D-F5C0-4656-848D-F131265F0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711349"/>
            <a:ext cx="86868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Ярким примером восстановления станковой темперной живописи является икона «Спас Нерукотворный».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Памятник станковой живописи относится, ориентировочно, к концу </a:t>
            </a:r>
            <a:r>
              <a:rPr lang="en-US" dirty="0">
                <a:solidFill>
                  <a:srgbClr val="002060"/>
                </a:solidFill>
              </a:rPr>
              <a:t>XVIII</a:t>
            </a:r>
            <a:r>
              <a:rPr lang="ru-RU" dirty="0">
                <a:solidFill>
                  <a:srgbClr val="002060"/>
                </a:solidFill>
              </a:rPr>
              <a:t>  столетия.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Её размер составляет 74,4×67,5×3 см.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Исполнена в технике темперной живописи.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Ковчег отсутствует. 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790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7772" y="0"/>
            <a:ext cx="8458200" cy="12223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«Нерукотворный спас»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8064" y="634997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До реставрации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6329811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После реставрации</a:t>
            </a:r>
          </a:p>
        </p:txBody>
      </p:sp>
      <p:pic>
        <p:nvPicPr>
          <p:cNvPr id="1026" name="Picture 2" descr="C:\Users\sasha\Desktop\IMG_6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" y="835982"/>
            <a:ext cx="471906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:\Ирина Марина Защита\IMG_43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71" y="691237"/>
            <a:ext cx="4373520" cy="547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080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660753B-C7E4-4340-9F40-48F8D4DA6F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4260" y="0"/>
            <a:ext cx="9252520" cy="604867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Икона имеет прямоугольную основу с врезными несквозными встречными шпонками.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 центре композиции иконы представлено изображение лика Христа на фоне светлого  плата, верхние концы которого с двух сторон держат архангелы Михаил и Гавриил.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Оборот покрыт морилкой.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0120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asha\Desktop\IMG_20160508_1758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5707"/>
            <a:ext cx="5959247" cy="659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422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0C0CA3-0583-42B6-842A-727C2CC83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84" y="620687"/>
            <a:ext cx="8308032" cy="45868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Прежде чем приступить к реставрационной работе, необходим был ее визуальный осмотр, который показал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71CCFE-A14B-4D6D-AFBC-70DC91430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2060849"/>
            <a:ext cx="8807896" cy="417646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Пылевые бытовые загрязнения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Трещины левкаса по склейке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Вздутия левкаса с красочным слоем по всей поверхности иконы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Отставание паволоки с красочным слоем от древесины в верхней левой четверти иконы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Утраты красочного слоя по всей поверхности иконы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Утраты левкаса по всему периметру иконы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Утраты левкаса с красочным слоем по всей поверхности иконы</a:t>
            </a:r>
          </a:p>
        </p:txBody>
      </p:sp>
    </p:spTree>
    <p:extLst>
      <p:ext uri="{BB962C8B-B14F-4D97-AF65-F5344CB8AC3E}">
        <p14:creationId xmlns:p14="http://schemas.microsoft.com/office/powerpoint/2010/main" val="786511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-459432"/>
            <a:ext cx="6264696" cy="8352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22920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Трещина левкаса по склейке доски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3737608" y="5017795"/>
            <a:ext cx="978408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Соединительная линия уступом 6"/>
          <p:cNvCxnSpPr/>
          <p:nvPr/>
        </p:nvCxnSpPr>
        <p:spPr>
          <a:xfrm rot="10800000" flipV="1">
            <a:off x="3275856" y="5229200"/>
            <a:ext cx="950956" cy="86409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4825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asha\Desktop\ирина\IMG_30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-243408"/>
            <a:ext cx="5040560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asha\Desktop\ирина\IMG_30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8" y="-1467544"/>
            <a:ext cx="6816757" cy="1022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740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Ирина Марина Защита\IMG_43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6046910" cy="885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Ирина Марина Защита\IMG_43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714" y="836712"/>
            <a:ext cx="356692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низ 1"/>
          <p:cNvSpPr/>
          <p:nvPr/>
        </p:nvSpPr>
        <p:spPr>
          <a:xfrm rot="6443092">
            <a:off x="4702590" y="233581"/>
            <a:ext cx="267608" cy="14593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7C8F1B-70EE-4CF9-ADC5-F4FF2F087DB8}"/>
              </a:ext>
            </a:extLst>
          </p:cNvPr>
          <p:cNvSpPr txBox="1"/>
          <p:nvPr/>
        </p:nvSpPr>
        <p:spPr>
          <a:xfrm>
            <a:off x="5475786" y="5583677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Отставание </a:t>
            </a:r>
            <a:r>
              <a:rPr lang="ru-RU" b="1" i="1" dirty="0" err="1">
                <a:solidFill>
                  <a:srgbClr val="C00000"/>
                </a:solidFill>
              </a:rPr>
              <a:t>паволки</a:t>
            </a:r>
            <a:r>
              <a:rPr lang="ru-RU" b="1" i="1" dirty="0">
                <a:solidFill>
                  <a:srgbClr val="C00000"/>
                </a:solidFill>
              </a:rPr>
              <a:t> с красочным слоем от древесины</a:t>
            </a:r>
          </a:p>
        </p:txBody>
      </p:sp>
    </p:spTree>
    <p:extLst>
      <p:ext uri="{BB962C8B-B14F-4D97-AF65-F5344CB8AC3E}">
        <p14:creationId xmlns:p14="http://schemas.microsoft.com/office/powerpoint/2010/main" val="455869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Ирина Марина Защита\IMG_43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075069"/>
            <a:ext cx="5287741" cy="793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asha\Desktop\ирина\IMG_43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32017" y="1856761"/>
            <a:ext cx="4392100" cy="292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0E81AD-465F-4BC7-9822-C61FC29487B2}"/>
              </a:ext>
            </a:extLst>
          </p:cNvPr>
          <p:cNvSpPr txBox="1"/>
          <p:nvPr/>
        </p:nvSpPr>
        <p:spPr>
          <a:xfrm>
            <a:off x="-324544" y="5733256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>
                <a:solidFill>
                  <a:srgbClr val="C00000"/>
                </a:solidFill>
              </a:rPr>
              <a:t>Отставание </a:t>
            </a:r>
            <a:r>
              <a:rPr lang="ru-RU" sz="1600" b="1" i="1" dirty="0" err="1">
                <a:solidFill>
                  <a:srgbClr val="C00000"/>
                </a:solidFill>
              </a:rPr>
              <a:t>паволки</a:t>
            </a:r>
            <a:r>
              <a:rPr lang="ru-RU" sz="1600" b="1" i="1" dirty="0">
                <a:solidFill>
                  <a:srgbClr val="C00000"/>
                </a:solidFill>
              </a:rPr>
              <a:t> с красочным слоем от древесины</a:t>
            </a:r>
          </a:p>
        </p:txBody>
      </p:sp>
    </p:spTree>
    <p:extLst>
      <p:ext uri="{BB962C8B-B14F-4D97-AF65-F5344CB8AC3E}">
        <p14:creationId xmlns:p14="http://schemas.microsoft.com/office/powerpoint/2010/main" val="4183010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40E2F9-552E-45DF-8A50-6D2A5E0EC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58775"/>
            <a:ext cx="8686800" cy="838200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Процесс работы имел 6 этапов 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7BEF47-5619-4275-BE31-7019D4130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Укрепление красочного слоя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Удаление потемневшего слоя олифы, лака, пылевых загрязнений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Зачистка основы, в местах утрат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Подведение реставрационного левкаса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Тонирование в местах утрат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Нанесение защитного слоя - олифы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85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5B0B340-8AAF-4004-B707-F783C381F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96752"/>
            <a:ext cx="8884096" cy="5661248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На первом этапе </a:t>
            </a:r>
            <a:r>
              <a:rPr lang="ru-RU" dirty="0">
                <a:solidFill>
                  <a:srgbClr val="002060"/>
                </a:solidFill>
              </a:rPr>
              <a:t>было проведено укрепление грунта и красочного слоя 5% мездровым клеем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На втором этапе </a:t>
            </a:r>
            <a:r>
              <a:rPr lang="ru-RU" dirty="0">
                <a:solidFill>
                  <a:srgbClr val="002060"/>
                </a:solidFill>
              </a:rPr>
              <a:t>проводились следующие </a:t>
            </a:r>
            <a:r>
              <a:rPr lang="ru-RU" u="sng" dirty="0">
                <a:solidFill>
                  <a:srgbClr val="002060"/>
                </a:solidFill>
              </a:rPr>
              <a:t>реставрационные работы </a:t>
            </a:r>
            <a:r>
              <a:rPr lang="ru-RU" dirty="0">
                <a:solidFill>
                  <a:srgbClr val="002060"/>
                </a:solidFill>
              </a:rPr>
              <a:t>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1) сделан контрольный участок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2) сделано контрольное (показательное) раскрытие - первичное удаление верхнего слоя грязи с поверхности живописи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3) удаление потемневшего слоя олифы, пылевых загрязнений на всей поверхности живописи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7137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Ирина Марина Защита\IMG_20150123_1318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5138"/>
            <a:ext cx="5963816" cy="447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Ирина Марина Защита\IMG_20150123_1431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566" y="0"/>
            <a:ext cx="412845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углом 1"/>
          <p:cNvSpPr/>
          <p:nvPr/>
        </p:nvSpPr>
        <p:spPr>
          <a:xfrm rot="15708340" flipH="1">
            <a:off x="3861551" y="1061765"/>
            <a:ext cx="596609" cy="972813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6993" y="814252"/>
            <a:ext cx="34563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Во время укрепления</a:t>
            </a:r>
          </a:p>
        </p:txBody>
      </p:sp>
    </p:spTree>
    <p:extLst>
      <p:ext uri="{BB962C8B-B14F-4D97-AF65-F5344CB8AC3E}">
        <p14:creationId xmlns:p14="http://schemas.microsoft.com/office/powerpoint/2010/main" val="536511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F:\Ирина Марина Защита\спаситель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3148862" cy="419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:\Ирина Марина Защита\спаситель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370" y="-702840"/>
            <a:ext cx="5670630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 rot="21136261">
            <a:off x="3577285" y="2424809"/>
            <a:ext cx="2608239" cy="2602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4E44B2-8284-40D4-B776-4D779ADB815A}"/>
              </a:ext>
            </a:extLst>
          </p:cNvPr>
          <p:cNvSpPr txBox="1"/>
          <p:nvPr/>
        </p:nvSpPr>
        <p:spPr>
          <a:xfrm>
            <a:off x="278287" y="116632"/>
            <a:ext cx="2592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Контрольный участок</a:t>
            </a:r>
          </a:p>
        </p:txBody>
      </p:sp>
    </p:spTree>
    <p:extLst>
      <p:ext uri="{BB962C8B-B14F-4D97-AF65-F5344CB8AC3E}">
        <p14:creationId xmlns:p14="http://schemas.microsoft.com/office/powerpoint/2010/main" val="3573329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Ирина Марина Защита\IMG_30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17" y="1756513"/>
            <a:ext cx="462270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F:\Ирина Марина Защита\IMG_59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629" y="116632"/>
            <a:ext cx="4616540" cy="490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5386" y="968321"/>
            <a:ext cx="4245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Показательное раскрытие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3779912" y="1103457"/>
            <a:ext cx="340616" cy="4616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016369" y="5589240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sz="2000" b="1" i="1" dirty="0">
                <a:solidFill>
                  <a:srgbClr val="C00000"/>
                </a:solidFill>
              </a:rPr>
              <a:t>Удаление потемневшего слоя олифы, пылевых загрязнений на всей поверхности живописи</a:t>
            </a:r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6710017" y="5103856"/>
            <a:ext cx="368231" cy="4853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777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5A7ACEF-5AC9-4533-B626-B6B67DF9A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Последующими этапами стали </a:t>
            </a:r>
            <a:r>
              <a:rPr lang="ru-RU" dirty="0">
                <a:solidFill>
                  <a:srgbClr val="C00000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1) зачистка, проклейка основы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2) восполнение утрат древесины на обороте с </a:t>
            </a:r>
            <a:r>
              <a:rPr lang="ru-RU" dirty="0" err="1">
                <a:solidFill>
                  <a:srgbClr val="002060"/>
                </a:solidFill>
              </a:rPr>
              <a:t>опилом</a:t>
            </a:r>
            <a:r>
              <a:rPr lang="ru-RU" dirty="0">
                <a:solidFill>
                  <a:srgbClr val="002060"/>
                </a:solidFill>
              </a:rPr>
              <a:t> и клеем ПВА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3) подведение реставрационного левкаса в местах утрат, его выравнивание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4) тонирование в местах утрат ( в том числе на обороте и на торцах иконы)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Окончательным этапом стало </a:t>
            </a:r>
            <a:r>
              <a:rPr lang="ru-RU" dirty="0">
                <a:solidFill>
                  <a:srgbClr val="002060"/>
                </a:solidFill>
              </a:rPr>
              <a:t>нанесение защитного слоя иконы - олифы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8217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32F1736-F06E-43F6-B6F9-09EBAC090175}"/>
              </a:ext>
            </a:extLst>
          </p:cNvPr>
          <p:cNvSpPr txBox="1"/>
          <p:nvPr/>
        </p:nvSpPr>
        <p:spPr>
          <a:xfrm>
            <a:off x="323528" y="404664"/>
            <a:ext cx="738664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 err="1">
                <a:solidFill>
                  <a:srgbClr val="C00000"/>
                </a:solidFill>
              </a:rPr>
              <a:t>Зачистка,проклейка</a:t>
            </a:r>
            <a:r>
              <a:rPr lang="ru-RU" sz="3600" b="1" i="1" dirty="0">
                <a:solidFill>
                  <a:srgbClr val="C00000"/>
                </a:solidFill>
              </a:rPr>
              <a:t> основы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F400C8-6E44-409A-BE3A-FAA12EAD1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2999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52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asha\Desktop\IMG_6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561" y="971033"/>
            <a:ext cx="4378508" cy="48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sasha\Desktop\IMG_20160508_1758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5" y="971033"/>
            <a:ext cx="4464496" cy="493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гнутая вниз стрелка 3"/>
          <p:cNvSpPr/>
          <p:nvPr/>
        </p:nvSpPr>
        <p:spPr>
          <a:xfrm>
            <a:off x="3419872" y="6165304"/>
            <a:ext cx="2520280" cy="57606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947273-2D3C-481E-AED8-623E233E5D1F}"/>
              </a:ext>
            </a:extLst>
          </p:cNvPr>
          <p:cNvSpPr txBox="1"/>
          <p:nvPr/>
        </p:nvSpPr>
        <p:spPr>
          <a:xfrm>
            <a:off x="179512" y="5886967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</a:rPr>
              <a:t>Оборот до реставрации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EF7CFB-6DC1-44F9-A8D7-5DA6AB752AD6}"/>
              </a:ext>
            </a:extLst>
          </p:cNvPr>
          <p:cNvSpPr txBox="1"/>
          <p:nvPr/>
        </p:nvSpPr>
        <p:spPr>
          <a:xfrm>
            <a:off x="5701860" y="5909789"/>
            <a:ext cx="4378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000" b="1" i="1" dirty="0">
                <a:solidFill>
                  <a:srgbClr val="C00000"/>
                </a:solidFill>
              </a:rPr>
              <a:t>Оборот после реставрации</a:t>
            </a:r>
          </a:p>
        </p:txBody>
      </p:sp>
    </p:spTree>
    <p:extLst>
      <p:ext uri="{BB962C8B-B14F-4D97-AF65-F5344CB8AC3E}">
        <p14:creationId xmlns:p14="http://schemas.microsoft.com/office/powerpoint/2010/main" val="33809869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asha\Desktop\IMG_6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770" y="740742"/>
            <a:ext cx="4555210" cy="500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Ирина Марина Защита\IMG_60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7" y="708663"/>
            <a:ext cx="4467224" cy="485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E76EEE-5A25-442D-998E-2093BAE361C6}"/>
              </a:ext>
            </a:extLst>
          </p:cNvPr>
          <p:cNvSpPr txBox="1"/>
          <p:nvPr/>
        </p:nvSpPr>
        <p:spPr>
          <a:xfrm>
            <a:off x="251520" y="5877272"/>
            <a:ext cx="42842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C00000"/>
                </a:solidFill>
              </a:rPr>
              <a:t>Подведение реставрационного левкаса в местах утрат, его выравнивание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085270A-1427-48CA-9534-CCE447F19960}"/>
              </a:ext>
            </a:extLst>
          </p:cNvPr>
          <p:cNvSpPr/>
          <p:nvPr/>
        </p:nvSpPr>
        <p:spPr>
          <a:xfrm>
            <a:off x="5150630" y="5931365"/>
            <a:ext cx="33834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</a:rPr>
              <a:t>Тонирование в местах утрат </a:t>
            </a:r>
          </a:p>
        </p:txBody>
      </p:sp>
    </p:spTree>
    <p:extLst>
      <p:ext uri="{BB962C8B-B14F-4D97-AF65-F5344CB8AC3E}">
        <p14:creationId xmlns:p14="http://schemas.microsoft.com/office/powerpoint/2010/main" val="591565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asha\Desktop\ирина\IMG_59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98179"/>
            <a:ext cx="3276871" cy="412172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sasha\Desktop\ирина\IMG_30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279" y="1"/>
            <a:ext cx="3344721" cy="407707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asha\Desktop\IMG_61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642" y="620689"/>
            <a:ext cx="3315105" cy="41383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низ 1"/>
          <p:cNvSpPr/>
          <p:nvPr/>
        </p:nvSpPr>
        <p:spPr>
          <a:xfrm rot="2012953">
            <a:off x="6876256" y="4509120"/>
            <a:ext cx="360040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8755527">
            <a:off x="1845582" y="4767177"/>
            <a:ext cx="360040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703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asha\Desktop\IMG_6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6070537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DE1174-9B7F-4B7B-846C-EDEFA083DD77}"/>
              </a:ext>
            </a:extLst>
          </p:cNvPr>
          <p:cNvSpPr txBox="1"/>
          <p:nvPr/>
        </p:nvSpPr>
        <p:spPr>
          <a:xfrm>
            <a:off x="-119235" y="454360"/>
            <a:ext cx="1846659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После проведения реставрационных работ (окончательный результат)</a:t>
            </a:r>
          </a:p>
        </p:txBody>
      </p:sp>
    </p:spTree>
    <p:extLst>
      <p:ext uri="{BB962C8B-B14F-4D97-AF65-F5344CB8AC3E}">
        <p14:creationId xmlns:p14="http://schemas.microsoft.com/office/powerpoint/2010/main" val="38786105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562" y="-74577"/>
            <a:ext cx="8458200" cy="12223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«Нерукотворный спас»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12891" y="633478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До реставрации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8930" y="633478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После реставрации</a:t>
            </a:r>
          </a:p>
        </p:txBody>
      </p:sp>
      <p:pic>
        <p:nvPicPr>
          <p:cNvPr id="1026" name="Picture 2" descr="C:\Users\sasha\Desktop\IMG_6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" y="835982"/>
            <a:ext cx="471906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:\Ирина Марина Защита\IMG_43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339" y="691237"/>
            <a:ext cx="4373520" cy="547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098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781972-B31B-4EED-A991-1355096AF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59080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effectLst/>
              </a:rPr>
              <a:t>Один из примеров реставрации станковой темперной живописи – икона « спас вседержитель» (ориентировочно,</a:t>
            </a:r>
            <a:r>
              <a:rPr lang="en-US" dirty="0">
                <a:solidFill>
                  <a:srgbClr val="FF0000"/>
                </a:solidFill>
                <a:effectLst/>
              </a:rPr>
              <a:t>xix </a:t>
            </a:r>
            <a:r>
              <a:rPr lang="ru-RU" dirty="0">
                <a:solidFill>
                  <a:srgbClr val="FF0000"/>
                </a:solidFill>
                <a:effectLst/>
              </a:rPr>
              <a:t>столетие)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082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ирина\IMG_3096.JPG">
            <a:extLst>
              <a:ext uri="{FF2B5EF4-FFF2-40B4-BE49-F238E27FC236}">
                <a16:creationId xmlns:a16="http://schemas.microsoft.com/office/drawing/2014/main" id="{740D3250-D414-456C-ABD3-561949D7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0720"/>
            <a:ext cx="4906626" cy="649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6E7B44-F567-4ACD-8461-B27E5BEE2E9A}"/>
              </a:ext>
            </a:extLst>
          </p:cNvPr>
          <p:cNvSpPr txBox="1"/>
          <p:nvPr/>
        </p:nvSpPr>
        <p:spPr>
          <a:xfrm>
            <a:off x="323528" y="620688"/>
            <a:ext cx="1292662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В процессе реставрационных работ</a:t>
            </a:r>
          </a:p>
        </p:txBody>
      </p:sp>
    </p:spTree>
    <p:extLst>
      <p:ext uri="{BB962C8B-B14F-4D97-AF65-F5344CB8AC3E}">
        <p14:creationId xmlns:p14="http://schemas.microsoft.com/office/powerpoint/2010/main" val="2540309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ирина\IMG_3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6632"/>
            <a:ext cx="5041979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21DE46-C250-4CA1-A7B3-CD34E0A5F693}"/>
              </a:ext>
            </a:extLst>
          </p:cNvPr>
          <p:cNvSpPr txBox="1"/>
          <p:nvPr/>
        </p:nvSpPr>
        <p:spPr>
          <a:xfrm>
            <a:off x="611560" y="116632"/>
            <a:ext cx="1015663" cy="547260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5400" b="1" i="1" dirty="0">
                <a:solidFill>
                  <a:srgbClr val="C00000"/>
                </a:solidFill>
              </a:rPr>
              <a:t>Оборот иконы</a:t>
            </a:r>
          </a:p>
        </p:txBody>
      </p:sp>
    </p:spTree>
    <p:extLst>
      <p:ext uri="{BB962C8B-B14F-4D97-AF65-F5344CB8AC3E}">
        <p14:creationId xmlns:p14="http://schemas.microsoft.com/office/powerpoint/2010/main" val="10816994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ирина\IMG_30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3"/>
            <a:ext cx="4926369" cy="652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91472" y="141277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b="1" dirty="0">
                <a:solidFill>
                  <a:srgbClr val="C00000"/>
                </a:solidFill>
              </a:rPr>
              <a:t>Раскрытие записи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>
                <a:solidFill>
                  <a:srgbClr val="C00000"/>
                </a:solidFill>
              </a:rPr>
              <a:t>Удаление потемневшего слоя олифы, пылевых , загрязнений на всей поверхности живописи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>
                <a:solidFill>
                  <a:srgbClr val="C00000"/>
                </a:solidFill>
              </a:rPr>
              <a:t>Зачистка основы</a:t>
            </a:r>
          </a:p>
        </p:txBody>
      </p:sp>
    </p:spTree>
    <p:extLst>
      <p:ext uri="{BB962C8B-B14F-4D97-AF65-F5344CB8AC3E}">
        <p14:creationId xmlns:p14="http://schemas.microsoft.com/office/powerpoint/2010/main" val="35665435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ирина\IMG_6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7370"/>
            <a:ext cx="4480365" cy="572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0167" y="627593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В процессе реставрации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11552" y="630932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После реставрации</a:t>
            </a:r>
          </a:p>
        </p:txBody>
      </p:sp>
      <p:pic>
        <p:nvPicPr>
          <p:cNvPr id="6" name="Picture 2" descr="F:\ирина\IMG_3096.JPG">
            <a:extLst>
              <a:ext uri="{FF2B5EF4-FFF2-40B4-BE49-F238E27FC236}">
                <a16:creationId xmlns:a16="http://schemas.microsoft.com/office/drawing/2014/main" id="{740D3250-D414-456C-ABD3-561949D7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19" y="237370"/>
            <a:ext cx="4327556" cy="572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2231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ирина\IMG_60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0"/>
            <a:ext cx="5270166" cy="673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B9111-B9B4-422D-8CCF-B8E191BD6782}"/>
              </a:ext>
            </a:extLst>
          </p:cNvPr>
          <p:cNvSpPr txBox="1"/>
          <p:nvPr/>
        </p:nvSpPr>
        <p:spPr>
          <a:xfrm>
            <a:off x="395536" y="489635"/>
            <a:ext cx="1846659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После проведения реставрационных работ (окончательный результат)</a:t>
            </a:r>
          </a:p>
        </p:txBody>
      </p:sp>
    </p:spTree>
    <p:extLst>
      <p:ext uri="{BB962C8B-B14F-4D97-AF65-F5344CB8AC3E}">
        <p14:creationId xmlns:p14="http://schemas.microsoft.com/office/powerpoint/2010/main" val="40684782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8639BF-A415-4266-ACE4-F4D07ED33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effectLst/>
              </a:rPr>
              <a:t>Причины старения икон и особенности их восстановления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F80C25-5BA0-4610-A434-0BBB6CD90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80528" y="1484784"/>
            <a:ext cx="9433048" cy="59766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Причины старения икон достаточно тривиальны</a:t>
            </a:r>
            <a:r>
              <a:rPr lang="ru-RU" dirty="0">
                <a:solidFill>
                  <a:srgbClr val="002060"/>
                </a:solidFill>
              </a:rPr>
              <a:t>. В первую очередь, это небрежное обращение с образом и его неправильное хранение.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Окружающая среда, особенно влага, зной и пыль, а также сквозняки, сырость, прямой солнечный свет, микроорганизмы, жуки-точильщики, плесень, пары различных органических растворителей и кислот, дым, копоть свечей и лампад – все это негативно влияет на икону.</a:t>
            </a:r>
          </a:p>
        </p:txBody>
      </p:sp>
    </p:spTree>
    <p:extLst>
      <p:ext uri="{BB962C8B-B14F-4D97-AF65-F5344CB8AC3E}">
        <p14:creationId xmlns:p14="http://schemas.microsoft.com/office/powerpoint/2010/main" val="29279800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0A65AEA-3CD6-4CE6-8DD2-F1C702964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96752"/>
            <a:ext cx="8740080" cy="488337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Деформация дерева и резкая смена температурных режимов влияют на иконы самым пагубным образом. Они тускнеют, темнеют, краска может потрескаться, а часть изображения – утратиться полностью.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Первыми предвестниками старения иконы являются даже самые незначительные потемнения полотна и микроскопические трещинки на нём. Если вы обнаружили их на милом вашему сердцу образе – лучше заранее проконсультироваться в реставрационной мастерской, насколько эти изменения критичны.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0185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1887CFD-D329-490B-A59A-343480410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Многие любят смазывать старые иконы различными маслами — растительными и минеральными. Вроде бы так лучше — и блеск добавился, и яркость. Лучше этого не делать. Особенно опасно вазелиновое (лампадное) масло. Проникая через трещины в красочном слое и грунте, оно со временем изменяет цвет и структуру живописи. </a:t>
            </a:r>
          </a:p>
        </p:txBody>
      </p:sp>
    </p:spTree>
    <p:extLst>
      <p:ext uri="{BB962C8B-B14F-4D97-AF65-F5344CB8AC3E}">
        <p14:creationId xmlns:p14="http://schemas.microsoft.com/office/powerpoint/2010/main" val="13195491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99F3C4-ABFA-4984-998C-4A657080D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  <a:effectLst/>
              </a:rPr>
              <a:t>Как уберечь икону от старения?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08D8E4-EF3E-4361-A0D3-4E861E6E8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Многие причины старения икон можно предупредить заранее, если хранить любимый образ в специальном киоте. Киот – это особый деревянный убор, в который вкладывается икона. Он защищает её от механического воздействия, воды, копоти свечей и перепадов температуры. Помимо этого киот является красивым элементом оформления иконы и может быть создан с учётом интерьерных особенностей дома или храма, в котором будет пребывать образ.</a:t>
            </a:r>
          </a:p>
        </p:txBody>
      </p:sp>
    </p:spTree>
    <p:extLst>
      <p:ext uri="{BB962C8B-B14F-4D97-AF65-F5344CB8AC3E}">
        <p14:creationId xmlns:p14="http://schemas.microsoft.com/office/powerpoint/2010/main" val="30449623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6A9AF74-D749-41C7-9BE3-56D2D2700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Существует поговорка, что иконы не прощают ошибок. Для работы реставратора это самое верное утверждение. Неумелое вмешательство, нарушение технологического процесса реставрации, неправильная просушка, ошибочное определение художественных особенностей образа – верная смерть для иконы. У реставратора нет «второго шанса», чтобы исправить неточности своего труда, а потому доверить ценную икону можно только истинным профессионалам своего дела.</a:t>
            </a:r>
          </a:p>
        </p:txBody>
      </p:sp>
    </p:spTree>
    <p:extLst>
      <p:ext uri="{BB962C8B-B14F-4D97-AF65-F5344CB8AC3E}">
        <p14:creationId xmlns:p14="http://schemas.microsoft.com/office/powerpoint/2010/main" val="28843081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F37051-5D8A-44E7-9B4D-420FADFBD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Список литературы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9C70F3-7581-486E-84DB-0B266CCDB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Бобров Ю. Г. , Бобров Ф. Ю. «Консервация и реставрация станковой темперной живописи»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Филатов В.В. «Реставрация произведений русской иконописи»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Вздоров Г.И. «РЕСТАВРАЦИЯ И НАУКА. Очерки по истории открытия и изучения древнерусской живописи»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Клокова</a:t>
            </a:r>
            <a:r>
              <a:rPr lang="ru-RU" dirty="0">
                <a:solidFill>
                  <a:srgbClr val="002060"/>
                </a:solidFill>
              </a:rPr>
              <a:t> Г.С., Демина О.В., </a:t>
            </a:r>
            <a:r>
              <a:rPr lang="ru-RU" dirty="0" err="1">
                <a:solidFill>
                  <a:srgbClr val="002060"/>
                </a:solidFill>
              </a:rPr>
              <a:t>Инденбом</a:t>
            </a:r>
            <a:r>
              <a:rPr lang="ru-RU" dirty="0">
                <a:solidFill>
                  <a:srgbClr val="002060"/>
                </a:solidFill>
              </a:rPr>
              <a:t> А.В. и др. «Реставрация произведений станковой темперной живописи»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09751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1037</TotalTime>
  <Words>999</Words>
  <Application>Microsoft Office PowerPoint</Application>
  <PresentationFormat>Экран (4:3)</PresentationFormat>
  <Paragraphs>119</Paragraphs>
  <Slides>39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Calibri</vt:lpstr>
      <vt:lpstr>Franklin Gothic Book</vt:lpstr>
      <vt:lpstr>Franklin Gothic Medium</vt:lpstr>
      <vt:lpstr>Wingdings</vt:lpstr>
      <vt:lpstr>Wingdings 2</vt:lpstr>
      <vt:lpstr>Трек</vt:lpstr>
      <vt:lpstr>Презентация PowerPoint</vt:lpstr>
      <vt:lpstr>РЕСТАВРАЦИЯ – ЧТО ЭТО ТАКОЕ?  ИСТОРИЯ РЕСТАВРАЦИИ  ТЕХНОЛОГИЧЕСКИЙ ПРОЦЕСС ВОСТАНОВЛЕНИЯ СТАНКОВОЙ ЖИВОПИСИ  КАК ПРОДЛИТЬ ЖИЗНЬ ИКОНЕ?  </vt:lpstr>
      <vt:lpstr>термин "реставрация" и его определение в истории</vt:lpstr>
      <vt:lpstr>ИСТОРИЯ РЕСТАВРАЦИИ  </vt:lpstr>
      <vt:lpstr>три основные методологии реставрации</vt:lpstr>
      <vt:lpstr>Основные принципы научной                     реставрации и консервации : </vt:lpstr>
      <vt:lpstr>ТЕХНОЛОГИЧЕСКИЙ ПРОЦЕСС ВОСТАНОВЛЕНИЯ СТАНКОВОЙ ЖИВОПИСИ</vt:lpstr>
      <vt:lpstr>«Нерукотворный спас»</vt:lpstr>
      <vt:lpstr>Презентация PowerPoint</vt:lpstr>
      <vt:lpstr>Презентация PowerPoint</vt:lpstr>
      <vt:lpstr>Прежде чем приступить к реставрационной работе, необходим был ее визуальный осмотр, который показал :</vt:lpstr>
      <vt:lpstr>Презентация PowerPoint</vt:lpstr>
      <vt:lpstr>Презентация PowerPoint</vt:lpstr>
      <vt:lpstr>Презентация PowerPoint</vt:lpstr>
      <vt:lpstr>Презентация PowerPoint</vt:lpstr>
      <vt:lpstr>Процесс работы имел 6 этапов 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«Нерукотворный спас»</vt:lpstr>
      <vt:lpstr>Один из примеров реставрации станковой темперной живописи – икона « спас вседержитель» (ориентировочно,xix столетие)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Причины старения икон и особенности их восстановления</vt:lpstr>
      <vt:lpstr>Презентация PowerPoint</vt:lpstr>
      <vt:lpstr>Презентация PowerPoint</vt:lpstr>
      <vt:lpstr>Как уберечь икону от старения?</vt:lpstr>
      <vt:lpstr>Презентация PowerPoint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«Нерукотворный спас»</dc:title>
  <dc:creator>sasha</dc:creator>
  <cp:lastModifiedBy>Марина</cp:lastModifiedBy>
  <cp:revision>116</cp:revision>
  <dcterms:created xsi:type="dcterms:W3CDTF">2016-05-28T09:59:56Z</dcterms:created>
  <dcterms:modified xsi:type="dcterms:W3CDTF">2017-11-12T07:41:36Z</dcterms:modified>
</cp:coreProperties>
</file>