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74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9010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7979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0947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696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343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724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7649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8690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906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2810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0555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4832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45017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2638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3627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3498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C3793-3F0F-4617-92DD-C4BFF71B1061}" type="datetimeFigureOut">
              <a:rPr lang="ru-RU" smtClean="0"/>
              <a:pPr/>
              <a:t>12.01.2025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87402B1-7098-42AE-A964-65682DB49E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234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ctrTitle"/>
          </p:nvPr>
        </p:nvSpPr>
        <p:spPr>
          <a:xfrm>
            <a:off x="1992312" y="1061748"/>
            <a:ext cx="7704137" cy="338455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6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Бактерии – мельчайшие одноклеточные живые существа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759" y="4037699"/>
            <a:ext cx="2678798" cy="28203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54613" y="-73315"/>
            <a:ext cx="2083671" cy="282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031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027836" y="390713"/>
            <a:ext cx="5448506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Настрой на урок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267" y="3701143"/>
            <a:ext cx="4325344" cy="3318935"/>
          </a:xfrm>
          <a:prstGeom prst="rect">
            <a:avLst/>
          </a:prstGeom>
        </p:spPr>
      </p:pic>
      <p:sp>
        <p:nvSpPr>
          <p:cNvPr id="5" name="Rectangle 3"/>
          <p:cNvSpPr txBox="1">
            <a:spLocks/>
          </p:cNvSpPr>
          <p:nvPr/>
        </p:nvSpPr>
        <p:spPr>
          <a:xfrm>
            <a:off x="3027836" y="2182812"/>
            <a:ext cx="5570764" cy="1968273"/>
          </a:xfrm>
          <a:prstGeom prst="rect">
            <a:avLst/>
          </a:prstGeom>
        </p:spPr>
        <p:txBody>
          <a:bodyPr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None/>
              <a:defRPr/>
            </a:pPr>
            <a:r>
              <a:rPr lang="ru-RU" altLang="ru-RU" sz="6000" b="1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Пусть урок сегодня будет…</a:t>
            </a:r>
          </a:p>
        </p:txBody>
      </p:sp>
    </p:spTree>
    <p:extLst>
      <p:ext uri="{BB962C8B-B14F-4D97-AF65-F5344CB8AC3E}">
        <p14:creationId xmlns:p14="http://schemas.microsoft.com/office/powerpoint/2010/main" xmlns="" val="74097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43876" y="390713"/>
            <a:ext cx="6332466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Разнообразие природы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8896" y="3701143"/>
            <a:ext cx="4873894" cy="37398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9508" y="3948665"/>
            <a:ext cx="2412092" cy="2737054"/>
          </a:xfrm>
          <a:prstGeom prst="rect">
            <a:avLst/>
          </a:prstGeom>
        </p:spPr>
      </p:pic>
      <p:sp>
        <p:nvSpPr>
          <p:cNvPr id="5" name="Rectangle 3"/>
          <p:cNvSpPr txBox="1">
            <a:spLocks/>
          </p:cNvSpPr>
          <p:nvPr/>
        </p:nvSpPr>
        <p:spPr>
          <a:xfrm>
            <a:off x="1047750" y="1913361"/>
            <a:ext cx="9213850" cy="1968273"/>
          </a:xfrm>
          <a:prstGeom prst="rect">
            <a:avLst/>
          </a:prstGeom>
        </p:spPr>
        <p:txBody>
          <a:bodyPr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  <a:defRPr/>
            </a:pPr>
            <a:r>
              <a:rPr lang="ru-RU" altLang="ru-RU" sz="3200" b="1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Разнообразие животных поражает и восхищает людей.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altLang="ru-RU" sz="3200" b="1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Изучение природы- увлекательное занятие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723304"/>
            <a:ext cx="3027836" cy="318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81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idx="1"/>
          </p:nvPr>
        </p:nvSpPr>
        <p:spPr>
          <a:xfrm>
            <a:off x="483281" y="1113293"/>
            <a:ext cx="10097633" cy="3255508"/>
          </a:xfrm>
        </p:spPr>
        <p:txBody>
          <a:bodyPr>
            <a:normAutofit fontScale="92500" lnSpcReduction="20000"/>
          </a:bodyPr>
          <a:lstStyle/>
          <a:p>
            <a:pPr marL="533400" indent="-533400"/>
            <a:endParaRPr lang="ru-RU" altLang="ru-RU" sz="3200" b="1" dirty="0" smtClean="0">
              <a:solidFill>
                <a:srgbClr val="003300"/>
              </a:solidFill>
              <a:cs typeface="Times New Roman" panose="02020603050405020304" pitchFamily="18" charset="0"/>
            </a:endParaRPr>
          </a:p>
          <a:p>
            <a:pPr marL="533400" indent="-533400"/>
            <a:r>
              <a:rPr lang="ru-RU" altLang="ru-RU" sz="3200" b="1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Какие методы наблюдения вы запомнили?</a:t>
            </a:r>
          </a:p>
          <a:p>
            <a:pPr marL="533400" indent="-533400"/>
            <a:r>
              <a:rPr lang="ru-RU" altLang="ru-RU" sz="3200" b="1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Проведите</a:t>
            </a:r>
            <a:r>
              <a:rPr lang="ru-RU" altLang="ru-RU" sz="3200" b="1" u="sng" dirty="0" smtClean="0">
                <a:solidFill>
                  <a:srgbClr val="003300"/>
                </a:solidFill>
                <a:cs typeface="Times New Roman" panose="02020603050405020304" pitchFamily="18" charset="0"/>
              </a:rPr>
              <a:t> </a:t>
            </a:r>
            <a:r>
              <a:rPr lang="ru-RU" altLang="ru-RU" sz="3200" b="1" u="sng" dirty="0">
                <a:solidFill>
                  <a:srgbClr val="003300"/>
                </a:solidFill>
                <a:cs typeface="Times New Roman" panose="02020603050405020304" pitchFamily="18" charset="0"/>
              </a:rPr>
              <a:t>измерения площади своего рабочего стола </a:t>
            </a:r>
            <a:r>
              <a:rPr lang="ru-RU" altLang="ru-RU" sz="3200" b="1" dirty="0">
                <a:solidFill>
                  <a:srgbClr val="003300"/>
                </a:solidFill>
                <a:cs typeface="Times New Roman" panose="02020603050405020304" pitchFamily="18" charset="0"/>
              </a:rPr>
              <a:t>с помощью измерительной ленты или линейки.</a:t>
            </a:r>
          </a:p>
          <a:p>
            <a:pPr marL="533400" indent="-533400"/>
            <a:r>
              <a:rPr lang="ru-RU" altLang="ru-RU" sz="3200" b="1" dirty="0">
                <a:solidFill>
                  <a:srgbClr val="003300"/>
                </a:solidFill>
                <a:cs typeface="Times New Roman" panose="02020603050405020304" pitchFamily="18" charset="0"/>
              </a:rPr>
              <a:t>Проведите </a:t>
            </a:r>
            <a:r>
              <a:rPr lang="ru-RU" altLang="ru-RU" sz="3200" b="1" u="sng" dirty="0">
                <a:solidFill>
                  <a:srgbClr val="003300"/>
                </a:solidFill>
                <a:cs typeface="Times New Roman" panose="02020603050405020304" pitchFamily="18" charset="0"/>
              </a:rPr>
              <a:t>измерения роста всех членов своей семьи</a:t>
            </a:r>
            <a:r>
              <a:rPr lang="ru-RU" altLang="ru-RU" sz="3200" b="1" dirty="0">
                <a:solidFill>
                  <a:srgbClr val="003300"/>
                </a:solidFill>
                <a:cs typeface="Times New Roman" panose="02020603050405020304" pitchFamily="18" charset="0"/>
              </a:rPr>
              <a:t>.</a:t>
            </a:r>
          </a:p>
          <a:p>
            <a:pPr marL="533400" indent="-533400"/>
            <a:endParaRPr lang="ru-RU" altLang="ru-RU" sz="3200" b="1" dirty="0">
              <a:solidFill>
                <a:srgbClr val="003300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882775" y="464701"/>
            <a:ext cx="7197824" cy="792088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latin typeface="+mj-lt"/>
                <a:cs typeface="Times New Roman" panose="02020603050405020304" pitchFamily="18" charset="0"/>
              </a:rPr>
              <a:t>Проверяем домашнее </a:t>
            </a:r>
            <a:r>
              <a:rPr lang="ru-RU" altLang="ru-RU" sz="3600" b="1" dirty="0">
                <a:latin typeface="+mj-lt"/>
                <a:cs typeface="Times New Roman" panose="02020603050405020304" pitchFamily="18" charset="0"/>
              </a:rPr>
              <a:t>задание</a:t>
            </a:r>
          </a:p>
        </p:txBody>
      </p:sp>
      <p:pic>
        <p:nvPicPr>
          <p:cNvPr id="7" name="Picture 8" descr="Наблюдение - основной метод ознакомления детей с природой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2257" y="4111447"/>
            <a:ext cx="5569630" cy="2746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5805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chemeClr val="tx1"/>
                </a:solidFill>
                <a:cs typeface="Times New Roman" pitchFamily="18" charset="0"/>
              </a:rPr>
              <a:t>Методы изучения природы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400" dirty="0" smtClean="0">
                <a:latin typeface="Arial Black" pitchFamily="34" charset="0"/>
              </a:rPr>
              <a:t>наблюдение                   измерение       </a:t>
            </a:r>
          </a:p>
          <a:p>
            <a:r>
              <a:rPr lang="ru-RU" sz="4400" dirty="0" smtClean="0">
                <a:latin typeface="Arial Black" pitchFamily="34" charset="0"/>
              </a:rPr>
              <a:t> эксперимент                 описание</a:t>
            </a:r>
          </a:p>
          <a:p>
            <a:r>
              <a:rPr lang="ru-RU" sz="4400" dirty="0" smtClean="0">
                <a:latin typeface="Arial Black" pitchFamily="34" charset="0"/>
              </a:rPr>
              <a:t>сравнение                   моделирование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43876" y="390713"/>
            <a:ext cx="6332466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Разнообразие природы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9353" y="3575527"/>
            <a:ext cx="4873894" cy="37398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5258" y="3773714"/>
            <a:ext cx="2412092" cy="2737054"/>
          </a:xfrm>
          <a:prstGeom prst="rect">
            <a:avLst/>
          </a:prstGeom>
        </p:spPr>
      </p:pic>
      <p:sp>
        <p:nvSpPr>
          <p:cNvPr id="5" name="Rectangle 3"/>
          <p:cNvSpPr txBox="1">
            <a:spLocks/>
          </p:cNvSpPr>
          <p:nvPr/>
        </p:nvSpPr>
        <p:spPr>
          <a:xfrm>
            <a:off x="1105807" y="1566129"/>
            <a:ext cx="9228364" cy="2207585"/>
          </a:xfrm>
          <a:prstGeom prst="rect">
            <a:avLst/>
          </a:prstGeom>
        </p:spPr>
        <p:txBody>
          <a:bodyPr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ru-RU" altLang="ru-RU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Чтобы разобраться в разнообразии природы, люди классифицируют (разделяют на группы) все объекты природы.</a:t>
            </a:r>
            <a:endParaRPr lang="ru-RU" alt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428" y="4468773"/>
            <a:ext cx="2269353" cy="238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47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119236" y="500000"/>
            <a:ext cx="3599542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Природа 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388445" y="1971913"/>
            <a:ext cx="2907107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живая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5592514" y="1971913"/>
            <a:ext cx="2907107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неживая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60969" y="2944586"/>
            <a:ext cx="691356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44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Живую природу изучает особая наука </a:t>
            </a:r>
            <a:r>
              <a:rPr lang="ru-RU" altLang="ru-RU" sz="4400" b="1" i="1" dirty="0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– биология </a:t>
            </a:r>
            <a:r>
              <a:rPr lang="ru-RU" altLang="ru-RU" sz="44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(от </a:t>
            </a:r>
            <a:r>
              <a:rPr lang="ru-RU" altLang="ru-RU" sz="4400" b="1" i="1" dirty="0" err="1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греческх</a:t>
            </a:r>
            <a:r>
              <a:rPr lang="ru-RU" altLang="ru-RU" sz="44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 слов </a:t>
            </a:r>
            <a:r>
              <a:rPr lang="ru-RU" altLang="ru-RU" sz="4400" b="1" i="1" dirty="0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«</a:t>
            </a:r>
            <a:r>
              <a:rPr lang="ru-RU" altLang="ru-RU" sz="4400" b="1" i="1" dirty="0" err="1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биос</a:t>
            </a:r>
            <a:r>
              <a:rPr lang="ru-RU" altLang="ru-RU" sz="4400" b="1" i="1" dirty="0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» – </a:t>
            </a:r>
            <a:r>
              <a:rPr lang="ru-RU" altLang="ru-RU" sz="44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жизнь</a:t>
            </a:r>
            <a:r>
              <a:rPr lang="ru-RU" altLang="ru-RU" sz="4400" b="1" i="1" dirty="0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, «логос» -</a:t>
            </a:r>
            <a:r>
              <a:rPr lang="ru-RU" altLang="ru-RU" sz="44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наука)</a:t>
            </a:r>
            <a:endParaRPr lang="ru-RU" altLang="ru-RU" sz="4400" b="1" dirty="0">
              <a:solidFill>
                <a:srgbClr val="003300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64182"/>
            <a:ext cx="2783280" cy="249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0120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427731" y="424321"/>
            <a:ext cx="6329565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Живая природа (царства)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055936" y="1809991"/>
            <a:ext cx="3585337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Царство растений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2194462" y="3013997"/>
            <a:ext cx="3856286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Царство животных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0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64182"/>
            <a:ext cx="2783280" cy="249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3538353" y="4364182"/>
            <a:ext cx="3856286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Царство грибов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4641273" y="5703817"/>
            <a:ext cx="3856286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Царство бактерий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99191" y="1302910"/>
            <a:ext cx="2093702" cy="16065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5350" y="2072322"/>
            <a:ext cx="1659746" cy="18833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178"/>
          <a:stretch/>
        </p:blipFill>
        <p:spPr>
          <a:xfrm>
            <a:off x="7921112" y="4171510"/>
            <a:ext cx="2621066" cy="9921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24032" y="5163627"/>
            <a:ext cx="1502913" cy="150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760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119236" y="500000"/>
            <a:ext cx="3599542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Бактерии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388445" y="1971913"/>
            <a:ext cx="69797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Крошечные организмы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60969" y="2944586"/>
            <a:ext cx="6913562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Они живут повсюду:</a:t>
            </a:r>
          </a:p>
          <a:p>
            <a:pPr marL="457200" indent="-457200"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>  </a:t>
            </a:r>
            <a:r>
              <a:rPr lang="ru-RU" sz="3600" dirty="0" smtClean="0">
                <a:solidFill>
                  <a:srgbClr val="4117D9"/>
                </a:solidFill>
              </a:rPr>
              <a:t>в </a:t>
            </a:r>
            <a:r>
              <a:rPr lang="ru-RU" sz="3600" dirty="0">
                <a:solidFill>
                  <a:srgbClr val="4117D9"/>
                </a:solidFill>
              </a:rPr>
              <a:t>воде</a:t>
            </a:r>
          </a:p>
          <a:p>
            <a:pPr marL="457200" indent="-457200"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00B0F0"/>
                </a:solidFill>
              </a:rPr>
              <a:t>   в небе</a:t>
            </a:r>
            <a:r>
              <a:rPr lang="ru-RU" sz="3600" dirty="0">
                <a:solidFill>
                  <a:srgbClr val="C00000"/>
                </a:solidFill>
              </a:rPr>
              <a:t>  </a:t>
            </a:r>
          </a:p>
          <a:p>
            <a:pPr marL="457200" indent="-457200"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chemeClr val="accent5">
                    <a:lumMod val="50000"/>
                  </a:schemeClr>
                </a:solidFill>
              </a:rPr>
              <a:t>   в почве</a:t>
            </a:r>
          </a:p>
          <a:p>
            <a:pPr marL="571500" indent="-571500"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  в организме животных </a:t>
            </a:r>
          </a:p>
          <a:p>
            <a:pPr marL="457200" indent="-457200"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C00000"/>
                </a:solidFill>
              </a:rPr>
              <a:t>   в организме человека</a:t>
            </a:r>
            <a:endParaRPr lang="ru-RU" altLang="ru-RU" sz="3600" b="1" dirty="0">
              <a:solidFill>
                <a:srgbClr val="003300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476" y="27115"/>
            <a:ext cx="1574742" cy="1657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6067" y="201095"/>
            <a:ext cx="1502913" cy="15029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7750" y="3491346"/>
            <a:ext cx="1114494" cy="15122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1436" y="3325090"/>
            <a:ext cx="2147455" cy="21474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243" y="3325090"/>
            <a:ext cx="2679602" cy="277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08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119236" y="500000"/>
            <a:ext cx="3599542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Бактерии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72144" y="1898073"/>
            <a:ext cx="62768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Они очень и очень маленькие.</a:t>
            </a:r>
          </a:p>
          <a:p>
            <a:pPr algn="ctr"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Впервые их увидели, когда изобрели увеличительный прибор - </a:t>
            </a:r>
            <a:r>
              <a:rPr lang="ru-RU" altLang="ru-RU" sz="3600" b="1" i="1" dirty="0" smtClean="0">
                <a:solidFill>
                  <a:srgbClr val="006600"/>
                </a:solidFill>
                <a:latin typeface="+mj-lt"/>
                <a:cs typeface="Times New Roman" panose="02020603050405020304" pitchFamily="18" charset="0"/>
              </a:rPr>
              <a:t>микроскоп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476" y="27115"/>
            <a:ext cx="1574742" cy="1657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6067" y="201095"/>
            <a:ext cx="1502913" cy="15029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5112" y="3044081"/>
            <a:ext cx="3858694" cy="38586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1188" y="4015427"/>
            <a:ext cx="3375942" cy="259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406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427731" y="424321"/>
            <a:ext cx="6329565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Как выглядят бактерии?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4852082" y="2276949"/>
            <a:ext cx="2241445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Палочки 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8236267" y="3887200"/>
            <a:ext cx="2446811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Жгутики 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4241313" y="5631798"/>
            <a:ext cx="2391392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Шарики 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720" y="341096"/>
            <a:ext cx="1574742" cy="1657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0565" y="307078"/>
            <a:ext cx="1502913" cy="1502913"/>
          </a:xfrm>
          <a:prstGeom prst="rect">
            <a:avLst/>
          </a:prstGeom>
        </p:spPr>
      </p:pic>
      <p:pic>
        <p:nvPicPr>
          <p:cNvPr id="17" name="Рисунок 16" descr="бактерии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36066" y="3323092"/>
            <a:ext cx="2486514" cy="178868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8" name="Рисунок 17" descr="бактерии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65564" y="1999021"/>
            <a:ext cx="2727982" cy="153559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9" name="Рисунок 18" descr="бактерии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78590" y="4573000"/>
            <a:ext cx="2735868" cy="199453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05372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948675" y="341096"/>
            <a:ext cx="3806814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Бактерии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958305" y="2399343"/>
            <a:ext cx="2241445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Полезные 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5532083" y="2399343"/>
            <a:ext cx="2446811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6600"/>
            </a:solidFill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B w="13500" h="13500" prst="angle"/>
            <a:extrusionClr>
              <a:srgbClr val="FFFF66"/>
            </a:extrusionClr>
            <a:contourClr>
              <a:srgbClr val="FFFF66"/>
            </a:contourClr>
          </a:sp3d>
        </p:spPr>
        <p:txBody>
          <a:bodyPr wrap="none" anchor="ctr">
            <a:flatTx/>
          </a:bodyPr>
          <a:lstStyle/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Вредные </a:t>
            </a:r>
            <a:endParaRPr lang="ru-RU" alt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4801" y="307078"/>
            <a:ext cx="1574742" cy="1657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3527" y="254016"/>
            <a:ext cx="1502913" cy="1502913"/>
          </a:xfrm>
          <a:prstGeom prst="rect">
            <a:avLst/>
          </a:prstGeom>
        </p:spPr>
      </p:pic>
      <p:sp>
        <p:nvSpPr>
          <p:cNvPr id="3" name="Стрелка вниз 2"/>
          <p:cNvSpPr/>
          <p:nvPr/>
        </p:nvSpPr>
        <p:spPr>
          <a:xfrm rot="3017219" flipH="1">
            <a:off x="3582057" y="1174718"/>
            <a:ext cx="357224" cy="11060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8875681" flipH="1">
            <a:off x="5518262" y="1247895"/>
            <a:ext cx="357224" cy="11060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89323" y="3519483"/>
            <a:ext cx="46706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Ø"/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Молочнокислые бактерии</a:t>
            </a:r>
          </a:p>
          <a:p>
            <a:pPr marL="571500" indent="-571500" algn="ctr">
              <a:buFont typeface="Wingdings" panose="05000000000000000000" pitchFamily="2" charset="2"/>
              <a:buChar char="Ø"/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Лекарственные препараты</a:t>
            </a:r>
            <a:endParaRPr lang="ru-RU" altLang="ru-RU" sz="3600" b="1" i="1" dirty="0" smtClean="0">
              <a:solidFill>
                <a:srgbClr val="0066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59926" y="3617371"/>
            <a:ext cx="47214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Ø"/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Вызывают болезни</a:t>
            </a:r>
          </a:p>
          <a:p>
            <a:pPr marL="571500" indent="-571500" algn="ctr">
              <a:buFont typeface="Wingdings" panose="05000000000000000000" pitchFamily="2" charset="2"/>
              <a:buChar char="Ø"/>
              <a:defRPr/>
            </a:pPr>
            <a:r>
              <a:rPr lang="ru-RU" altLang="ru-RU" sz="3600" b="1" i="1" dirty="0" smtClean="0">
                <a:solidFill>
                  <a:srgbClr val="003300"/>
                </a:solidFill>
                <a:latin typeface="+mj-lt"/>
                <a:cs typeface="Times New Roman" panose="02020603050405020304" pitchFamily="18" charset="0"/>
              </a:rPr>
              <a:t>отравления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9893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030642" y="331983"/>
            <a:ext cx="4896308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latin typeface="+mj-lt"/>
                <a:cs typeface="Times New Roman" panose="02020603050405020304" pitchFamily="18" charset="0"/>
              </a:rPr>
              <a:t>Полезные б</a:t>
            </a: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актерии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323" y="301008"/>
            <a:ext cx="1574742" cy="1657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3527" y="254016"/>
            <a:ext cx="1502913" cy="15029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14065" y="1958933"/>
            <a:ext cx="7129462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>
                <a:solidFill>
                  <a:srgbClr val="009900"/>
                </a:solidFill>
                <a:latin typeface="Arial" charset="0"/>
                <a:cs typeface="Arial" charset="0"/>
              </a:rPr>
              <a:t>Бактерии гниения помогают почве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rgbClr val="0099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Некоторые бактерии участвуют в образовании полезных ископаемых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rgbClr val="009900"/>
                </a:solidFill>
                <a:latin typeface="Arial" charset="0"/>
                <a:cs typeface="Arial" charset="0"/>
              </a:rPr>
              <a:t> Из уксусной бактерии делают   закваску для кваса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800" b="1" dirty="0">
                <a:solidFill>
                  <a:srgbClr val="0099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Помогают жвачным животным переваривать растительную пищу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Молочные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бактерии очень полезны для человека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27235" y="1756929"/>
            <a:ext cx="3435604" cy="2576703"/>
          </a:xfrm>
          <a:prstGeom prst="rect">
            <a:avLst/>
          </a:prstGeom>
        </p:spPr>
      </p:pic>
      <p:pic>
        <p:nvPicPr>
          <p:cNvPr id="17" name="Рисунок 16" descr="дрожжи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44983" y="4317544"/>
            <a:ext cx="1729632" cy="141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614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030642" y="331983"/>
            <a:ext cx="4896308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latin typeface="+mj-lt"/>
                <a:cs typeface="Times New Roman" panose="02020603050405020304" pitchFamily="18" charset="0"/>
              </a:rPr>
              <a:t>Вредные б</a:t>
            </a:r>
            <a:r>
              <a:rPr lang="ru-RU" altLang="ru-RU" sz="3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актерии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323" y="301008"/>
            <a:ext cx="1574742" cy="1657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3527" y="254016"/>
            <a:ext cx="1502913" cy="150291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6694" y="1919746"/>
            <a:ext cx="83606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3200" b="1" dirty="0">
                <a:solidFill>
                  <a:srgbClr val="003300"/>
                </a:solidFill>
              </a:rPr>
              <a:t>Некоторые микроорганизмы вызывают пищевое </a:t>
            </a:r>
            <a:r>
              <a:rPr lang="ru-RU" sz="3200" b="1" dirty="0" smtClean="0">
                <a:solidFill>
                  <a:srgbClr val="003300"/>
                </a:solidFill>
              </a:rPr>
              <a:t>отравление, кожные заболевания.</a:t>
            </a:r>
            <a:endParaRPr lang="ru-RU" sz="3200" b="1" dirty="0">
              <a:solidFill>
                <a:srgbClr val="003300"/>
              </a:solidFill>
            </a:endParaRPr>
          </a:p>
          <a:p>
            <a:pPr algn="ctr" eaLnBrk="1" hangingPunct="1">
              <a:buFont typeface="Wingdings" pitchFamily="2" charset="2"/>
              <a:buChar char="Ø"/>
              <a:defRPr/>
            </a:pPr>
            <a:endParaRPr lang="ru-RU" sz="3200" b="1" dirty="0">
              <a:solidFill>
                <a:srgbClr val="0033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25842" y="3817253"/>
            <a:ext cx="835342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eaLnBrk="1" hangingPunct="1">
              <a:buFont typeface="Wingdings" pitchFamily="2" charset="2"/>
              <a:buChar char="Ø"/>
              <a:defRPr/>
            </a:pPr>
            <a:r>
              <a:rPr lang="ru-RU" sz="3200" b="1" dirty="0">
                <a:solidFill>
                  <a:srgbClr val="003300"/>
                </a:solidFill>
              </a:rPr>
              <a:t> Ангину, дифтерию, воспаление легких.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63602" y="5082967"/>
            <a:ext cx="81375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eaLnBrk="1" hangingPunct="1">
              <a:buFont typeface="Wingdings" pitchFamily="2" charset="2"/>
              <a:buChar char="Ø"/>
              <a:defRPr/>
            </a:pPr>
            <a:r>
              <a:rPr lang="ru-RU" sz="3200" b="1" dirty="0">
                <a:solidFill>
                  <a:srgbClr val="003300"/>
                </a:solidFill>
              </a:rPr>
              <a:t>Заражение происходит при употреблении сырой воды или   </a:t>
            </a:r>
          </a:p>
          <a:p>
            <a:pPr lvl="1" eaLnBrk="1" hangingPunct="1">
              <a:defRPr/>
            </a:pPr>
            <a:r>
              <a:rPr lang="ru-RU" sz="3200" b="1" dirty="0">
                <a:solidFill>
                  <a:srgbClr val="003300"/>
                </a:solidFill>
              </a:rPr>
              <a:t>    несвежей пищи.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5711" y="2251083"/>
            <a:ext cx="2147455" cy="21474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0" y="2832368"/>
            <a:ext cx="2512271" cy="15701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323" y="4924823"/>
            <a:ext cx="3281890" cy="327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908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686264" y="534308"/>
            <a:ext cx="4896308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latin typeface="+mj-lt"/>
                <a:cs typeface="Times New Roman" panose="02020603050405020304" pitchFamily="18" charset="0"/>
              </a:rPr>
              <a:t>Как уберечься?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1054" y="1881265"/>
            <a:ext cx="937952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ru-RU" sz="2800" b="1" dirty="0">
                <a:solidFill>
                  <a:srgbClr val="003300"/>
                </a:solidFill>
                <a:latin typeface="Arial" charset="0"/>
                <a:cs typeface="Arial" charset="0"/>
              </a:rPr>
              <a:t>Пейте кисломолочные продукты с полезными бактериями, которые в нашем организме борются с вредными!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ru-RU" sz="2800" b="1" dirty="0" smtClean="0">
                <a:solidFill>
                  <a:srgbClr val="006600"/>
                </a:solidFill>
                <a:latin typeface="Arial" charset="0"/>
                <a:cs typeface="Arial" charset="0"/>
              </a:rPr>
              <a:t>Мойте руки после прогулки и перед едой!</a:t>
            </a:r>
            <a:endParaRPr lang="ru-RU" sz="2800" b="1" dirty="0">
              <a:solidFill>
                <a:srgbClr val="006600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ru-RU" sz="2800" b="1" dirty="0">
                <a:solidFill>
                  <a:srgbClr val="003300"/>
                </a:solidFill>
                <a:latin typeface="Arial" charset="0"/>
                <a:cs typeface="Arial" charset="0"/>
              </a:rPr>
              <a:t>Пейте только кипяченую воду!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ru-RU" sz="2800" b="1" dirty="0">
                <a:solidFill>
                  <a:srgbClr val="006600"/>
                </a:solidFill>
                <a:latin typeface="Arial" charset="0"/>
                <a:cs typeface="Arial" charset="0"/>
              </a:rPr>
              <a:t>Почаще проветривайте комнату!</a:t>
            </a:r>
          </a:p>
          <a:p>
            <a:pPr marL="457200" indent="-457200" eaLnBrk="1" hangingPunct="1">
              <a:buFont typeface="Wingdings" panose="05000000000000000000" pitchFamily="2" charset="2"/>
              <a:buChar char="Ø"/>
              <a:defRPr/>
            </a:pPr>
            <a:r>
              <a:rPr lang="ru-RU" sz="2800" b="1" dirty="0">
                <a:solidFill>
                  <a:srgbClr val="003300"/>
                </a:solidFill>
                <a:latin typeface="Arial" charset="0"/>
                <a:cs typeface="Arial" charset="0"/>
              </a:rPr>
              <a:t>Употребляйте в пищу только   </a:t>
            </a:r>
            <a:r>
              <a:rPr lang="ru-RU" sz="2800" b="1" dirty="0" smtClean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>
                <a:solidFill>
                  <a:srgbClr val="003300"/>
                </a:solidFill>
                <a:latin typeface="Arial" charset="0"/>
                <a:cs typeface="Arial" charset="0"/>
              </a:rPr>
              <a:t>свежие продукты!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054" y="170921"/>
            <a:ext cx="1808872" cy="17796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387"/>
          <a:stretch/>
        </p:blipFill>
        <p:spPr>
          <a:xfrm>
            <a:off x="7153807" y="3469485"/>
            <a:ext cx="5734933" cy="338851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054" y="4723841"/>
            <a:ext cx="3648135" cy="21341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9189" y="4722562"/>
            <a:ext cx="3385783" cy="22582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8545" y="170921"/>
            <a:ext cx="1764603" cy="176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41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030642" y="331983"/>
            <a:ext cx="4896308" cy="936104"/>
          </a:xfrm>
          <a:prstGeom prst="roundRect">
            <a:avLst/>
          </a:prstGeom>
          <a:solidFill>
            <a:schemeClr val="accent2"/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3600" b="1" dirty="0" smtClean="0">
                <a:latin typeface="+mj-lt"/>
                <a:cs typeface="Times New Roman" panose="02020603050405020304" pitchFamily="18" charset="0"/>
              </a:rPr>
              <a:t>Подводим итог</a:t>
            </a:r>
            <a:endParaRPr lang="ru-RU" altLang="ru-RU" sz="3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323" y="301008"/>
            <a:ext cx="1574742" cy="1657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3527" y="254016"/>
            <a:ext cx="1502913" cy="150291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-308332" y="2329333"/>
            <a:ext cx="83606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4000" b="1" dirty="0" smtClean="0">
                <a:solidFill>
                  <a:srgbClr val="003300"/>
                </a:solidFill>
              </a:rPr>
              <a:t>Что такое бактерии?</a:t>
            </a:r>
            <a:endParaRPr lang="ru-RU" sz="4000" b="1" dirty="0">
              <a:solidFill>
                <a:srgbClr val="003300"/>
              </a:solidFill>
            </a:endParaRPr>
          </a:p>
          <a:p>
            <a:pPr algn="ctr" eaLnBrk="1" hangingPunct="1">
              <a:buFont typeface="Wingdings" pitchFamily="2" charset="2"/>
              <a:buChar char="Ø"/>
              <a:defRPr/>
            </a:pPr>
            <a:endParaRPr lang="ru-RU" sz="4000" b="1" dirty="0">
              <a:solidFill>
                <a:srgbClr val="0033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7478" y="3188450"/>
            <a:ext cx="83534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eaLnBrk="1" hangingPunct="1">
              <a:buFont typeface="Wingdings" pitchFamily="2" charset="2"/>
              <a:buChar char="Ø"/>
              <a:defRPr/>
            </a:pPr>
            <a:r>
              <a:rPr lang="ru-RU" sz="4000" b="1" dirty="0">
                <a:solidFill>
                  <a:srgbClr val="003300"/>
                </a:solidFill>
              </a:rPr>
              <a:t> </a:t>
            </a:r>
            <a:r>
              <a:rPr lang="ru-RU" sz="4000" b="1" dirty="0" smtClean="0">
                <a:solidFill>
                  <a:srgbClr val="003300"/>
                </a:solidFill>
              </a:rPr>
              <a:t>Какие бывают бактерии?</a:t>
            </a:r>
            <a:endParaRPr lang="ru-RU" sz="4000" b="1" dirty="0">
              <a:solidFill>
                <a:srgbClr val="0033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7478" y="4093733"/>
            <a:ext cx="8137525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eaLnBrk="1" hangingPunct="1">
              <a:buFont typeface="Wingdings" pitchFamily="2" charset="2"/>
              <a:buChar char="Ø"/>
              <a:defRPr/>
            </a:pPr>
            <a:r>
              <a:rPr lang="ru-RU" sz="4000" b="1" dirty="0" smtClean="0">
                <a:solidFill>
                  <a:srgbClr val="003300"/>
                </a:solidFill>
              </a:rPr>
              <a:t>Как уберечься от вредных бактерий?</a:t>
            </a:r>
            <a:endParaRPr lang="ru-RU" sz="4000" b="1" dirty="0">
              <a:solidFill>
                <a:srgbClr val="0033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26862" y="2093213"/>
            <a:ext cx="4139702" cy="400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359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127</TotalTime>
  <Words>308</Words>
  <Application>Microsoft Office PowerPoint</Application>
  <PresentationFormat>Произвольный</PresentationFormat>
  <Paragraphs>69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Бактерии – мельчайшие одноклеточные живые существа</vt:lpstr>
      <vt:lpstr>Слайд 2</vt:lpstr>
      <vt:lpstr>Слайд 3</vt:lpstr>
      <vt:lpstr>Слайд 4</vt:lpstr>
      <vt:lpstr>Методы изучения природы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Бактерии – мельчайшие одноклеточные живые существа</dc:title>
  <dc:creator>Вера</dc:creator>
  <cp:lastModifiedBy>User</cp:lastModifiedBy>
  <cp:revision>20</cp:revision>
  <dcterms:created xsi:type="dcterms:W3CDTF">2023-09-11T18:36:54Z</dcterms:created>
  <dcterms:modified xsi:type="dcterms:W3CDTF">2025-01-12T03:12:28Z</dcterms:modified>
</cp:coreProperties>
</file>