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1" r:id="rId3"/>
    <p:sldId id="270" r:id="rId4"/>
    <p:sldId id="272" r:id="rId5"/>
    <p:sldId id="284" r:id="rId6"/>
    <p:sldId id="285" r:id="rId7"/>
    <p:sldId id="286" r:id="rId8"/>
    <p:sldId id="267" r:id="rId9"/>
    <p:sldId id="260" r:id="rId10"/>
    <p:sldId id="261" r:id="rId11"/>
    <p:sldId id="262" r:id="rId12"/>
    <p:sldId id="263" r:id="rId13"/>
    <p:sldId id="290" r:id="rId14"/>
    <p:sldId id="264" r:id="rId15"/>
    <p:sldId id="266" r:id="rId16"/>
    <p:sldId id="265" r:id="rId17"/>
    <p:sldId id="278" r:id="rId18"/>
    <p:sldId id="287" r:id="rId19"/>
    <p:sldId id="289" r:id="rId20"/>
    <p:sldId id="280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006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2014-2015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уч.год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2"/>
              <c:delete val="1"/>
            </c:dLbl>
            <c:dLbl>
              <c:idx val="3"/>
              <c:delete val="1"/>
            </c:dLbl>
            <c:showPercent val="1"/>
          </c:dLbls>
          <c:cat>
            <c:strRef>
              <c:f>Лист1!$A$2:$A$5</c:f>
              <c:strCache>
                <c:ptCount val="2"/>
                <c:pt idx="0">
                  <c:v>Среднее профессиональное образование</c:v>
                </c:pt>
                <c:pt idx="1">
                  <c:v>Высшее образование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0.26</c:v>
                </c:pt>
                <c:pt idx="1">
                  <c:v>0.74000000000000077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2015-2016 </a:t>
            </a:r>
            <a:r>
              <a:rPr lang="ru-RU" dirty="0" err="1" smtClean="0"/>
              <a:t>уч.год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2"/>
              <c:delete val="1"/>
            </c:dLbl>
            <c:dLbl>
              <c:idx val="3"/>
              <c:delete val="1"/>
            </c:dLbl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Среднее профессиональное образование</c:v>
                </c:pt>
                <c:pt idx="1">
                  <c:v>Высшее образование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0.28000000000000008</c:v>
                </c:pt>
                <c:pt idx="1">
                  <c:v>0.72000000000000064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/>
            </a:pPr>
            <a:r>
              <a:rPr lang="ru-RU" dirty="0" smtClean="0"/>
              <a:t>2014-2015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уч.год</a:t>
            </a:r>
            <a:endParaRPr lang="ru-RU" dirty="0"/>
          </a:p>
        </c:rich>
      </c:tx>
      <c:layout>
        <c:manualLayout>
          <c:xMode val="edge"/>
          <c:yMode val="edge"/>
          <c:x val="0.13537571680069738"/>
          <c:y val="5.2910787690256728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7822816695580832E-2"/>
          <c:y val="0.22191457893567382"/>
          <c:w val="0.51971282037038613"/>
          <c:h val="0.6768296578158002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5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4</a:t>
                    </a:r>
                    <a:r>
                      <a:rPr lang="ru-RU" smtClean="0"/>
                      <a:t>4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showPercent val="1"/>
          </c:dLbls>
          <c:cat>
            <c:strRef>
              <c:f>Лист1!$A$2:$A$5</c:f>
              <c:strCache>
                <c:ptCount val="3"/>
                <c:pt idx="0">
                  <c:v>Первая кв. к.</c:v>
                </c:pt>
                <c:pt idx="1">
                  <c:v>Высшая кв.к.</c:v>
                </c:pt>
                <c:pt idx="2">
                  <c:v>б/к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0.31000000000000039</c:v>
                </c:pt>
                <c:pt idx="1">
                  <c:v>0.25</c:v>
                </c:pt>
                <c:pt idx="2">
                  <c:v>0.44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3"/>
        <c:delete val="1"/>
      </c:legendEntry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2015-2016 </a:t>
            </a:r>
            <a:r>
              <a:rPr lang="ru-RU" dirty="0" err="1" smtClean="0"/>
              <a:t>уч.год</a:t>
            </a:r>
            <a:endParaRPr lang="ru-RU" dirty="0"/>
          </a:p>
        </c:rich>
      </c:tx>
      <c:layout>
        <c:manualLayout>
          <c:xMode val="edge"/>
          <c:yMode val="edge"/>
          <c:x val="0.16623120686848766"/>
          <c:y val="4.8501555382735255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8483501833129812E-2"/>
          <c:y val="0.19221610877924153"/>
          <c:w val="0.52028191312076433"/>
          <c:h val="0.7074735598483635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3"/>
              <c:delete val="1"/>
            </c:dLbl>
            <c:showPercent val="1"/>
          </c:dLbls>
          <c:cat>
            <c:strRef>
              <c:f>Лист1!$A$2:$A$5</c:f>
              <c:strCache>
                <c:ptCount val="3"/>
                <c:pt idx="0">
                  <c:v>Первая кв.к.</c:v>
                </c:pt>
                <c:pt idx="1">
                  <c:v>Высшая кв.к.</c:v>
                </c:pt>
                <c:pt idx="2">
                  <c:v>б/к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0.37000000000000038</c:v>
                </c:pt>
                <c:pt idx="1">
                  <c:v>0.27</c:v>
                </c:pt>
                <c:pt idx="2">
                  <c:v>0.36000000000000032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3"/>
        <c:delete val="1"/>
      </c:legendEntry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2014-2015 учебный год</a:t>
            </a:r>
            <a:endParaRPr lang="ru-RU" dirty="0"/>
          </a:p>
        </c:rich>
      </c:tx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>
                <c:manualLayout>
                  <c:x val="-0.28533151435108955"/>
                  <c:y val="-0.22286883798625551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0.25304991080891143"/>
                  <c:y val="8.7122512181186246E-2"/>
                </c:manualLayout>
              </c:layout>
              <c:showCatName val="1"/>
              <c:showPercent val="1"/>
            </c:dLbl>
            <c:dLbl>
              <c:idx val="2"/>
              <c:delete val="1"/>
            </c:dLbl>
            <c:dLbl>
              <c:idx val="3"/>
              <c:delete val="1"/>
            </c:dLbl>
            <c:showCatName val="1"/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педагоги ГБДОУ</c:v>
                </c:pt>
                <c:pt idx="1">
                  <c:v>переподготовка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0.68</c:v>
                </c:pt>
                <c:pt idx="1">
                  <c:v>0.32000000000000045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radarChart>
        <c:radarStyle val="marker"/>
        <c:ser>
          <c:idx val="0"/>
          <c:order val="0"/>
          <c:tx>
            <c:strRef>
              <c:f>сравнение!$A$4</c:f>
              <c:strCache>
                <c:ptCount val="1"/>
                <c:pt idx="0">
                  <c:v>администрация</c:v>
                </c:pt>
              </c:strCache>
            </c:strRef>
          </c:tx>
          <c:spPr>
            <a:ln>
              <a:solidFill>
                <a:srgbClr val="CC0000"/>
              </a:solidFill>
            </a:ln>
          </c:spPr>
          <c:marker>
            <c:symbol val="none"/>
          </c:marker>
          <c:cat>
            <c:strRef>
              <c:f>сравнение!$B$3:$J$3</c:f>
              <c:strCache>
                <c:ptCount val="9"/>
                <c:pt idx="0">
                  <c:v>широта </c:v>
                </c:pt>
                <c:pt idx="1">
                  <c:v>интенсивность</c:v>
                </c:pt>
                <c:pt idx="2">
                  <c:v>осознаваемость</c:v>
                </c:pt>
                <c:pt idx="3">
                  <c:v>обобщенность</c:v>
                </c:pt>
                <c:pt idx="4">
                  <c:v>эмоциональность</c:v>
                </c:pt>
                <c:pt idx="5">
                  <c:v>доминантность</c:v>
                </c:pt>
                <c:pt idx="6">
                  <c:v>когерентность</c:v>
                </c:pt>
                <c:pt idx="7">
                  <c:v>социальная
активность</c:v>
                </c:pt>
                <c:pt idx="8">
                  <c:v>мобильность</c:v>
                </c:pt>
              </c:strCache>
            </c:strRef>
          </c:cat>
          <c:val>
            <c:numRef>
              <c:f>сравнение!$B$4:$J$4</c:f>
              <c:numCache>
                <c:formatCode>General</c:formatCode>
                <c:ptCount val="9"/>
                <c:pt idx="0">
                  <c:v>1.8</c:v>
                </c:pt>
                <c:pt idx="1">
                  <c:v>3.2</c:v>
                </c:pt>
                <c:pt idx="2">
                  <c:v>5.4</c:v>
                </c:pt>
                <c:pt idx="3">
                  <c:v>6.7</c:v>
                </c:pt>
                <c:pt idx="4">
                  <c:v>2.8</c:v>
                </c:pt>
                <c:pt idx="5">
                  <c:v>8.4</c:v>
                </c:pt>
                <c:pt idx="6">
                  <c:v>2</c:v>
                </c:pt>
                <c:pt idx="7">
                  <c:v>1.4</c:v>
                </c:pt>
                <c:pt idx="8">
                  <c:v>6.5</c:v>
                </c:pt>
              </c:numCache>
            </c:numRef>
          </c:val>
        </c:ser>
        <c:ser>
          <c:idx val="1"/>
          <c:order val="1"/>
          <c:tx>
            <c:strRef>
              <c:f>сравнение!$A$5</c:f>
              <c:strCache>
                <c:ptCount val="1"/>
                <c:pt idx="0">
                  <c:v>педагоги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strRef>
              <c:f>сравнение!$B$3:$J$3</c:f>
              <c:strCache>
                <c:ptCount val="9"/>
                <c:pt idx="0">
                  <c:v>широта </c:v>
                </c:pt>
                <c:pt idx="1">
                  <c:v>интенсивность</c:v>
                </c:pt>
                <c:pt idx="2">
                  <c:v>осознаваемость</c:v>
                </c:pt>
                <c:pt idx="3">
                  <c:v>обобщенность</c:v>
                </c:pt>
                <c:pt idx="4">
                  <c:v>эмоциональность</c:v>
                </c:pt>
                <c:pt idx="5">
                  <c:v>доминантность</c:v>
                </c:pt>
                <c:pt idx="6">
                  <c:v>когерентность</c:v>
                </c:pt>
                <c:pt idx="7">
                  <c:v>социальная
активность</c:v>
                </c:pt>
                <c:pt idx="8">
                  <c:v>мобильность</c:v>
                </c:pt>
              </c:strCache>
            </c:strRef>
          </c:cat>
          <c:val>
            <c:numRef>
              <c:f>сравнение!$B$5:$J$5</c:f>
              <c:numCache>
                <c:formatCode>General</c:formatCode>
                <c:ptCount val="9"/>
                <c:pt idx="0">
                  <c:v>1.9000000000000001</c:v>
                </c:pt>
                <c:pt idx="1">
                  <c:v>3.9</c:v>
                </c:pt>
                <c:pt idx="2">
                  <c:v>4</c:v>
                </c:pt>
                <c:pt idx="3">
                  <c:v>4.8</c:v>
                </c:pt>
                <c:pt idx="4">
                  <c:v>3.8</c:v>
                </c:pt>
                <c:pt idx="5">
                  <c:v>8.4</c:v>
                </c:pt>
                <c:pt idx="6">
                  <c:v>2</c:v>
                </c:pt>
                <c:pt idx="7">
                  <c:v>1.4</c:v>
                </c:pt>
                <c:pt idx="8">
                  <c:v>4.3</c:v>
                </c:pt>
              </c:numCache>
            </c:numRef>
          </c:val>
        </c:ser>
        <c:ser>
          <c:idx val="2"/>
          <c:order val="2"/>
          <c:tx>
            <c:strRef>
              <c:f>сравнение!$A$6</c:f>
              <c:strCache>
                <c:ptCount val="1"/>
                <c:pt idx="0">
                  <c:v>специалисты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сравнение!$B$3:$J$3</c:f>
              <c:strCache>
                <c:ptCount val="9"/>
                <c:pt idx="0">
                  <c:v>широта </c:v>
                </c:pt>
                <c:pt idx="1">
                  <c:v>интенсивность</c:v>
                </c:pt>
                <c:pt idx="2">
                  <c:v>осознаваемость</c:v>
                </c:pt>
                <c:pt idx="3">
                  <c:v>обобщенность</c:v>
                </c:pt>
                <c:pt idx="4">
                  <c:v>эмоциональность</c:v>
                </c:pt>
                <c:pt idx="5">
                  <c:v>доминантность</c:v>
                </c:pt>
                <c:pt idx="6">
                  <c:v>когерентность</c:v>
                </c:pt>
                <c:pt idx="7">
                  <c:v>социальная
активность</c:v>
                </c:pt>
                <c:pt idx="8">
                  <c:v>мобильность</c:v>
                </c:pt>
              </c:strCache>
            </c:strRef>
          </c:cat>
          <c:val>
            <c:numRef>
              <c:f>сравнение!$B$6:$J$6</c:f>
              <c:numCache>
                <c:formatCode>General</c:formatCode>
                <c:ptCount val="9"/>
                <c:pt idx="0">
                  <c:v>2.4</c:v>
                </c:pt>
                <c:pt idx="1">
                  <c:v>3.2</c:v>
                </c:pt>
                <c:pt idx="2">
                  <c:v>5.3</c:v>
                </c:pt>
                <c:pt idx="3">
                  <c:v>6.3</c:v>
                </c:pt>
                <c:pt idx="4">
                  <c:v>3.2</c:v>
                </c:pt>
                <c:pt idx="5">
                  <c:v>7.4</c:v>
                </c:pt>
                <c:pt idx="6">
                  <c:v>2.4</c:v>
                </c:pt>
                <c:pt idx="7">
                  <c:v>2.1</c:v>
                </c:pt>
                <c:pt idx="8">
                  <c:v>4.5</c:v>
                </c:pt>
              </c:numCache>
            </c:numRef>
          </c:val>
        </c:ser>
        <c:ser>
          <c:idx val="3"/>
          <c:order val="3"/>
          <c:tx>
            <c:strRef>
              <c:f>сравнение!$A$7</c:f>
              <c:strCache>
                <c:ptCount val="1"/>
                <c:pt idx="0">
                  <c:v>родители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strRef>
              <c:f>сравнение!$B$3:$J$3</c:f>
              <c:strCache>
                <c:ptCount val="9"/>
                <c:pt idx="0">
                  <c:v>широта </c:v>
                </c:pt>
                <c:pt idx="1">
                  <c:v>интенсивность</c:v>
                </c:pt>
                <c:pt idx="2">
                  <c:v>осознаваемость</c:v>
                </c:pt>
                <c:pt idx="3">
                  <c:v>обобщенность</c:v>
                </c:pt>
                <c:pt idx="4">
                  <c:v>эмоциональность</c:v>
                </c:pt>
                <c:pt idx="5">
                  <c:v>доминантность</c:v>
                </c:pt>
                <c:pt idx="6">
                  <c:v>когерентность</c:v>
                </c:pt>
                <c:pt idx="7">
                  <c:v>социальная
активность</c:v>
                </c:pt>
                <c:pt idx="8">
                  <c:v>мобильность</c:v>
                </c:pt>
              </c:strCache>
            </c:strRef>
          </c:cat>
          <c:val>
            <c:numRef>
              <c:f>сравнение!$B$7:$J$7</c:f>
              <c:numCache>
                <c:formatCode>General</c:formatCode>
                <c:ptCount val="9"/>
                <c:pt idx="0">
                  <c:v>1.6</c:v>
                </c:pt>
                <c:pt idx="1">
                  <c:v>3.4</c:v>
                </c:pt>
                <c:pt idx="2">
                  <c:v>5.2</c:v>
                </c:pt>
                <c:pt idx="3">
                  <c:v>5.2</c:v>
                </c:pt>
                <c:pt idx="4">
                  <c:v>3.7</c:v>
                </c:pt>
                <c:pt idx="5">
                  <c:v>7.7</c:v>
                </c:pt>
                <c:pt idx="6">
                  <c:v>2.2000000000000002</c:v>
                </c:pt>
                <c:pt idx="7">
                  <c:v>1.3</c:v>
                </c:pt>
                <c:pt idx="8">
                  <c:v>4.5</c:v>
                </c:pt>
              </c:numCache>
            </c:numRef>
          </c:val>
        </c:ser>
        <c:axId val="108917120"/>
        <c:axId val="108918656"/>
      </c:radarChart>
      <c:catAx>
        <c:axId val="108917120"/>
        <c:scaling>
          <c:orientation val="minMax"/>
        </c:scaling>
        <c:axPos val="b"/>
        <c:majorGridlines/>
        <c:majorTickMark val="none"/>
        <c:tickLblPos val="nextTo"/>
        <c:spPr>
          <a:ln w="9525">
            <a:noFill/>
          </a:ln>
        </c:spPr>
        <c:crossAx val="108918656"/>
        <c:crosses val="autoZero"/>
        <c:auto val="1"/>
        <c:lblAlgn val="ctr"/>
        <c:lblOffset val="100"/>
      </c:catAx>
      <c:valAx>
        <c:axId val="1089186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08917120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5665B-D7E9-4DEF-8FC5-CF97FB764938}" type="datetimeFigureOut">
              <a:rPr lang="zh-CN" altLang="en-US" smtClean="0"/>
              <a:pPr/>
              <a:t>2018/6/9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0D62A-0EDC-4DC8-9C32-FB765812F04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4447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71750" y="142875"/>
            <a:ext cx="6357938" cy="1571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表格占位符 13"/>
          <p:cNvSpPr>
            <a:spLocks noGrp="1"/>
          </p:cNvSpPr>
          <p:nvPr>
            <p:ph type="tbl" sz="quarter" idx="10"/>
          </p:nvPr>
        </p:nvSpPr>
        <p:spPr>
          <a:xfrm>
            <a:off x="3143239" y="2714625"/>
            <a:ext cx="5572165" cy="285751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таблицы</a:t>
            </a:r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28596" y="428604"/>
            <a:ext cx="2500313" cy="2214563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3143240" y="1428736"/>
            <a:ext cx="5572136" cy="1143014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3143250" y="500063"/>
            <a:ext cx="3714750" cy="785812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占位符 6"/>
          <p:cNvSpPr>
            <a:spLocks noGrp="1"/>
          </p:cNvSpPr>
          <p:nvPr>
            <p:ph type="dgm" sz="quarter" idx="10"/>
          </p:nvPr>
        </p:nvSpPr>
        <p:spPr>
          <a:xfrm>
            <a:off x="3071802" y="571480"/>
            <a:ext cx="5214974" cy="4071966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 SmartArt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1"/>
          </p:nvPr>
        </p:nvSpPr>
        <p:spPr>
          <a:xfrm>
            <a:off x="714375" y="571480"/>
            <a:ext cx="2143125" cy="4000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2"/>
          </p:nvPr>
        </p:nvSpPr>
        <p:spPr>
          <a:xfrm>
            <a:off x="3071813" y="4786313"/>
            <a:ext cx="3429000" cy="7858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表占位符 2"/>
          <p:cNvSpPr>
            <a:spLocks noGrp="1"/>
          </p:cNvSpPr>
          <p:nvPr>
            <p:ph type="chart" sz="quarter" idx="10"/>
          </p:nvPr>
        </p:nvSpPr>
        <p:spPr>
          <a:xfrm>
            <a:off x="1785918" y="714356"/>
            <a:ext cx="5572125" cy="414337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диаграммы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4500563" y="5000625"/>
            <a:ext cx="2857500" cy="857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00063" y="1143000"/>
            <a:ext cx="8143875" cy="1428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3857620" y="142875"/>
            <a:ext cx="5000630" cy="16430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142976" y="142875"/>
            <a:ext cx="7786712" cy="6429397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Анализ работы  методической службы </a:t>
            </a:r>
          </a:p>
          <a:p>
            <a:pPr>
              <a:buNone/>
            </a:pP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ГБДОУ в контексте ФГОС ДО</a:t>
            </a:r>
          </a:p>
          <a:p>
            <a:pPr algn="r">
              <a:buNone/>
            </a:pP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Рудман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Л.О., старший воспитатель </a:t>
            </a:r>
          </a:p>
          <a:p>
            <a:pPr algn="ctr">
              <a:buNone/>
            </a:pP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ГБДОУ детский сад № 77 </a:t>
            </a:r>
          </a:p>
          <a:p>
            <a:pPr algn="ctr">
              <a:buNone/>
            </a:pP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комбинированного вида </a:t>
            </a:r>
          </a:p>
          <a:p>
            <a:pPr algn="ctr">
              <a:buNone/>
            </a:pPr>
            <a:r>
              <a:rPr lang="ru-RU" sz="1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</a:t>
            </a:r>
            <a:r>
              <a:rPr lang="ru-RU" sz="1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Приморского района </a:t>
            </a:r>
          </a:p>
          <a:p>
            <a:pPr algn="ctr">
              <a:buNone/>
            </a:pP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Санкт-Петербурга </a:t>
            </a: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Санкт-Петербург</a:t>
            </a:r>
          </a:p>
          <a:p>
            <a:pPr algn="ctr">
              <a:buNone/>
            </a:pP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  <a:endParaRPr lang="ru-RU" sz="12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</a:p>
          <a:p>
            <a:pPr algn="ctr">
              <a:buNone/>
            </a:pPr>
            <a:endPara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endParaRPr lang="ru-RU" sz="1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99592" y="1628800"/>
            <a:ext cx="7704856" cy="297143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404664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 ГБДОУ детский сад № 77 Приморского района на 2015-2016 учебный год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55576" y="1412776"/>
          <a:ext cx="7848872" cy="3225486"/>
        </p:xfrm>
        <a:graphic>
          <a:graphicData uri="http://schemas.openxmlformats.org/drawingml/2006/table">
            <a:tbl>
              <a:tblPr/>
              <a:tblGrid>
                <a:gridCol w="1457059"/>
                <a:gridCol w="860977"/>
                <a:gridCol w="860977"/>
                <a:gridCol w="645733"/>
                <a:gridCol w="1216596"/>
                <a:gridCol w="2012063"/>
                <a:gridCol w="795467"/>
              </a:tblGrid>
              <a:tr h="220683">
                <a:tc rowSpan="2">
                  <a:txBody>
                    <a:bodyPr/>
                    <a:lstStyle/>
                    <a:p>
                      <a:pPr algn="ctr" rtl="0"/>
                      <a:endParaRPr lang="ru-RU" sz="12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endParaRPr lang="ru-RU" sz="12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ГБДОУ </a:t>
                      </a:r>
                      <a:r>
                        <a:rPr lang="ru-RU" sz="12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/с № 77 Приморского </a:t>
                      </a:r>
                    </a:p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района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Возрастные группы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97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ранний возраст</a:t>
                      </a:r>
                    </a:p>
                    <a:p>
                      <a:pPr algn="ctr" rtl="0"/>
                      <a:endParaRPr lang="ru-RU" sz="12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2-3)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младшая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(3-4)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средняя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(4-5)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старшая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(5-6)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подготовительная к школе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(6-7)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всего групп</a:t>
                      </a:r>
                    </a:p>
                    <a:p>
                      <a:pPr algn="ctr" rtl="0"/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683"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Богатырский пр.,57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|2</a:t>
                      </a:r>
                      <a:endParaRPr lang="de-DE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7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(ГКП)</a:t>
                      </a:r>
                      <a:endParaRPr lang="de-DE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683"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Богатырский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пр. 60/5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51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2 (ГКП)</a:t>
                      </a:r>
                      <a:endParaRPr lang="de-DE" sz="12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/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(ТНР)</a:t>
                      </a:r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683"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Оптиков, 49/3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7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(ГКП)</a:t>
                      </a:r>
                      <a:endParaRPr lang="de-DE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(ГКП)</a:t>
                      </a:r>
                      <a:endParaRPr lang="de-DE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(ЗПР)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683">
                <a:tc gridSpan="6">
                  <a:txBody>
                    <a:bodyPr/>
                    <a:lstStyle/>
                    <a:p>
                      <a:pPr rtl="0"/>
                      <a:r>
                        <a:rPr lang="ru-RU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групп:</a:t>
                      </a:r>
                    </a:p>
                    <a:p>
                      <a:pPr rtl="0"/>
                      <a:endParaRPr lang="de-DE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65" marR="7165" marT="7165" marB="716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1520" y="1628800"/>
            <a:ext cx="8712968" cy="297143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Кадровый потенциал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ГБДОУ детский сад № 77 Приморского района 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2014-2015 учебный год (84 педагога)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1671700"/>
              </p:ext>
            </p:extLst>
          </p:nvPr>
        </p:nvGraphicFramePr>
        <p:xfrm>
          <a:off x="251520" y="1628800"/>
          <a:ext cx="8712968" cy="2952328"/>
        </p:xfrm>
        <a:graphic>
          <a:graphicData uri="http://schemas.openxmlformats.org/drawingml/2006/table">
            <a:tbl>
              <a:tblPr/>
              <a:tblGrid>
                <a:gridCol w="891468"/>
                <a:gridCol w="1638918"/>
                <a:gridCol w="791915"/>
                <a:gridCol w="921499"/>
                <a:gridCol w="670466"/>
                <a:gridCol w="819459"/>
                <a:gridCol w="691126"/>
                <a:gridCol w="664834"/>
                <a:gridCol w="738702"/>
                <a:gridCol w="884581"/>
              </a:tblGrid>
              <a:tr h="666706">
                <a:tc gridSpan="2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Квалификационная категория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Стаж работы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15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Высшее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Среднее-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профессиональное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Высшая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Первая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До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3лет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</a:t>
                      </a: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5 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10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10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15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15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20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Более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0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 </a:t>
                      </a: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(26%)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(17%)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(28%)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20%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kern="1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0,05%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23%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1520" y="1628800"/>
            <a:ext cx="8712968" cy="297143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Кадровый потенциал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ГБДОУ детский сад № 77 Приморского района 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2015-2016 учебный год (85 педагогов)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95356651"/>
              </p:ext>
            </p:extLst>
          </p:nvPr>
        </p:nvGraphicFramePr>
        <p:xfrm>
          <a:off x="251520" y="1628800"/>
          <a:ext cx="8640960" cy="2952328"/>
        </p:xfrm>
        <a:graphic>
          <a:graphicData uri="http://schemas.openxmlformats.org/drawingml/2006/table">
            <a:tbl>
              <a:tblPr/>
              <a:tblGrid>
                <a:gridCol w="891468"/>
                <a:gridCol w="1638918"/>
                <a:gridCol w="791915"/>
                <a:gridCol w="921499"/>
                <a:gridCol w="670466"/>
                <a:gridCol w="819459"/>
                <a:gridCol w="691126"/>
                <a:gridCol w="664834"/>
                <a:gridCol w="738702"/>
                <a:gridCol w="812573"/>
              </a:tblGrid>
              <a:tr h="666706">
                <a:tc gridSpan="2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Квалификационная категория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Стаж работы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15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Высшее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Среднее-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профессиональное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Высшая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Первая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До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3лет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</a:t>
                      </a:r>
                      <a:r>
                        <a:rPr lang="ru-RU" sz="1400" kern="150" dirty="0"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5 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10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10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15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От 15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до 20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Более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  <a:endParaRPr lang="ru-RU" sz="1400" b="1" kern="15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05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 </a:t>
                      </a: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 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28%)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(27%)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(37%)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21%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10%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25%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12%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0" kern="1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400" b="0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kern="1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30%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42" marR="59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7617" y="1412776"/>
            <a:ext cx="8640960" cy="3888432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Кадровый потенциал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ГБДОУ детский сад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2900205233"/>
              </p:ext>
            </p:extLst>
          </p:nvPr>
        </p:nvGraphicFramePr>
        <p:xfrm>
          <a:off x="827584" y="1556792"/>
          <a:ext cx="3816424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812109711"/>
              </p:ext>
            </p:extLst>
          </p:nvPr>
        </p:nvGraphicFramePr>
        <p:xfrm>
          <a:off x="4788024" y="1556792"/>
          <a:ext cx="39604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43608" y="1628800"/>
            <a:ext cx="7704856" cy="297143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Аттестация педагогических кадров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ГБДОУ детский сад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3178205097"/>
              </p:ext>
            </p:extLst>
          </p:nvPr>
        </p:nvGraphicFramePr>
        <p:xfrm>
          <a:off x="899592" y="1628800"/>
          <a:ext cx="374441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122820853"/>
              </p:ext>
            </p:extLst>
          </p:nvPr>
        </p:nvGraphicFramePr>
        <p:xfrm>
          <a:off x="5148064" y="1628800"/>
          <a:ext cx="360040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43115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Переподготовка  педагогических кадров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ГБДОУ детский сад № 77 Приморского района 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(2014-2015 учебный год)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863884798"/>
              </p:ext>
            </p:extLst>
          </p:nvPr>
        </p:nvGraphicFramePr>
        <p:xfrm>
          <a:off x="2411760" y="1772816"/>
          <a:ext cx="5976664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259632" y="1628800"/>
            <a:ext cx="7704856" cy="297143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Федеральный закон от 29.12.2012 N 273-ФЗ (ст.2)</a:t>
            </a:r>
            <a:r>
              <a:rPr lang="ru-RU" dirty="0" smtClean="0"/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качество образования - комплексная характеристика образовательной деятельности и подготовки обучающегося, выражающая степень их соответствия федеральным государственным образовательным стандартам, образовательным стандартам, федеральным государственным требованиям и (или) потребностям физического или юридического лица, в интересах которого осуществляется</a:t>
            </a:r>
          </a:p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образовательная деятельность, в том числе степень достижения планируемых результатов образовательной программы;</a:t>
            </a:r>
            <a:endParaRPr lang="ru-RU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Приказ Министерства образования и науки РФ от 17 октября 2013г. № 1155 «Об утверждении федерального государственного образовательного стандарта дошкольного образования»</a:t>
            </a: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Нормативно-правовые документы, регламентирующие работу методической службы ГБДОУ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1520" y="836712"/>
            <a:ext cx="8712968" cy="4824536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Модель методической службы ГБДОУ детский сад     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1268760"/>
            <a:ext cx="129614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ФУНКЦИИ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44208" y="1196752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НАПРАВЛЕНИЯ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3568" y="2420888"/>
            <a:ext cx="129614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ФОРМЫ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87624" y="3429000"/>
            <a:ext cx="129614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РЕСУРС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4365104"/>
            <a:ext cx="129614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кадровый потенциал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(85 п. и 16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сп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619672" y="4581128"/>
            <a:ext cx="136815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методический кабинет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987824" y="4797152"/>
            <a:ext cx="129614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материально-техническое оснащение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308304" y="2204864"/>
            <a:ext cx="1512168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методическое сопровождение (мероприятия)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80112" y="2204864"/>
            <a:ext cx="1512168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методическое обеспечение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(методические пособия)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516216" y="3429000"/>
            <a:ext cx="129614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РЕЗУЛЬТАТ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940152" y="4581128"/>
            <a:ext cx="129614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педагоги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32040" y="4149080"/>
            <a:ext cx="136815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воспитанники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20272" y="4797152"/>
            <a:ext cx="129614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родители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627784" y="2276872"/>
            <a:ext cx="288032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КАЧЕСТВО ОБРАЗОВАНИЯ КАК СТРАТЕГИЯ ПОВЫШЕНИЯ ПРОФЕССИОНАЛИЗМА ПЕДАГОГОВ ГБДОУ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275856" y="1268760"/>
            <a:ext cx="129614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ЦЕЛЬ-ЗАДАЧИ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 стрелкой 28"/>
          <p:cNvCxnSpPr>
            <a:stCxn id="24" idx="3"/>
            <a:endCxn id="7" idx="1"/>
          </p:cNvCxnSpPr>
          <p:nvPr/>
        </p:nvCxnSpPr>
        <p:spPr>
          <a:xfrm flipV="1">
            <a:off x="4572000" y="1592796"/>
            <a:ext cx="1872208" cy="3600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24" idx="1"/>
          </p:cNvCxnSpPr>
          <p:nvPr/>
        </p:nvCxnSpPr>
        <p:spPr>
          <a:xfrm>
            <a:off x="1691680" y="1628800"/>
            <a:ext cx="158417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6372200" y="1988840"/>
            <a:ext cx="792088" cy="2160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>
            <a:off x="1187624" y="4149080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7236296" y="2060848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5868144" y="3861048"/>
            <a:ext cx="6480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flipH="1">
            <a:off x="6804248" y="4149080"/>
            <a:ext cx="14401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endCxn id="18" idx="0"/>
          </p:cNvCxnSpPr>
          <p:nvPr/>
        </p:nvCxnSpPr>
        <p:spPr>
          <a:xfrm>
            <a:off x="7380312" y="4149080"/>
            <a:ext cx="28803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7452320" y="1988840"/>
            <a:ext cx="432048" cy="2160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827584" y="2060848"/>
            <a:ext cx="360040" cy="36004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>
            <a:stCxn id="8" idx="2"/>
          </p:cNvCxnSpPr>
          <p:nvPr/>
        </p:nvCxnSpPr>
        <p:spPr>
          <a:xfrm>
            <a:off x="1331640" y="3140968"/>
            <a:ext cx="288032" cy="2880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>
            <a:endCxn id="11" idx="0"/>
          </p:cNvCxnSpPr>
          <p:nvPr/>
        </p:nvCxnSpPr>
        <p:spPr>
          <a:xfrm>
            <a:off x="1979712" y="4149080"/>
            <a:ext cx="32403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>
            <a:endCxn id="12" idx="0"/>
          </p:cNvCxnSpPr>
          <p:nvPr/>
        </p:nvCxnSpPr>
        <p:spPr>
          <a:xfrm>
            <a:off x="2483768" y="4005064"/>
            <a:ext cx="115212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V="1">
            <a:off x="4788024" y="1844824"/>
            <a:ext cx="165618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H="1" flipV="1">
            <a:off x="1691680" y="1988840"/>
            <a:ext cx="144016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endCxn id="24" idx="2"/>
          </p:cNvCxnSpPr>
          <p:nvPr/>
        </p:nvCxnSpPr>
        <p:spPr>
          <a:xfrm flipV="1">
            <a:off x="3923928" y="198884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endCxn id="8" idx="3"/>
          </p:cNvCxnSpPr>
          <p:nvPr/>
        </p:nvCxnSpPr>
        <p:spPr>
          <a:xfrm flipH="1" flipV="1">
            <a:off x="1979712" y="2780928"/>
            <a:ext cx="79208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>
            <a:endCxn id="9" idx="3"/>
          </p:cNvCxnSpPr>
          <p:nvPr/>
        </p:nvCxnSpPr>
        <p:spPr>
          <a:xfrm flipH="1">
            <a:off x="2483768" y="3573016"/>
            <a:ext cx="288032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/>
          <p:nvPr/>
        </p:nvCxnSpPr>
        <p:spPr>
          <a:xfrm>
            <a:off x="5436096" y="3284984"/>
            <a:ext cx="108012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/>
          <p:cNvCxnSpPr/>
          <p:nvPr/>
        </p:nvCxnSpPr>
        <p:spPr>
          <a:xfrm flipV="1">
            <a:off x="2483768" y="3861048"/>
            <a:ext cx="396044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63688" y="980728"/>
            <a:ext cx="6912768" cy="4824536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Стратегия работы методической службы ГБДОУ детский сад 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2" name="Таблица 41"/>
          <p:cNvGraphicFramePr>
            <a:graphicFrameLocks noGrp="1"/>
          </p:cNvGraphicFramePr>
          <p:nvPr/>
        </p:nvGraphicFramePr>
        <p:xfrm>
          <a:off x="1835696" y="1052737"/>
          <a:ext cx="6768752" cy="4678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500"/>
                <a:gridCol w="5201252"/>
              </a:tblGrid>
              <a:tr h="50930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 формирование и развитие профессиональных компетенций педагогических работников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3897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ЗАДАЧИ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осуществление мониторинга качества образовательной деятельности;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профессиональной компетентности педагогов, молодых специалистов;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выявление, обобщение и распространение передового педагогического опыта;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помощь в подготовке к аттестации;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помощь педагогам во взаимодействии с семьей, социальными партнерами;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стимулирование инициативы и творчества, поддержка инновационной деятельности;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информационной открытости.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ФУНКЦИИ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аналитическая (увидеть проблему и скорректировать);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планирующая (планово-проектировочная);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организационная (организационно-исполнительская);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мотивационная (мотивационно - стимулирующая);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контрольно-оценочная;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коррекционная.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69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методическое обеспечение (методические пособия </a:t>
                      </a:r>
                      <a:r>
                        <a:rPr lang="ru-RU" sz="12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традиционные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: конспекты. схемы, таблицы, модели, алгоритмы; </a:t>
                      </a:r>
                      <a:r>
                        <a:rPr lang="ru-RU" sz="12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нетрадиционные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алгоритмы)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методическое сопровождение (мероприятия </a:t>
                      </a:r>
                      <a:r>
                        <a:rPr lang="ru-RU" sz="1200" u="sng" dirty="0" smtClean="0">
                          <a:latin typeface="Times New Roman" pitchFamily="18" charset="0"/>
                          <a:cs typeface="Times New Roman" pitchFamily="18" charset="0"/>
                        </a:rPr>
                        <a:t>традиционные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: педсоветы, мастер-классы, консультации и т.д.; </a:t>
                      </a:r>
                      <a:r>
                        <a:rPr lang="ru-RU" sz="1200" u="sng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нетрадиционные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51720" y="620688"/>
            <a:ext cx="6733256" cy="4464496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88640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работы с кадрами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8024" y="836712"/>
            <a:ext cx="165618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ГБДОУ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/с № 77 Приморского района</a:t>
            </a:r>
          </a:p>
          <a:p>
            <a:pPr algn="ctr"/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915816" y="1844824"/>
            <a:ext cx="14401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Площадка № 1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Богатырский 57/2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88024" y="2132856"/>
            <a:ext cx="172819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Площадка № 2 Богатырский 6о/5</a:t>
            </a:r>
          </a:p>
          <a:p>
            <a:pPr algn="ctr"/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948264" y="1844824"/>
            <a:ext cx="151216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Площадка №3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Оптиков 49 к.3</a:t>
            </a:r>
          </a:p>
          <a:p>
            <a:pPr algn="ctr"/>
            <a:endParaRPr lang="ru-RU" dirty="0"/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/>
        </p:nvGraphicFramePr>
        <p:xfrm>
          <a:off x="2411760" y="3212976"/>
          <a:ext cx="6384032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9281"/>
                <a:gridCol w="3154751"/>
              </a:tblGrid>
              <a:tr h="40175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пассивные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активные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26439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педсоветы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консультации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семинары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взаимопосещения</a:t>
                      </a:r>
                      <a:endParaRPr lang="ru-RU" sz="1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открытые просмотры конкурсы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наставничество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мастер-классы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психологические тренинги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в паре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творческие группы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проектная деятельность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мозговой штурм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5" name="Прямая со стрелкой 54"/>
          <p:cNvCxnSpPr/>
          <p:nvPr/>
        </p:nvCxnSpPr>
        <p:spPr>
          <a:xfrm flipH="1">
            <a:off x="3635896" y="1268760"/>
            <a:ext cx="115212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6444208" y="1196752"/>
            <a:ext cx="122413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563888" y="2564904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7668344" y="2636912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>
            <a:off x="5580112" y="162880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/>
          <p:nvPr/>
        </p:nvCxnSpPr>
        <p:spPr>
          <a:xfrm>
            <a:off x="4355976" y="1988840"/>
            <a:ext cx="25922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 стрелкой 111"/>
          <p:cNvCxnSpPr/>
          <p:nvPr/>
        </p:nvCxnSpPr>
        <p:spPr>
          <a:xfrm>
            <a:off x="4355976" y="2348880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 стрелкой 117"/>
          <p:cNvCxnSpPr/>
          <p:nvPr/>
        </p:nvCxnSpPr>
        <p:spPr>
          <a:xfrm>
            <a:off x="6516216" y="2348880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7504" y="1124744"/>
            <a:ext cx="8605464" cy="3888432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методической службы ГБДОУ </a:t>
            </a:r>
            <a:r>
              <a:rPr lang="ru-RU" sz="20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/с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23528" y="1196752"/>
            <a:ext cx="18722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функциональных обязанностей педагогов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483768" y="1196752"/>
            <a:ext cx="18722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Максимальное использование сильных сторон педагогов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572000" y="1196752"/>
            <a:ext cx="18722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Предотвращение конфликтов в педагогическом коллективе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6660232" y="1196752"/>
            <a:ext cx="18722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Стимулирование выполнения обязанностей каждого педагога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179512" y="3645024"/>
            <a:ext cx="1296144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творческая группа</a:t>
            </a:r>
          </a:p>
        </p:txBody>
      </p:sp>
      <p:sp>
        <p:nvSpPr>
          <p:cNvPr id="20" name="Овал 19"/>
          <p:cNvSpPr/>
          <p:nvPr/>
        </p:nvSpPr>
        <p:spPr>
          <a:xfrm>
            <a:off x="1547664" y="3645024"/>
            <a:ext cx="122413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работа в паре (13)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915816" y="3645024"/>
            <a:ext cx="1296144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наставничество (13)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499992" y="3284984"/>
            <a:ext cx="201622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психологические тренинги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индивидуальные консультации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32240" y="3284984"/>
            <a:ext cx="18722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2195736" y="1916832"/>
            <a:ext cx="28803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endCxn id="19" idx="0"/>
          </p:cNvCxnSpPr>
          <p:nvPr/>
        </p:nvCxnSpPr>
        <p:spPr>
          <a:xfrm flipH="1">
            <a:off x="827584" y="2564904"/>
            <a:ext cx="28803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1547664" y="2564904"/>
            <a:ext cx="50405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20" idx="6"/>
            <a:endCxn id="22" idx="2"/>
          </p:cNvCxnSpPr>
          <p:nvPr/>
        </p:nvCxnSpPr>
        <p:spPr>
          <a:xfrm>
            <a:off x="2771800" y="4041068"/>
            <a:ext cx="1440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15" idx="5"/>
            <a:endCxn id="22" idx="1"/>
          </p:cNvCxnSpPr>
          <p:nvPr/>
        </p:nvCxnSpPr>
        <p:spPr>
          <a:xfrm>
            <a:off x="1921557" y="2364543"/>
            <a:ext cx="1184075" cy="1396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19" idx="6"/>
            <a:endCxn id="20" idx="2"/>
          </p:cNvCxnSpPr>
          <p:nvPr/>
        </p:nvCxnSpPr>
        <p:spPr>
          <a:xfrm>
            <a:off x="1475656" y="4041068"/>
            <a:ext cx="7200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>
            <a:stCxn id="17" idx="6"/>
            <a:endCxn id="18" idx="2"/>
          </p:cNvCxnSpPr>
          <p:nvPr/>
        </p:nvCxnSpPr>
        <p:spPr>
          <a:xfrm>
            <a:off x="6444208" y="188082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>
            <a:stCxn id="16" idx="6"/>
            <a:endCxn id="17" idx="2"/>
          </p:cNvCxnSpPr>
          <p:nvPr/>
        </p:nvCxnSpPr>
        <p:spPr>
          <a:xfrm>
            <a:off x="4355976" y="188082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>
            <a:stCxn id="18" idx="4"/>
          </p:cNvCxnSpPr>
          <p:nvPr/>
        </p:nvCxnSpPr>
        <p:spPr>
          <a:xfrm>
            <a:off x="7596336" y="256490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5508104" y="256490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>
            <a:stCxn id="16" idx="4"/>
          </p:cNvCxnSpPr>
          <p:nvPr/>
        </p:nvCxnSpPr>
        <p:spPr>
          <a:xfrm>
            <a:off x="3419872" y="2564904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/>
          <p:nvPr/>
        </p:nvCxnSpPr>
        <p:spPr>
          <a:xfrm>
            <a:off x="6516216" y="4149080"/>
            <a:ext cx="2160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Достижения ГБДОУ детский сад № 77 Приморского района за 2 года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/>
        </p:nvGraphicFramePr>
        <p:xfrm>
          <a:off x="539552" y="1196752"/>
          <a:ext cx="8064896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4320480"/>
              </a:tblGrid>
              <a:tr h="22682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педагоги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воспитанники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-Районный конкурс Педагогических достижений </a:t>
                      </a:r>
                      <a:r>
                        <a:rPr lang="ru-RU" sz="1400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 </a:t>
                      </a:r>
                      <a:r>
                        <a:rPr lang="ru-RU" sz="1400" u="none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Круглякова</a:t>
                      </a:r>
                      <a:r>
                        <a:rPr lang="ru-RU" sz="1400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Ю.Н., </a:t>
                      </a:r>
                      <a:r>
                        <a:rPr lang="ru-RU" sz="1400" u="none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Кришталь</a:t>
                      </a:r>
                      <a:r>
                        <a:rPr lang="ru-RU" sz="1400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Н.Н., воспитатели, </a:t>
                      </a:r>
                      <a:r>
                        <a:rPr lang="ru-RU" sz="1400" u="none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Кожуховская</a:t>
                      </a:r>
                      <a:r>
                        <a:rPr lang="ru-RU" sz="1400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С.Е., музыкальный руководитель, 2013-2014 г.);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Дипломант конкурса «Строим будущее вместе»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номинации «Педагогический проект» в рамках районного конкурса Педагогических достижений;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Грамота призера районных спортивных соревнований «Веселые старты»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II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место, инструктор по физической культуре Николаева Т.П., апрель, 2015г.);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-Диплом призера районного танцевального конкурса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среди педагогических коллективов образовательных учреждений Приморского района 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«Живи танцуя»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III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место, апрель 2015г.)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Призер конкурса «Спортивно-ритмического танца Приморского района»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место) (февраль 2014г.);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Дипломом  </a:t>
                      </a:r>
                      <a:r>
                        <a:rPr lang="en-US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II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степени среди воспитанников ГБДОУ Приморского района на конкурсе чтецов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произведениям И.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Токмаковой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 апрель 2014г.);</a:t>
                      </a:r>
                    </a:p>
                    <a:p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-Диплом победителя в номинации «Декоративно-прикладное творчество»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среди воспитанников ГБДОУ Приморского района в конкурсе продуктов детской деятельности;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Диплом  дипломанта конкурса «Строим будущее вместе»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номинации «Педагогический проект» в рамках районного конкурса Педагогических достижений;</a:t>
                      </a:r>
                    </a:p>
                    <a:p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-Диплом призера в конкурсе среди театральных коллективов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ГБДОУ МО СПЧ 2 Приморского района </a:t>
                      </a:r>
                      <a:r>
                        <a:rPr lang="ru-RU" sz="14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«Хрустальная снежинка»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(февраль 2015г.)</a:t>
                      </a:r>
                    </a:p>
                    <a:p>
                      <a:endParaRPr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Методическая поддержка начинающих педагогов ГБДОУ </a:t>
            </a:r>
            <a:r>
              <a:rPr lang="ru-RU" sz="20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/с № 77 Приморского района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07504" y="2852936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Индивидуальные консультации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395536" y="908720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Наставничество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203848" y="2852936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Работа в паре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2915816" y="908720"/>
            <a:ext cx="129614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Открытые просмотры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619672" y="3933056"/>
            <a:ext cx="115212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1331640" y="1700808"/>
            <a:ext cx="1800200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Методическая поддержка начинающих педагогов и молодых специалистов ГБДОУ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1907704" y="328498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Таблица 78"/>
          <p:cNvGraphicFramePr>
            <a:graphicFrameLocks noGrp="1"/>
          </p:cNvGraphicFramePr>
          <p:nvPr/>
        </p:nvGraphicFramePr>
        <p:xfrm>
          <a:off x="4499992" y="1052736"/>
          <a:ext cx="4464496" cy="496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2592288"/>
              </a:tblGrid>
              <a:tr h="28305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Модель методической поддержки педагогов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Базовые компоненты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организационные формы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0634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Диагностический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комплексной диагностики уровня подготовки начинающих педагогов к педагогической деятельности, мотивации ускоренного профессионального становления. Анализ причин затруднений при решении педагогических задач, выявление образовательных потребностей в овладении инновационной деятельностью дошкольного учреждения.</a:t>
                      </a:r>
                      <a:endParaRPr lang="ru-RU" sz="1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Мотивационный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Формирование мотивов ускоренного профессионального становления через участие в методической</a:t>
                      </a:r>
                      <a:r>
                        <a:rPr lang="ru-RU" sz="1000" b="0" i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работе ГБДОУ.</a:t>
                      </a:r>
                      <a:endParaRPr lang="ru-RU" sz="1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Проектировочный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Осуществление информационной поддержки методическим кабинетом и </a:t>
                      </a:r>
                      <a:r>
                        <a:rPr lang="ru-RU" sz="1000" b="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медиатекой</a:t>
                      </a: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Практико-деятельностный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0" i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</a:t>
                      </a: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опровождение профессионального становления начинающих педагогов:  индивидуальные консультации, открытые просмотры, наставничество,</a:t>
                      </a:r>
                      <a:r>
                        <a:rPr lang="ru-RU" sz="1000" b="0" i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работа в паре, </a:t>
                      </a: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тренинги.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Экспертно-перспективный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Анализ результативности педагогической успешности начинающих педагогов:</a:t>
                      </a:r>
                      <a:r>
                        <a:rPr lang="ru-RU" sz="1000" b="0" i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презентация педагогических </a:t>
                      </a:r>
                      <a:r>
                        <a:rPr lang="ru-RU" sz="1000" b="0" i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достижений, </a:t>
                      </a:r>
                      <a:r>
                        <a:rPr lang="ru-RU" sz="1000" b="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участие в ярмарках педагогических идей и находок.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Прямая соединительная линия 11"/>
          <p:cNvCxnSpPr>
            <a:stCxn id="32" idx="7"/>
          </p:cNvCxnSpPr>
          <p:nvPr/>
        </p:nvCxnSpPr>
        <p:spPr>
          <a:xfrm flipV="1">
            <a:off x="2868207" y="1916832"/>
            <a:ext cx="119617" cy="792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1259632" y="2996952"/>
            <a:ext cx="7200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32" idx="1"/>
          </p:cNvCxnSpPr>
          <p:nvPr/>
        </p:nvCxnSpPr>
        <p:spPr>
          <a:xfrm flipH="1" flipV="1">
            <a:off x="1547664" y="1916832"/>
            <a:ext cx="47609" cy="792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059832" y="3140968"/>
            <a:ext cx="14401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stCxn id="28" idx="0"/>
          </p:cNvCxnSpPr>
          <p:nvPr/>
        </p:nvCxnSpPr>
        <p:spPr>
          <a:xfrm flipV="1">
            <a:off x="2195736" y="37890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88640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Диагностический компонент подготовки начинающих педагогов и специалистов к деятельности в ГБДОУ 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(2014-2015, 2015-2016 </a:t>
            </a:r>
            <a:r>
              <a:rPr lang="ru-RU" sz="20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уч.годы</a:t>
            </a:r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endParaRPr lang="ru-RU" sz="2000" b="1" spc="50" dirty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1907704" y="328498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Таблица 78"/>
          <p:cNvGraphicFramePr>
            <a:graphicFrameLocks noGrp="1"/>
          </p:cNvGraphicFramePr>
          <p:nvPr/>
        </p:nvGraphicFramePr>
        <p:xfrm>
          <a:off x="251520" y="1268760"/>
          <a:ext cx="8640960" cy="5247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628"/>
                <a:gridCol w="5017332"/>
              </a:tblGrid>
              <a:tr h="28305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Результаты анкетирования начинающих педагогов и специалистов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505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Причины работы в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FontTx/>
                        <a:buChar char="-"/>
                      </a:pPr>
                      <a:r>
                        <a:rPr lang="ru-RU" sz="1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любовь</a:t>
                      </a:r>
                      <a:r>
                        <a:rPr lang="ru-RU" sz="10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 детям;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0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интерес к профессии;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0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возможность творческого самовыражения, передача знаний детям;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0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выявление индивидуальных особенностей детей, укрепление их личных качеств. 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Самооценка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профессиональной подготовки для работы в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1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умение организовать деятельность с детьми;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1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умение организовать детскую игру;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1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умение взаимодействовать с семьями  воспитанников;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1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умение  организовать и провести НОД;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сложности владения детским коллективом;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сложности в презентации используемого материала.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Трудности в работе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межличностное общение с детьми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взаимодействие с родителями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нехватка демонстрационного материала</a:t>
                      </a:r>
                      <a:endParaRPr lang="ru-RU" sz="1000" b="0" i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взаимопомощи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старший воспитатель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специалисты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наставники</a:t>
                      </a:r>
                      <a:endParaRPr lang="ru-RU" sz="10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087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взаимоотношений с коллективом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положительное, доброжелательное, поддержка наставников</a:t>
                      </a:r>
                      <a:endParaRPr lang="ru-RU" sz="10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Постановка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адач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ближайшее время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оснащение РППС;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взаимодействие с родителями;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</a:t>
                      </a:r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ладение коллективом детей;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КПК, самоподготовка;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участие в </a:t>
                      </a:r>
                      <a:r>
                        <a:rPr lang="ru-RU" sz="10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проектной</a:t>
                      </a: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деятельности</a:t>
                      </a:r>
                      <a:endParaRPr lang="ru-RU" sz="10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Что привлекает в работе педагогического коллектива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 условия работы;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пример и влияние коллег;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</a:t>
                      </a:r>
                      <a:r>
                        <a:rPr lang="ru-RU" sz="1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озможность</a:t>
                      </a:r>
                      <a:r>
                        <a:rPr lang="ru-RU" sz="10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профессионального роста;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новизна деятельности;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возможность экспериментирования;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0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достойная зарплата</a:t>
                      </a:r>
                      <a:endParaRPr lang="ru-RU" sz="10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Анализ  уровня профессиональной компетентности педагогов ГБДОУ</a:t>
            </a:r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1907704" y="328498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Таблица 78"/>
          <p:cNvGraphicFramePr>
            <a:graphicFrameLocks noGrp="1"/>
          </p:cNvGraphicFramePr>
          <p:nvPr/>
        </p:nvGraphicFramePr>
        <p:xfrm>
          <a:off x="1331640" y="1196751"/>
          <a:ext cx="7200800" cy="4460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6213"/>
                <a:gridCol w="5114587"/>
              </a:tblGrid>
              <a:tr h="2925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 сложности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профессиональной деятельности педагогов ГБДОУ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532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езультатам  деятельности педагогов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FontTx/>
                        <a:buChar char="-"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формирование у детей личностных качеств (волевых, мотивационных, нравственно-эмоциональных и пр.);</a:t>
                      </a:r>
                      <a:endParaRPr lang="ru-RU" sz="12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проявление у детей инициативы в самостоятельном использовании ЗУН в различных видах деятельности;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наличие у детей необходимых ЗУН (в соответствии с программой);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наличие </a:t>
                      </a:r>
                      <a:r>
                        <a:rPr lang="ru-RU" sz="12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у детей 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творческих способностей;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проявление у детей инициативы в самостоятельном использовании ЗУН в различных видах деятельности;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наличие у детей интереса к познанию.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143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уровню знаний педагогов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знание индивидуально-психологических особенностей детей;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знание психологии детского коллектива;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знание вариативных программ и педагогических технологий.</a:t>
                      </a:r>
                    </a:p>
                  </a:txBody>
                  <a:tcPr/>
                </a:tc>
              </a:tr>
              <a:tr h="3832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Гностические умения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умение осуществлять мониторинг, анализ и формирование РППС.</a:t>
                      </a:r>
                    </a:p>
                  </a:txBody>
                  <a:tcPr/>
                </a:tc>
              </a:tr>
              <a:tr h="3832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Проектировочные умения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прогнозирование и корректировка результатов своей деятельности</a:t>
                      </a:r>
                    </a:p>
                  </a:txBody>
                  <a:tcPr/>
                </a:tc>
              </a:tr>
              <a:tr h="4724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Конструктивные умения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рациональное распределение времени работы с детьми, логически обусловленные переходы от одного этапа к другому</a:t>
                      </a:r>
                      <a:endParaRPr lang="ru-RU" sz="12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24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Организационные умения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организация коллектива детей;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детей с учетом их интересов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15616" y="1700808"/>
            <a:ext cx="7704856" cy="4069056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76672"/>
            <a:ext cx="6912768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Психолого-педагогическая экспертиза образовательной среды </a:t>
            </a:r>
          </a:p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(по методике </a:t>
            </a:r>
            <a:r>
              <a:rPr lang="ru-RU" sz="16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В.А.Ясвина</a:t>
            </a:r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в ГБДОУ детский сад № 77 </a:t>
            </a:r>
          </a:p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Приморского района за 2015-2016 учебный год</a:t>
            </a:r>
          </a:p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ru-RU" sz="16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администрация-педагоги-специалисты-родители</a:t>
            </a:r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</a:p>
          <a:p>
            <a:pPr algn="ctr"/>
            <a:endParaRPr lang="ru-RU" sz="2000" b="1" spc="50" dirty="0" smtClean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01587219"/>
              </p:ext>
            </p:extLst>
          </p:nvPr>
        </p:nvGraphicFramePr>
        <p:xfrm>
          <a:off x="1187624" y="1700808"/>
          <a:ext cx="7560840" cy="4069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476672"/>
            <a:ext cx="6912768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Показатели динамики развития ГБДОУ  ( по методике В.А. </a:t>
            </a:r>
            <a:r>
              <a:rPr lang="ru-RU" sz="16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Ясвина</a:t>
            </a:r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</a:p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2015-2016 учебный год    </a:t>
            </a:r>
          </a:p>
          <a:p>
            <a:pPr algn="ctr"/>
            <a:endParaRPr lang="ru-RU" sz="2000" b="1" spc="50" dirty="0" smtClean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39552" y="1412776"/>
          <a:ext cx="8136904" cy="466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6412"/>
                <a:gridCol w="50504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работы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доминантность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образовательной среды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б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ольшинство педагогов вовлечено в образовательный процесс ГБДОУ;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ГБДОУ пользуется авторитетом у родителей;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воспитанники с удовольствием посещают ГБДОУ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мобильность  образовательной среды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 образовательный процесс направлен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 развитие детей;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- педагоги используют активные методы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работы с детьми;</a:t>
                      </a: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  в ГБДОУ используются технические средства обучения (мультимедиа)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осознаваемость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образовательной среды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педагоги знают историю и традиции ГБДОУ;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ГБДОУ имеет свое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название, герб, гимн;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воспитанники любят свой детский сад, ходят с удовольствием;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практически все родители  охотно принимают участие в жизни детского сада, участвуют в мероприятиях.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обобщенность образовательной среды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наличие профессиональной команды (деятельность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команды единомышленников);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концепция развития ГБДОУ понимается и поддерживается коллективом педагогов;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рассмотрение  и учет интересов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воспитанников;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включенность родителей в жизнь ГБДОУ.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интенсивность образовательной среды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требования к воспитанникам не превышают ФГОС ДО;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соответствие учебной нагрузки требованиям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СанПиН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использование педагогами интерактивных форм и методов работы с детьми.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260648"/>
            <a:ext cx="6840760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Перспективы развития ГБДОУ  ( по методике В.А. </a:t>
            </a:r>
            <a:r>
              <a:rPr lang="ru-RU" sz="1600" b="1" spc="50" dirty="0" err="1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Ясвина</a:t>
            </a:r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ctr"/>
            <a:r>
              <a:rPr lang="ru-RU" sz="1600" b="1" spc="50" dirty="0" smtClean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2016-2017 учебный год    </a:t>
            </a:r>
          </a:p>
          <a:p>
            <a:pPr algn="ctr"/>
            <a:endParaRPr lang="ru-RU" sz="2000" b="1" spc="50" dirty="0" smtClean="0">
              <a:ln w="1143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67544" y="1196753"/>
          <a:ext cx="8208912" cy="531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3841"/>
                <a:gridCol w="5105071"/>
              </a:tblGrid>
              <a:tr h="32757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работы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0103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активность образовательной среды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трансляция достижений;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социальная значимость выпускников (гордость школ и пр.);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работа со средствами массовой информации (публикации, </a:t>
                      </a:r>
                      <a:r>
                        <a:rPr lang="ru-RU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телетрансляция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буклеты)</a:t>
                      </a:r>
                    </a:p>
                  </a:txBody>
                  <a:tcPr/>
                </a:tc>
              </a:tr>
              <a:tr h="49411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широта образовательной среды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посещение учреждений культуры;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встречи с детьми других ГБДОУ, культур.</a:t>
                      </a:r>
                    </a:p>
                  </a:txBody>
                  <a:tcPr/>
                </a:tc>
              </a:tr>
              <a:tr h="13079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когерентность (согласованность) образовательной среды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преемственность с другими образовательными учреждениями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(гимназии, школы с углубленным изучением определенных предметов и др.);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региональная интеграция (соответствие ОПДО, использование местного научного потенциала в организации образовательного процесса ГБДОУ и др.)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5389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эмоциональность образовательной среды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 положительные, доверительные взаимоотношения в педагогическом коллективе, основанные на сопереживании, поддержке  профессиональных успехов;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доверительные взаимоотношения с воспитанниками, основанные на сопереживании и поддержке  их успехов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доброжелательные взаимоотношения с родителями 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эмоциональное оформление  интерьеров ГБДОУ (выставки рисунков, поделок, творческих работ воспитанников и родителей).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43608" y="1124744"/>
            <a:ext cx="7704856" cy="4069056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ing-0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training-01</Template>
  <TotalTime>1099</TotalTime>
  <Words>1846</Words>
  <Application>Microsoft Office PowerPoint</Application>
  <PresentationFormat>Экран (4:3)</PresentationFormat>
  <Paragraphs>429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training-01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User</cp:lastModifiedBy>
  <cp:revision>241</cp:revision>
  <dcterms:created xsi:type="dcterms:W3CDTF">2012-07-31T13:58:46Z</dcterms:created>
  <dcterms:modified xsi:type="dcterms:W3CDTF">2018-06-09T07:54:46Z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193013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