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E97D2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40C513-EC50-42F5-8EDF-4B6901F2AB9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D2C67-E4A9-4F94-82F7-524C84B9B3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0459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8D2C67-E4A9-4F94-82F7-524C84B9B38F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5786" y="1285860"/>
            <a:ext cx="7772400" cy="1470025"/>
          </a:xfrm>
        </p:spPr>
        <p:txBody>
          <a:bodyPr/>
          <a:lstStyle>
            <a:lvl1pPr>
              <a:defRPr lang="en-US" sz="4400" kern="1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60007" dist="368300" dir="786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3357562"/>
            <a:ext cx="6400800" cy="1752600"/>
          </a:xfrm>
          <a:noFill/>
        </p:spPr>
        <p:txBody>
          <a:bodyPr>
            <a:scene3d>
              <a:camera prst="perspectiveRelaxedModerately"/>
              <a:lightRig rig="threePt" dir="t"/>
            </a:scene3d>
            <a:sp3d/>
          </a:bodyPr>
          <a:lstStyle>
            <a:lvl1pPr marL="0" indent="0" algn="ctr">
              <a:buNone/>
              <a:defRPr>
                <a:solidFill>
                  <a:srgbClr val="E97D23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3071810"/>
            <a:ext cx="7772400" cy="1362075"/>
          </a:xfrm>
        </p:spPr>
        <p:txBody>
          <a:bodyPr anchor="t"/>
          <a:lstStyle>
            <a:lvl1pPr algn="l" defTabSz="914400" rtl="0" eaLnBrk="1" latinLnBrk="0" hangingPunct="1">
              <a:spcBef>
                <a:spcPct val="0"/>
              </a:spcBef>
              <a:buNone/>
              <a:defRPr lang="ru-RU" sz="4400" kern="1200" dirty="0">
                <a:solidFill>
                  <a:schemeClr val="accent6">
                    <a:lumMod val="50000"/>
                  </a:schemeClr>
                </a:solidFill>
                <a:effectLst>
                  <a:outerShdw blurRad="60007" dist="368300" dir="786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7158" y="157161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2AE90-29C5-4627-8760-50F63E2E9247}" type="datetimeFigureOut">
              <a:rPr lang="ru-RU" smtClean="0"/>
              <a:pPr/>
              <a:t>04.07.2017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2327A9-8F10-4CCC-8C59-AE8ABA1DCC7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914400" rtl="0" eaLnBrk="1" latinLnBrk="0" hangingPunct="1">
        <a:spcBef>
          <a:spcPct val="0"/>
        </a:spcBef>
        <a:buNone/>
        <a:defRPr lang="ru-RU" sz="4400" kern="1200" dirty="0">
          <a:solidFill>
            <a:schemeClr val="accent6">
              <a:lumMod val="50000"/>
            </a:schemeClr>
          </a:solidFill>
          <a:effectLst>
            <a:outerShdw blurRad="60007" dist="368300" dir="7860000" sy="30000" kx="1300200" algn="ctr" rotWithShape="0">
              <a:prstClr val="black">
                <a:alpha val="32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5">
            <a:lumMod val="50000"/>
          </a:schemeClr>
        </a:buClr>
        <a:buFontTx/>
        <a:buBlip>
          <a:blip r:embed="rId12"/>
        </a:buBlip>
        <a:defRPr sz="3200" kern="1200">
          <a:solidFill>
            <a:srgbClr val="E97D23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5">
            <a:lumMod val="50000"/>
          </a:schemeClr>
        </a:buClr>
        <a:buFontTx/>
        <a:buBlip>
          <a:blip r:embed="rId12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>
            <a:lumMod val="50000"/>
          </a:schemeClr>
        </a:buClr>
        <a:buFontTx/>
        <a:buBlip>
          <a:blip r:embed="rId12"/>
        </a:buBlip>
        <a:defRPr sz="240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5">
            <a:lumMod val="50000"/>
          </a:schemeClr>
        </a:buClr>
        <a:buFontTx/>
        <a:buBlip>
          <a:blip r:embed="rId12"/>
        </a:buBlip>
        <a:defRPr sz="20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5">
            <a:lumMod val="50000"/>
          </a:schemeClr>
        </a:buClr>
        <a:buFontTx/>
        <a:buBlip>
          <a:blip r:embed="rId12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52400"/>
            <a:ext cx="8915400" cy="655320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МБДОУ № 72 «Дельфиненок» компенсирующей и оздоровительной направленности</a:t>
            </a: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г.Железногорск,  Красноярского края</a:t>
            </a: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sz="4800" b="1" dirty="0" smtClean="0">
                <a:solidFill>
                  <a:srgbClr val="006600"/>
                </a:solidFill>
                <a:latin typeface="Comic Sans MS" pitchFamily="66" charset="0"/>
              </a:rPr>
              <a:t>Проект</a:t>
            </a:r>
          </a:p>
          <a:p>
            <a:r>
              <a:rPr lang="ru-RU" sz="4800" b="1" dirty="0" smtClean="0">
                <a:solidFill>
                  <a:srgbClr val="006600"/>
                </a:solidFill>
                <a:latin typeface="Comic Sans MS" pitchFamily="66" charset="0"/>
              </a:rPr>
              <a:t>«Много в мире нашем красок…»</a:t>
            </a:r>
          </a:p>
          <a:p>
            <a:pPr algn="r"/>
            <a:endParaRPr lang="ru-RU" sz="4800" b="1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r"/>
            <a:r>
              <a:rPr lang="ru-RU" smtClean="0">
                <a:solidFill>
                  <a:srgbClr val="006600"/>
                </a:solidFill>
                <a:latin typeface="Comic Sans MS" pitchFamily="66" charset="0"/>
              </a:rPr>
              <a:t>Разработала           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:     </a:t>
            </a:r>
          </a:p>
          <a:p>
            <a:pPr algn="r"/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     </a:t>
            </a:r>
          </a:p>
          <a:p>
            <a:pPr algn="r"/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 Куркова </a:t>
            </a: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Н.И. воспитатель                    .</a:t>
            </a:r>
          </a:p>
          <a:p>
            <a:pPr algn="r"/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r"/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r"/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r"/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r"/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r"/>
            <a:endParaRPr lang="ru-RU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2017г.</a:t>
            </a:r>
          </a:p>
          <a:p>
            <a:endParaRPr lang="ru-RU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629400"/>
          </a:xfrm>
        </p:spPr>
        <p:txBody>
          <a:bodyPr>
            <a:normAutofit fontScale="40000" lnSpcReduction="20000"/>
          </a:bodyPr>
          <a:lstStyle/>
          <a:p>
            <a:pPr algn="r">
              <a:lnSpc>
                <a:spcPct val="120000"/>
              </a:lnSpc>
              <a:buNone/>
            </a:pP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Много в мире нашем красок,</a:t>
            </a:r>
            <a:b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</a:b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И оттенков, и тонов,</a:t>
            </a:r>
            <a:b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</a:b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Разноцветных ярких сказок,</a:t>
            </a:r>
            <a:b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</a:br>
            <a:r>
              <a:rPr lang="ru-RU" sz="2000" dirty="0" smtClean="0">
                <a:solidFill>
                  <a:srgbClr val="006600"/>
                </a:solidFill>
                <a:latin typeface="Comic Sans MS" pitchFamily="66" charset="0"/>
              </a:rPr>
              <a:t>И цветных хороших снов.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Участники проекта: дети, педагоги,  родители.   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Цель проекта: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Закрепление основных цветов и умение находить предметы заданного цвета вокруг себя. 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Задачи проекта: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 • Учить различать цвета, сопоставлять их с предметами;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• Закрепить знание основных цветов у детей с ОВЗ;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• Упражнять в умении рассказывать о цвете;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• Научить группировать предметы по цвету и отдельным цветовым деталям;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• Развивать цветовое восприятие, внимание, наблюдательность, расширять знания о материалах, из которых состоят предметы.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Актуальность проекта: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Развитие сенсорного восприятия и актуализация разнообразных представлений об окружающем мире лежат в основе формирования возрастных психологических новообразований и становления всех видов детской деятельности и поведения. Это тот базис, который постоянно должен развиваться и совершенствоваться на всех годах обучения и воспитания ребенка в дошкольном учреждении, в практических и продуктивных видах детской деятельности. Целенаправленная системная работа по сенсорному воспитанию позволяет сдвинуть сроки и увеличить темп сенсорного развития ребенка, преодолев многие отклонения в развитии восприятия умственно отсталых детей дошкольного возраста, значительно приблизив его к нормативному уровню. Кроме этого работа по сенсорному воспитанию оказывает существенное воздействие на весь ход психического развития ребенка, стимулируя развитие деятельности, мышления и речи. Для того чтобы сенсорное воспитание умственно отсталых детей шло более успешно, возникла идея создания </a:t>
            </a: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проекта «Много в мире нашем красок…»</a:t>
            </a:r>
          </a:p>
          <a:p>
            <a:pPr>
              <a:lnSpc>
                <a:spcPct val="120000"/>
              </a:lnSpc>
              <a:buNone/>
            </a:pPr>
            <a:r>
              <a:rPr lang="ru-RU" b="1" dirty="0" smtClean="0">
                <a:solidFill>
                  <a:srgbClr val="006600"/>
                </a:solidFill>
                <a:latin typeface="Comic Sans MS" pitchFamily="66" charset="0"/>
              </a:rPr>
              <a:t>Ожидаемый результат:</a:t>
            </a:r>
          </a:p>
          <a:p>
            <a:pPr>
              <a:lnSpc>
                <a:spcPct val="120000"/>
              </a:lnSpc>
              <a:buNone/>
            </a:pPr>
            <a:r>
              <a:rPr lang="ru-RU" dirty="0" smtClean="0">
                <a:solidFill>
                  <a:srgbClr val="006600"/>
                </a:solidFill>
                <a:latin typeface="Comic Sans MS" pitchFamily="66" charset="0"/>
              </a:rPr>
              <a:t>Получить и закрепить на практике знания о основных цветах, учить различать цвета, сопоставлять их с предметами. Развивать воображение, умения видеть характерные признаки предметов. Расширить возможности сотрудничества  родителей со своими детьми.</a:t>
            </a:r>
          </a:p>
          <a:p>
            <a:endParaRPr lang="ru-RU" dirty="0" smtClean="0">
              <a:latin typeface="Comic Sans MS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228600"/>
            <a:ext cx="8686800" cy="64770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  <a:t>Красный тюльпан во дворе.</a:t>
            </a:r>
            <a:b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  <a:t>Красный квадрат на стене.</a:t>
            </a:r>
            <a:b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  <a:t>Красное яблоко маме</a:t>
            </a:r>
            <a:b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FF0000"/>
                </a:solidFill>
                <a:latin typeface="Comic Sans MS" pitchFamily="66" charset="0"/>
              </a:rPr>
              <a:t>Сорву я своими руками.</a:t>
            </a:r>
          </a:p>
          <a:p>
            <a:pPr>
              <a:buNone/>
            </a:pPr>
            <a:endParaRPr lang="ru-RU" sz="1200" dirty="0" smtClean="0">
              <a:solidFill>
                <a:srgbClr val="006600"/>
              </a:solidFill>
              <a:latin typeface="Comic Sans MS" pitchFamily="66" charset="0"/>
            </a:endParaRPr>
          </a:p>
          <a:p>
            <a:pPr algn="just">
              <a:buNone/>
            </a:pP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        Учить детей определять </a:t>
            </a:r>
            <a:r>
              <a:rPr lang="ru-RU" sz="1200" b="1" dirty="0" smtClean="0">
                <a:solidFill>
                  <a:srgbClr val="FF0000"/>
                </a:solidFill>
                <a:latin typeface="Comic Sans MS" pitchFamily="66" charset="0"/>
              </a:rPr>
              <a:t>красный цвет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,  размещать предметы </a:t>
            </a:r>
            <a:r>
              <a:rPr lang="ru-RU" sz="1200" b="1" dirty="0" smtClean="0">
                <a:solidFill>
                  <a:srgbClr val="FF0000"/>
                </a:solidFill>
                <a:latin typeface="Comic Sans MS" pitchFamily="66" charset="0"/>
              </a:rPr>
              <a:t>красного цвета на листе бумаги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,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  использовать эталоны как общественно обозначенные свойства и качества предметов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(цвет, форма, размер, вес и т. п.)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; подбирать предметы по одному, двум признакам. 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Продолжать работу по сенсорному воспитанию детей в разных видах деятельности. Обогащать опыт детей новыми способами обследования предметов. Закреплять полученные ранее навыки их обследования. Совершенствовать восприятие детей путем активного использования всех органов чувств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(осязание, зрение, слух, вкус, обоняние)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. Обогащать чувственный опыт детей и умение фиксировать полученные впечатления в речи. Приветствовать попытки детей самостоятельно обследовать предметы, используя знакомые и новые способы: сравнивать, группировать, классифицировать предметы. качествам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(цвет, размер, материал и т. п.)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.</a:t>
            </a:r>
          </a:p>
          <a:p>
            <a:endParaRPr lang="ru-RU" sz="1200" dirty="0">
              <a:solidFill>
                <a:srgbClr val="006600"/>
              </a:solidFill>
            </a:endParaRPr>
          </a:p>
        </p:txBody>
      </p:sp>
      <p:pic>
        <p:nvPicPr>
          <p:cNvPr id="4" name="Picture 2" descr="C:\Users\alex\Desktop\РАБОТА\Фото проект ЦВЕТ\DSC02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140968"/>
            <a:ext cx="4121284" cy="3090963"/>
          </a:xfrm>
          <a:prstGeom prst="rect">
            <a:avLst/>
          </a:prstGeom>
          <a:noFill/>
        </p:spPr>
      </p:pic>
      <p:pic>
        <p:nvPicPr>
          <p:cNvPr id="5" name="Picture 5" descr="C:\Users\alex\Desktop\РАБОТА\Фото проект ЦВЕТ\DSC029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34658">
            <a:off x="5172476" y="3415294"/>
            <a:ext cx="3499398" cy="28056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228600"/>
            <a:ext cx="8686800" cy="64770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1200" dirty="0" smtClean="0">
                <a:solidFill>
                  <a:srgbClr val="00B050"/>
                </a:solidFill>
              </a:rPr>
              <a:t>Цвет зелёный у листочка,</a:t>
            </a:r>
            <a:br>
              <a:rPr lang="ru-RU" sz="1200" dirty="0" smtClean="0">
                <a:solidFill>
                  <a:srgbClr val="00B050"/>
                </a:solidFill>
              </a:rPr>
            </a:br>
            <a:r>
              <a:rPr lang="ru-RU" sz="1200" dirty="0" smtClean="0">
                <a:solidFill>
                  <a:srgbClr val="00B050"/>
                </a:solidFill>
              </a:rPr>
              <a:t>Подо мхом зелёным кочка,</a:t>
            </a:r>
            <a:br>
              <a:rPr lang="ru-RU" sz="1200" dirty="0" smtClean="0">
                <a:solidFill>
                  <a:srgbClr val="00B050"/>
                </a:solidFill>
              </a:rPr>
            </a:br>
            <a:r>
              <a:rPr lang="ru-RU" sz="1200" dirty="0" smtClean="0">
                <a:solidFill>
                  <a:srgbClr val="00B050"/>
                </a:solidFill>
              </a:rPr>
              <a:t>И зелёные иголки</a:t>
            </a:r>
            <a:br>
              <a:rPr lang="ru-RU" sz="1200" dirty="0" smtClean="0">
                <a:solidFill>
                  <a:srgbClr val="00B050"/>
                </a:solidFill>
              </a:rPr>
            </a:br>
            <a:r>
              <a:rPr lang="ru-RU" sz="1200" dirty="0" smtClean="0">
                <a:solidFill>
                  <a:srgbClr val="00B050"/>
                </a:solidFill>
              </a:rPr>
              <a:t>Целый год растут на ёлке.</a:t>
            </a:r>
          </a:p>
          <a:p>
            <a:endParaRPr lang="ru-RU" sz="1200" dirty="0" smtClean="0">
              <a:solidFill>
                <a:srgbClr val="006600"/>
              </a:solidFill>
            </a:endParaRPr>
          </a:p>
          <a:p>
            <a:pPr>
              <a:buNone/>
            </a:pP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Учить детей определять 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зеленый цвет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,  размещать предметы 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 зеленого цвета на листе бумаги,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  использовать эталоны как общественно обозначенные свойства и качества предметов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(цвет, форма, размер, вес и т. п.)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; подбирать предметы по одному, двум признакам. 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 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Продолжать работу по сенсорному воспитанию детей в разных видах деятельности. Обогащать опыт детей новыми способами обследования предметов. Закреплять полученные ранее навыки их обследования. Совершенствовать восприятие детей путем активного использования всех органов чувств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(осязание, зрение, слух, вкус, обоняние)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. Обогащать чувственный опыт детей и умение фиксировать полученные впечатления в речи. Приветствовать попытки детей самостоятельно обследовать предметы, используя знакомые и новые способы: сравнивать, группировать, классифицировать предметы. качествам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(цвет, размер, материал и т. п.)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.</a:t>
            </a:r>
          </a:p>
          <a:p>
            <a:endParaRPr lang="ru-RU" sz="1400" dirty="0"/>
          </a:p>
        </p:txBody>
      </p:sp>
      <p:pic>
        <p:nvPicPr>
          <p:cNvPr id="4" name="Picture 2" descr="C:\Users\alex\Desktop\РАБОТА\Фото проект ЦВЕТ\DSC030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212976"/>
            <a:ext cx="4320478" cy="3240360"/>
          </a:xfrm>
          <a:prstGeom prst="rect">
            <a:avLst/>
          </a:prstGeom>
          <a:noFill/>
        </p:spPr>
      </p:pic>
      <p:pic>
        <p:nvPicPr>
          <p:cNvPr id="5" name="Picture 3" descr="C:\Users\alex\Desktop\РАБОТА\Фото проект ЦВЕТ\DSC03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4321154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alex\Desktop\РАБОТА\Фото проект ЦВЕТ\DSC030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74332" y="796442"/>
            <a:ext cx="3427924" cy="2509269"/>
          </a:xfrm>
          <a:prstGeom prst="rect">
            <a:avLst/>
          </a:prstGeom>
          <a:noFill/>
        </p:spPr>
      </p:pic>
      <p:pic>
        <p:nvPicPr>
          <p:cNvPr id="5" name="Picture 3" descr="C:\Users\alex\Desktop\РАБОТА\Фото проект ЦВЕТ\DSC03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86615">
            <a:off x="4673414" y="3271231"/>
            <a:ext cx="3818185" cy="2863192"/>
          </a:xfrm>
          <a:prstGeom prst="rect">
            <a:avLst/>
          </a:prstGeom>
          <a:noFill/>
        </p:spPr>
      </p:pic>
      <p:pic>
        <p:nvPicPr>
          <p:cNvPr id="6" name="Picture 5" descr="C:\Users\alex\Desktop\РАБОТА\Фото проект ЦВЕТ\DSC0303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779403">
            <a:off x="1387818" y="3654396"/>
            <a:ext cx="3291110" cy="2467947"/>
          </a:xfrm>
          <a:prstGeom prst="rect">
            <a:avLst/>
          </a:prstGeom>
          <a:noFill/>
        </p:spPr>
      </p:pic>
      <p:pic>
        <p:nvPicPr>
          <p:cNvPr id="7" name="Picture 4" descr="C:\Users\alex\Desktop\РАБОТА\Фото проект ЦВЕТ\DSC030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899284">
            <a:off x="3309319" y="754318"/>
            <a:ext cx="3458145" cy="25932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2400"/>
            <a:ext cx="8534400" cy="65532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  <a:t>Жёлтый — самый яркий цвет!</a:t>
            </a:r>
            <a:b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  <a:t>Словно солнце, первоцвет,</a:t>
            </a:r>
            <a:b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  <a:t>Ярко-жёлтая кувшинка,</a:t>
            </a:r>
            <a:b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FFFF00"/>
                </a:solidFill>
                <a:latin typeface="Comic Sans MS" pitchFamily="66" charset="0"/>
              </a:rPr>
              <a:t>А в ромашке — серединка</a:t>
            </a:r>
          </a:p>
          <a:p>
            <a:pPr lvl="0" algn="just" fontAlgn="base">
              <a:buNone/>
            </a:pPr>
            <a:r>
              <a:rPr lang="ru-RU" sz="1200" dirty="0" smtClean="0">
                <a:latin typeface="Comic Sans MS" pitchFamily="66" charset="0"/>
              </a:rPr>
              <a:t>           </a:t>
            </a:r>
          </a:p>
          <a:p>
            <a:pPr lvl="0" algn="just" fontAlgn="base">
              <a:buNone/>
            </a:pPr>
            <a:r>
              <a:rPr lang="ru-RU" sz="1200" dirty="0" smtClean="0">
                <a:solidFill>
                  <a:srgbClr val="00B050"/>
                </a:solidFill>
                <a:latin typeface="Comic Sans MS" pitchFamily="66" charset="0"/>
              </a:rPr>
              <a:t>        Учить детей определять желтый </a:t>
            </a:r>
            <a:r>
              <a:rPr lang="ru-RU" sz="1200" b="1" dirty="0" smtClean="0">
                <a:solidFill>
                  <a:srgbClr val="00B050"/>
                </a:solidFill>
                <a:latin typeface="Comic Sans MS" pitchFamily="66" charset="0"/>
              </a:rPr>
              <a:t>цвет</a:t>
            </a:r>
            <a:r>
              <a:rPr lang="ru-RU" sz="1200" dirty="0" smtClean="0">
                <a:solidFill>
                  <a:srgbClr val="00B050"/>
                </a:solidFill>
                <a:latin typeface="Comic Sans MS" pitchFamily="66" charset="0"/>
              </a:rPr>
              <a:t>,  размещать предметы </a:t>
            </a:r>
            <a:r>
              <a:rPr lang="ru-RU" sz="1200" b="1" dirty="0" smtClean="0">
                <a:solidFill>
                  <a:srgbClr val="00B050"/>
                </a:solidFill>
                <a:latin typeface="Comic Sans MS" pitchFamily="66" charset="0"/>
              </a:rPr>
              <a:t>желтого цвета на листе бумаги,</a:t>
            </a:r>
            <a:r>
              <a:rPr lang="ru-RU" sz="1200" dirty="0" smtClean="0">
                <a:solidFill>
                  <a:srgbClr val="00B050"/>
                </a:solidFill>
                <a:latin typeface="Comic Sans MS" pitchFamily="66" charset="0"/>
              </a:rPr>
              <a:t>  использовать эталоны как общественно обозначенные свойства и качества предметов. Продолжать создавать условия для ознакомления детей с цветом, формой, величиной, осязаемыми свойствами предметов. Закреплять умение выделять цвет, форму, величину, как особые свойства предметов, группировать однородные предметы по нескольким сенсорным признакам; величине, форме, цвету. Совершенствовать навыки установления тождества и различия предметов по их свойствам: величине, форме, цвету. Подсказывать детям название цвета, формы </a:t>
            </a:r>
            <a:r>
              <a:rPr lang="ru-RU" sz="1200" i="1" dirty="0" smtClean="0">
                <a:solidFill>
                  <a:srgbClr val="00B050"/>
                </a:solidFill>
                <a:latin typeface="Comic Sans MS" pitchFamily="66" charset="0"/>
              </a:rPr>
              <a:t>(круглая, квадратная, треугольная и т. д.)</a:t>
            </a:r>
            <a:r>
              <a:rPr lang="ru-RU" sz="1200" dirty="0" smtClean="0">
                <a:solidFill>
                  <a:srgbClr val="00B050"/>
                </a:solidFill>
                <a:latin typeface="Comic Sans MS" pitchFamily="66" charset="0"/>
              </a:rPr>
              <a:t>. Обогащать чувственный опыт детей и умение фиксировать его в речи. Продолжать показывать разные способы обследования предметов. Совершенствовать восприятие детей, активно включая все органы чувств.</a:t>
            </a:r>
          </a:p>
          <a:p>
            <a:endParaRPr lang="ru-RU" sz="1200" dirty="0">
              <a:solidFill>
                <a:srgbClr val="00B050"/>
              </a:solidFill>
            </a:endParaRPr>
          </a:p>
        </p:txBody>
      </p:sp>
      <p:pic>
        <p:nvPicPr>
          <p:cNvPr id="4" name="Picture 2" descr="C:\Users\alex\Desktop\РАБОТА\Фото проект ЦВЕТ\DSC029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42408">
            <a:off x="422450" y="3282924"/>
            <a:ext cx="3864429" cy="2898322"/>
          </a:xfrm>
          <a:prstGeom prst="rect">
            <a:avLst/>
          </a:prstGeom>
          <a:noFill/>
        </p:spPr>
      </p:pic>
      <p:pic>
        <p:nvPicPr>
          <p:cNvPr id="5" name="Picture 3" descr="C:\Users\alex\Desktop\РАБОТА\Фото проект ЦВЕТ\DSC029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048000"/>
            <a:ext cx="4225129" cy="3168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x\Desktop\РАБОТА\Фото проект ЦВЕТ\DSC029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041620">
            <a:off x="-262596" y="1580245"/>
            <a:ext cx="4740792" cy="3436126"/>
          </a:xfrm>
          <a:prstGeom prst="rect">
            <a:avLst/>
          </a:prstGeom>
          <a:noFill/>
        </p:spPr>
      </p:pic>
      <p:pic>
        <p:nvPicPr>
          <p:cNvPr id="5" name="Picture 3" descr="C:\Users\alex\Desktop\РАБОТА\Фото проект ЦВЕТ\DSC0298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9176" y="228600"/>
            <a:ext cx="3596953" cy="2697293"/>
          </a:xfrm>
          <a:prstGeom prst="rect">
            <a:avLst/>
          </a:prstGeom>
          <a:noFill/>
        </p:spPr>
      </p:pic>
      <p:pic>
        <p:nvPicPr>
          <p:cNvPr id="6" name="Picture 4" descr="C:\Users\alex\Desktop\РАБОТА\Фото проект ЦВЕТ\DSC029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664106">
            <a:off x="3811708" y="3574021"/>
            <a:ext cx="3452483" cy="2588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304800"/>
            <a:ext cx="8686800" cy="6400800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  <a:t>Синий — это неба цвет</a:t>
            </a:r>
            <a:b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  <a:t>Дарит утром нам рассвет.</a:t>
            </a:r>
            <a:b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  <a:t>Дарит синие цветы,</a:t>
            </a:r>
            <a:b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</a:br>
            <a:r>
              <a:rPr lang="ru-RU" sz="1200" dirty="0" smtClean="0">
                <a:solidFill>
                  <a:srgbClr val="000099"/>
                </a:solidFill>
                <a:latin typeface="Comic Sans MS" pitchFamily="66" charset="0"/>
              </a:rPr>
              <a:t>Моря синего мечты.</a:t>
            </a:r>
          </a:p>
          <a:p>
            <a:pPr algn="just">
              <a:buNone/>
            </a:pP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  Учить детей определять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 синий цвет,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  размещать предметы </a:t>
            </a:r>
            <a:r>
              <a:rPr lang="ru-RU" sz="1200" b="1" dirty="0" smtClean="0">
                <a:solidFill>
                  <a:srgbClr val="006600"/>
                </a:solidFill>
                <a:latin typeface="Comic Sans MS" pitchFamily="66" charset="0"/>
              </a:rPr>
              <a:t>синего цвета на листе бумаги,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  использовать эталоны как общественно обозначенные свойства и качества предметов. Продолжать создавать условия для ознакомления детей с цветом, формой, величиной, осязаемыми свойствами предметов. Закреплять умение выделять цвет, форму, величину, как особые свойства предметов, группировать однородные предметы по нескольким сенсорным признакам; величине, форме, цвету. Совершенствовать навыки установления тождества и различия предметов по их свойствам: величине, форме, цвету. Подсказывать детям название цвета, формы </a:t>
            </a:r>
            <a:r>
              <a:rPr lang="ru-RU" sz="1200" i="1" dirty="0" smtClean="0">
                <a:solidFill>
                  <a:srgbClr val="006600"/>
                </a:solidFill>
                <a:latin typeface="Comic Sans MS" pitchFamily="66" charset="0"/>
              </a:rPr>
              <a:t>(круглая, квадратная, треугольная и т. д.)</a:t>
            </a:r>
            <a:r>
              <a:rPr lang="ru-RU" sz="1200" dirty="0" smtClean="0">
                <a:solidFill>
                  <a:srgbClr val="006600"/>
                </a:solidFill>
                <a:latin typeface="Comic Sans MS" pitchFamily="66" charset="0"/>
              </a:rPr>
              <a:t>. Обогащать чувственный опыт детей и умение фиксировать его в речи. Продолжать показывать разные способы обследования предметов. Совершенствовать восприятие детей, активно включая все органы чувств.</a:t>
            </a:r>
          </a:p>
          <a:p>
            <a:endParaRPr lang="ru-RU" sz="1200" dirty="0">
              <a:solidFill>
                <a:srgbClr val="006600"/>
              </a:solidFill>
            </a:endParaRPr>
          </a:p>
        </p:txBody>
      </p:sp>
      <p:pic>
        <p:nvPicPr>
          <p:cNvPr id="4" name="Picture 2" descr="C:\Users\alex\Desktop\РАБОТА\Фото проект ЦВЕТ\DSC029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3200400"/>
            <a:ext cx="4267200" cy="3200400"/>
          </a:xfrm>
          <a:prstGeom prst="rect">
            <a:avLst/>
          </a:prstGeom>
          <a:noFill/>
        </p:spPr>
      </p:pic>
      <p:pic>
        <p:nvPicPr>
          <p:cNvPr id="5" name="Picture 3" descr="C:\Users\alex\Desktop\РАБОТА\Фото проект ЦВЕТ\DSC029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746907">
            <a:off x="4221806" y="3468966"/>
            <a:ext cx="3577131" cy="26824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alex\Desktop\РАБОТА\Фото проект ЦВЕТ\DSC029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4728971">
            <a:off x="125625" y="810622"/>
            <a:ext cx="3514110" cy="2832767"/>
          </a:xfrm>
          <a:prstGeom prst="rect">
            <a:avLst/>
          </a:prstGeom>
          <a:noFill/>
        </p:spPr>
      </p:pic>
      <p:pic>
        <p:nvPicPr>
          <p:cNvPr id="5" name="Picture 4" descr="C:\Users\alex\Desktop\РАБОТА\Фото проект ЦВЕТ\DSC029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162038" y="647962"/>
            <a:ext cx="3353324" cy="2514600"/>
          </a:xfrm>
          <a:prstGeom prst="rect">
            <a:avLst/>
          </a:prstGeom>
          <a:noFill/>
        </p:spPr>
      </p:pic>
      <p:pic>
        <p:nvPicPr>
          <p:cNvPr id="6" name="Picture 6" descr="C:\Users\alex\Desktop\РАБОТА\Фото проект ЦВЕТ\DSC03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6021889">
            <a:off x="5883202" y="1068151"/>
            <a:ext cx="3313950" cy="2485074"/>
          </a:xfrm>
          <a:prstGeom prst="rect">
            <a:avLst/>
          </a:prstGeom>
          <a:noFill/>
        </p:spPr>
      </p:pic>
      <p:pic>
        <p:nvPicPr>
          <p:cNvPr id="7" name="Picture 5" descr="C:\Users\alex\Desktop\РАБОТА\Фото проект ЦВЕТ\DSC029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3810000"/>
            <a:ext cx="3888432" cy="29158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96000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4800" dirty="0" smtClean="0">
                <a:solidFill>
                  <a:srgbClr val="006600"/>
                </a:solidFill>
                <a:latin typeface="Comic Sans MS" pitchFamily="66" charset="0"/>
              </a:rPr>
              <a:t>Спасибо за внимание!</a:t>
            </a:r>
            <a:endParaRPr lang="ru-RU" sz="4800" dirty="0">
              <a:solidFill>
                <a:srgbClr val="0066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SC_MS_RU_RU_8March_Narcissus_2007v_Russia_TP010351677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3E2F1D0E8E87468B289CB57281B996" ma:contentTypeVersion="1" ma:contentTypeDescription="Create a new document." ma:contentTypeScope="" ma:versionID="62a345c190c3e02e35f6075a6cd279fe">
  <xsd:schema xmlns:xsd="http://www.w3.org/2001/XMLSchema" xmlns:xs="http://www.w3.org/2001/XMLSchema" xmlns:p="http://schemas.microsoft.com/office/2006/metadata/properties" xmlns:ns2="aac074f3-af53-40eb-acd1-e8ca9658e9e1" targetNamespace="http://schemas.microsoft.com/office/2006/metadata/properties" ma:root="true" ma:fieldsID="6e89e516250c3f4b948741447e1442ad" ns2:_="">
    <xsd:import namespace="aac074f3-af53-40eb-acd1-e8ca9658e9e1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c074f3-af53-40eb-acd1-e8ca9658e9e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292416-E34A-4612-8F68-BFA0008D144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00CEC8B-EC31-4D11-B299-042AF09E304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6DC4569-1BB0-495A-B60A-F3CFA424E1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c074f3-af53-40eb-acd1-e8ca9658e9e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65</Words>
  <Application>Microsoft Office PowerPoint</Application>
  <PresentationFormat>Экран (4:3)</PresentationFormat>
  <Paragraphs>52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MSC_MS_RU_RU_8March_Narcissus_2007v_Russia_TP010351677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cp:lastModifiedBy/>
  <cp:revision>1</cp:revision>
  <dcterms:created xsi:type="dcterms:W3CDTF">2014-08-18T12:52:11Z</dcterms:created>
  <dcterms:modified xsi:type="dcterms:W3CDTF">2017-07-04T07:53:39Z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0x010100B03E2F1D0E8E87468B289CB57281B996</vt:lpwstr>
  </property>
  <property fmtid="{D5CDD505-2E9C-101B-9397-08002B2CF9AE}" pid="3" name="DocVizPreviewMetadata_Count">
    <vt:i4>2</vt:i4>
  </property>
  <property fmtid="{D5CDD505-2E9C-101B-9397-08002B2CF9AE}" pid="4" name="DocVizPreviewMetadata_0">
    <vt:lpwstr>300x225x2</vt:lpwstr>
  </property>
</Properties>
</file>