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</p:sldIdLst>
  <p:sldSz cy="10287000" cx="18288000"/>
  <p:notesSz cx="6858000" cy="9144000"/>
  <p:embeddedFontLst>
    <p:embeddedFont>
      <p:font typeface="Poppins"/>
      <p:bold r:id="rId23"/>
      <p:boldItalic r:id="rId24"/>
    </p:embeddedFont>
    <p:embeddedFont>
      <p:font typeface="Ruge Boogie"/>
      <p:regular r:id="rId25"/>
    </p:embeddedFont>
    <p:embeddedFont>
      <p:font typeface="Akt Black"/>
      <p:bold r:id="rId2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r:id="rId27" roundtripDataSignature="AMtx7mjNmtf04l7TFZGpYES8R9ve+UzeY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font" Target="fonts/Poppins-boldItalic.fntdata"/><Relationship Id="rId23" Type="http://schemas.openxmlformats.org/officeDocument/2006/relationships/font" Target="fonts/Poppins-bold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AktBlack-bold.fntdata"/><Relationship Id="rId25" Type="http://schemas.openxmlformats.org/officeDocument/2006/relationships/font" Target="fonts/RugeBoogie-regular.fntdata"/><Relationship Id="rId27" Type="http://customschemas.google.com/relationships/presentationmetadata" Target="meta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7" name="Google Shape;207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0" name="Google Shape;220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4" name="Google Shape;234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8" name="Google Shape;248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1" name="Google Shape;261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2" name="Google Shape;272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5" name="Google Shape;285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6" name="Google Shape;296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0" name="Google Shape;310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1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0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0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2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2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2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2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2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22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2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2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2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23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23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2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2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2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24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24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24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24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2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2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2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6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6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26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2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7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7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7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2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8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2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9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9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2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8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Relationship Id="rId4" Type="http://schemas.openxmlformats.org/officeDocument/2006/relationships/image" Target="../media/image3.png"/><Relationship Id="rId5" Type="http://schemas.openxmlformats.org/officeDocument/2006/relationships/image" Target="../media/image7.png"/><Relationship Id="rId6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Relationship Id="rId4" Type="http://schemas.openxmlformats.org/officeDocument/2006/relationships/image" Target="../media/image2.png"/><Relationship Id="rId5" Type="http://schemas.openxmlformats.org/officeDocument/2006/relationships/image" Target="../media/image5.png"/><Relationship Id="rId6" Type="http://schemas.openxmlformats.org/officeDocument/2006/relationships/image" Target="../media/image9.png"/><Relationship Id="rId7" Type="http://schemas.openxmlformats.org/officeDocument/2006/relationships/image" Target="../media/image8.png"/><Relationship Id="rId8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jp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1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jpg"/><Relationship Id="rId4" Type="http://schemas.openxmlformats.org/officeDocument/2006/relationships/image" Target="../media/image3.png"/><Relationship Id="rId5" Type="http://schemas.openxmlformats.org/officeDocument/2006/relationships/image" Target="../media/image15.png"/><Relationship Id="rId6" Type="http://schemas.openxmlformats.org/officeDocument/2006/relationships/image" Target="../media/image16.png"/><Relationship Id="rId7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jpg"/><Relationship Id="rId4" Type="http://schemas.openxmlformats.org/officeDocument/2006/relationships/image" Target="../media/image3.png"/><Relationship Id="rId5" Type="http://schemas.openxmlformats.org/officeDocument/2006/relationships/image" Target="../media/image2.png"/><Relationship Id="rId6" Type="http://schemas.openxmlformats.org/officeDocument/2006/relationships/image" Target="../media/image1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jpg"/><Relationship Id="rId4" Type="http://schemas.openxmlformats.org/officeDocument/2006/relationships/image" Target="../media/image10.png"/><Relationship Id="rId5" Type="http://schemas.openxmlformats.org/officeDocument/2006/relationships/image" Target="../media/image2.png"/><Relationship Id="rId6" Type="http://schemas.openxmlformats.org/officeDocument/2006/relationships/image" Target="../media/image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jpg"/><Relationship Id="rId4" Type="http://schemas.openxmlformats.org/officeDocument/2006/relationships/image" Target="../media/image3.png"/><Relationship Id="rId5" Type="http://schemas.openxmlformats.org/officeDocument/2006/relationships/image" Target="../media/image14.png"/><Relationship Id="rId6" Type="http://schemas.openxmlformats.org/officeDocument/2006/relationships/image" Target="../media/image21.png"/><Relationship Id="rId7" Type="http://schemas.openxmlformats.org/officeDocument/2006/relationships/image" Target="../media/image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jpg"/><Relationship Id="rId4" Type="http://schemas.openxmlformats.org/officeDocument/2006/relationships/image" Target="../media/image2.png"/><Relationship Id="rId9" Type="http://schemas.openxmlformats.org/officeDocument/2006/relationships/image" Target="../media/image3.png"/><Relationship Id="rId5" Type="http://schemas.openxmlformats.org/officeDocument/2006/relationships/image" Target="../media/image17.png"/><Relationship Id="rId6" Type="http://schemas.openxmlformats.org/officeDocument/2006/relationships/image" Target="../media/image20.png"/><Relationship Id="rId7" Type="http://schemas.openxmlformats.org/officeDocument/2006/relationships/image" Target="../media/image13.png"/><Relationship Id="rId8" Type="http://schemas.openxmlformats.org/officeDocument/2006/relationships/image" Target="../media/image2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jpg"/><Relationship Id="rId4" Type="http://schemas.openxmlformats.org/officeDocument/2006/relationships/image" Target="../media/image2.png"/><Relationship Id="rId9" Type="http://schemas.openxmlformats.org/officeDocument/2006/relationships/image" Target="../media/image22.png"/><Relationship Id="rId5" Type="http://schemas.openxmlformats.org/officeDocument/2006/relationships/image" Target="../media/image3.png"/><Relationship Id="rId6" Type="http://schemas.openxmlformats.org/officeDocument/2006/relationships/image" Target="../media/image18.png"/><Relationship Id="rId7" Type="http://schemas.openxmlformats.org/officeDocument/2006/relationships/image" Target="../media/image13.png"/><Relationship Id="rId8" Type="http://schemas.openxmlformats.org/officeDocument/2006/relationships/image" Target="../media/image17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jpg"/><Relationship Id="rId4" Type="http://schemas.openxmlformats.org/officeDocument/2006/relationships/image" Target="../media/image2.png"/><Relationship Id="rId5" Type="http://schemas.openxmlformats.org/officeDocument/2006/relationships/image" Target="../media/image25.png"/><Relationship Id="rId6" Type="http://schemas.openxmlformats.org/officeDocument/2006/relationships/image" Target="../media/image29.png"/><Relationship Id="rId7" Type="http://schemas.openxmlformats.org/officeDocument/2006/relationships/image" Target="../media/image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jpg"/><Relationship Id="rId4" Type="http://schemas.openxmlformats.org/officeDocument/2006/relationships/image" Target="../media/image3.png"/><Relationship Id="rId5" Type="http://schemas.openxmlformats.org/officeDocument/2006/relationships/image" Target="../media/image19.png"/><Relationship Id="rId6" Type="http://schemas.openxmlformats.org/officeDocument/2006/relationships/image" Target="../media/image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.jp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24.png"/><Relationship Id="rId7" Type="http://schemas.openxmlformats.org/officeDocument/2006/relationships/image" Target="../media/image26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.jpg"/><Relationship Id="rId4" Type="http://schemas.openxmlformats.org/officeDocument/2006/relationships/image" Target="../media/image2.png"/><Relationship Id="rId5" Type="http://schemas.openxmlformats.org/officeDocument/2006/relationships/image" Target="../media/image27.png"/><Relationship Id="rId6" Type="http://schemas.openxmlformats.org/officeDocument/2006/relationships/image" Target="../media/image3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.jp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5.png"/><Relationship Id="rId7" Type="http://schemas.openxmlformats.org/officeDocument/2006/relationships/image" Target="../media/image28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.jpg"/><Relationship Id="rId4" Type="http://schemas.openxmlformats.org/officeDocument/2006/relationships/image" Target="../media/image4.png"/><Relationship Id="rId5" Type="http://schemas.openxmlformats.org/officeDocument/2006/relationships/image" Target="../media/image3.png"/><Relationship Id="rId6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9222" l="0" r="0" t="-9222"/>
            </a:stretch>
          </a:blipFill>
          <a:ln>
            <a:noFill/>
          </a:ln>
        </p:spPr>
      </p:sp>
      <p:sp>
        <p:nvSpPr>
          <p:cNvPr id="85" name="Google Shape;85;p1"/>
          <p:cNvSpPr/>
          <p:nvPr/>
        </p:nvSpPr>
        <p:spPr>
          <a:xfrm>
            <a:off x="-365131" y="8240386"/>
            <a:ext cx="18942063" cy="8050377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86" name="Google Shape;86;p1"/>
          <p:cNvSpPr/>
          <p:nvPr/>
        </p:nvSpPr>
        <p:spPr>
          <a:xfrm>
            <a:off x="-327032" y="-6351294"/>
            <a:ext cx="18942063" cy="8050377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2" y="0"/>
                </a:lnTo>
                <a:lnTo>
                  <a:pt x="18942062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87" name="Google Shape;87;p1"/>
          <p:cNvSpPr/>
          <p:nvPr/>
        </p:nvSpPr>
        <p:spPr>
          <a:xfrm>
            <a:off x="-20156" y="3030945"/>
            <a:ext cx="6493520" cy="6493520"/>
          </a:xfrm>
          <a:custGeom>
            <a:rect b="b" l="l" r="r" t="t"/>
            <a:pathLst>
              <a:path extrusionOk="0" h="6493520" w="6493520">
                <a:moveTo>
                  <a:pt x="0" y="0"/>
                </a:moveTo>
                <a:lnTo>
                  <a:pt x="6493520" y="0"/>
                </a:lnTo>
                <a:lnTo>
                  <a:pt x="6493520" y="6493520"/>
                </a:lnTo>
                <a:lnTo>
                  <a:pt x="0" y="649352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 amt="9999"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88" name="Google Shape;88;p1"/>
          <p:cNvSpPr/>
          <p:nvPr/>
        </p:nvSpPr>
        <p:spPr>
          <a:xfrm>
            <a:off x="11264604" y="442126"/>
            <a:ext cx="6493520" cy="6493520"/>
          </a:xfrm>
          <a:custGeom>
            <a:rect b="b" l="l" r="r" t="t"/>
            <a:pathLst>
              <a:path extrusionOk="0" h="6493520" w="6493520">
                <a:moveTo>
                  <a:pt x="0" y="0"/>
                </a:moveTo>
                <a:lnTo>
                  <a:pt x="6493520" y="0"/>
                </a:lnTo>
                <a:lnTo>
                  <a:pt x="6493520" y="6493519"/>
                </a:lnTo>
                <a:lnTo>
                  <a:pt x="0" y="649351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 amt="9999"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89" name="Google Shape;89;p1"/>
          <p:cNvSpPr txBox="1"/>
          <p:nvPr/>
        </p:nvSpPr>
        <p:spPr>
          <a:xfrm>
            <a:off x="417416" y="4934615"/>
            <a:ext cx="17453168" cy="212615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8199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8498" u="none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2133600" y="2450727"/>
            <a:ext cx="15081000" cy="4252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740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marR="0" rtl="0" algn="l">
              <a:lnSpc>
                <a:spcPct val="8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6500" u="none" cap="none" strike="noStrike">
              <a:solidFill>
                <a:srgbClr val="000000"/>
              </a:solidFill>
              <a:latin typeface="Akt Black"/>
              <a:ea typeface="Akt Black"/>
              <a:cs typeface="Akt Black"/>
              <a:sym typeface="Akt Black"/>
            </a:endParaRPr>
          </a:p>
          <a:p>
            <a:pPr indent="0" lvl="0" marL="0" marR="0" rtl="0" algn="l">
              <a:lnSpc>
                <a:spcPct val="11104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800">
                <a:solidFill>
                  <a:srgbClr val="244061"/>
                </a:solidFill>
              </a:rPr>
              <a:t>«За спиной — надёжный тыл: модель взаимодействия семьи и тренера в системе подготовки юных дзюдоистов»</a:t>
            </a:r>
            <a:endParaRPr b="1" i="0" sz="4800" u="none" cap="none" strike="noStrike">
              <a:solidFill>
                <a:srgbClr val="244061"/>
              </a:solidFill>
            </a:endParaRPr>
          </a:p>
          <a:p>
            <a:pPr indent="0" lvl="0" marL="0" marR="0" rtl="0" algn="l">
              <a:lnSpc>
                <a:spcPct val="11104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4800" u="none" cap="none" strike="noStrike">
                <a:solidFill>
                  <a:srgbClr val="244061"/>
                </a:solidFill>
              </a:rPr>
              <a:t>     Подготовил:</a:t>
            </a:r>
            <a:endParaRPr b="1"/>
          </a:p>
        </p:txBody>
      </p:sp>
      <p:sp>
        <p:nvSpPr>
          <p:cNvPr id="91" name="Google Shape;91;p1"/>
          <p:cNvSpPr txBox="1"/>
          <p:nvPr/>
        </p:nvSpPr>
        <p:spPr>
          <a:xfrm>
            <a:off x="6531625" y="8513181"/>
            <a:ext cx="15081000" cy="2453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2113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Тренер - преподаватель МБУДО СШN2</a:t>
            </a:r>
            <a:br>
              <a:rPr b="1" i="1" lang="ru-RU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1" lang="ru-RU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Мишунин Юрий Сергеевич</a:t>
            </a:r>
            <a:r>
              <a:rPr b="1" i="1" lang="ru-RU" sz="4400">
                <a:solidFill>
                  <a:schemeClr val="dk2"/>
                </a:solidFill>
              </a:rPr>
              <a:t>, Лютиков Михаил Сергеевич</a:t>
            </a:r>
            <a:endParaRPr b="0" i="1" sz="28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"/>
          <p:cNvSpPr/>
          <p:nvPr/>
        </p:nvSpPr>
        <p:spPr>
          <a:xfrm>
            <a:off x="-36299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9222" l="0" r="0" t="-9222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7" name="Google Shape;97;p2"/>
          <p:cNvCxnSpPr/>
          <p:nvPr/>
        </p:nvCxnSpPr>
        <p:spPr>
          <a:xfrm flipH="1" rot="10800000">
            <a:off x="1092292" y="2079630"/>
            <a:ext cx="50708" cy="733342"/>
          </a:xfrm>
          <a:prstGeom prst="straightConnector1">
            <a:avLst/>
          </a:prstGeom>
          <a:noFill/>
          <a:ln cap="flat" cmpd="sng" w="38100">
            <a:solidFill>
              <a:srgbClr val="FF5645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98" name="Google Shape;98;p2"/>
          <p:cNvSpPr/>
          <p:nvPr/>
        </p:nvSpPr>
        <p:spPr>
          <a:xfrm rot="-8100000">
            <a:off x="8882362" y="-4808197"/>
            <a:ext cx="18942063" cy="8050377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99" name="Google Shape;99;p2"/>
          <p:cNvSpPr txBox="1"/>
          <p:nvPr/>
        </p:nvSpPr>
        <p:spPr>
          <a:xfrm>
            <a:off x="1244693" y="2019300"/>
            <a:ext cx="7746906" cy="45140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894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600">
                <a:solidFill>
                  <a:srgbClr val="FF5645"/>
                </a:solidFill>
                <a:latin typeface="Poppins"/>
                <a:ea typeface="Poppins"/>
                <a:cs typeface="Poppins"/>
                <a:sym typeface="Poppins"/>
              </a:rPr>
              <a:t>Почему обратная связь стала критически важной?</a:t>
            </a:r>
            <a:endParaRPr/>
          </a:p>
          <a:p>
            <a:pPr indent="0" lvl="0" marL="0" marR="0" rtl="0" algn="l">
              <a:lnSpc>
                <a:spcPct val="1006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rgbClr val="24406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1006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>
                <a:solidFill>
                  <a:srgbClr val="244061"/>
                </a:solidFill>
                <a:latin typeface="Poppins"/>
                <a:ea typeface="Poppins"/>
                <a:cs typeface="Poppins"/>
                <a:sym typeface="Poppins"/>
              </a:rPr>
              <a:t>В условиях обновленных программ спортивной подготовки акцент смещается с "натаскивания" на результат к индивидуализации тренировочного процесса и развитию личности спортсмена . Обратная связь перестает быть просто оценкой и становится инструментом управления прогрессом</a:t>
            </a:r>
            <a:r>
              <a:rPr lang="ru-RU" sz="3200">
                <a:solidFill>
                  <a:srgbClr val="FF5645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sz="3200">
              <a:solidFill>
                <a:srgbClr val="FF5645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00" name="Google Shape;100;p2"/>
          <p:cNvSpPr txBox="1"/>
          <p:nvPr/>
        </p:nvSpPr>
        <p:spPr>
          <a:xfrm>
            <a:off x="642999" y="793399"/>
            <a:ext cx="10305015" cy="73334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8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65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Актуальность темы</a:t>
            </a:r>
            <a:endParaRPr b="1" sz="6500">
              <a:solidFill>
                <a:srgbClr val="000000"/>
              </a:solidFill>
              <a:latin typeface="Ruge Boogie"/>
              <a:ea typeface="Ruge Boogie"/>
              <a:cs typeface="Ruge Boogie"/>
              <a:sym typeface="Ruge Boogie"/>
            </a:endParaRPr>
          </a:p>
        </p:txBody>
      </p:sp>
      <p:sp>
        <p:nvSpPr>
          <p:cNvPr id="101" name="Google Shape;101;p2"/>
          <p:cNvSpPr txBox="1"/>
          <p:nvPr/>
        </p:nvSpPr>
        <p:spPr>
          <a:xfrm>
            <a:off x="8661373" y="3627172"/>
            <a:ext cx="8675994" cy="5413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4472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7200">
                <a:solidFill>
                  <a:srgbClr val="FF5645"/>
                </a:solidFill>
                <a:latin typeface="Arial"/>
                <a:ea typeface="Arial"/>
                <a:cs typeface="Arial"/>
                <a:sym typeface="Arial"/>
              </a:rPr>
              <a:t>Ключевые изменения:</a:t>
            </a:r>
            <a:endParaRPr b="1" sz="7200">
              <a:solidFill>
                <a:srgbClr val="FF564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2"/>
          <p:cNvSpPr txBox="1"/>
          <p:nvPr/>
        </p:nvSpPr>
        <p:spPr>
          <a:xfrm>
            <a:off x="9632073" y="4350524"/>
            <a:ext cx="7986485" cy="84946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80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4000">
                <a:solidFill>
                  <a:srgbClr val="244061"/>
                </a:solidFill>
                <a:latin typeface="Poppins"/>
                <a:ea typeface="Poppins"/>
                <a:cs typeface="Poppins"/>
                <a:sym typeface="Poppins"/>
              </a:rPr>
              <a:t>Переход от авторитарной модели к партнерской.</a:t>
            </a:r>
            <a:endParaRPr b="1" i="1" sz="4000">
              <a:solidFill>
                <a:srgbClr val="24406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03" name="Google Shape;103;p2"/>
          <p:cNvSpPr txBox="1"/>
          <p:nvPr/>
        </p:nvSpPr>
        <p:spPr>
          <a:xfrm>
            <a:off x="9641541" y="5554955"/>
            <a:ext cx="7986485" cy="124668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894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3600">
                <a:solidFill>
                  <a:srgbClr val="244061"/>
                </a:solidFill>
                <a:latin typeface="Poppins"/>
                <a:ea typeface="Poppins"/>
                <a:cs typeface="Poppins"/>
                <a:sym typeface="Poppins"/>
              </a:rPr>
              <a:t>Учет не только физических показателей, но и психоэмоционального состояния </a:t>
            </a:r>
            <a:endParaRPr b="1" i="1" sz="3600">
              <a:solidFill>
                <a:srgbClr val="24406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04" name="Google Shape;104;p2"/>
          <p:cNvSpPr txBox="1"/>
          <p:nvPr/>
        </p:nvSpPr>
        <p:spPr>
          <a:xfrm>
            <a:off x="9632073" y="7254344"/>
            <a:ext cx="7986485" cy="8363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894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3600">
                <a:solidFill>
                  <a:srgbClr val="244061"/>
                </a:solidFill>
                <a:latin typeface="Poppins"/>
                <a:ea typeface="Poppins"/>
                <a:cs typeface="Poppins"/>
                <a:sym typeface="Poppins"/>
              </a:rPr>
              <a:t>Вовлечение родителей в образовательный процесс.</a:t>
            </a:r>
            <a:endParaRPr/>
          </a:p>
        </p:txBody>
      </p:sp>
      <p:pic>
        <p:nvPicPr>
          <p:cNvPr id="105" name="Google Shape;105;p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548921" y="6640084"/>
            <a:ext cx="5138449" cy="4014413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2"/>
          <p:cNvSpPr/>
          <p:nvPr/>
        </p:nvSpPr>
        <p:spPr>
          <a:xfrm rot="2368194">
            <a:off x="-9708906" y="6629309"/>
            <a:ext cx="18942063" cy="8050377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3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9222" l="0" r="0" t="-9222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3"/>
          <p:cNvSpPr/>
          <p:nvPr/>
        </p:nvSpPr>
        <p:spPr>
          <a:xfrm rot="4187028">
            <a:off x="-14080796" y="-988113"/>
            <a:ext cx="20955176" cy="8924299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13" name="Google Shape;113;p3"/>
          <p:cNvSpPr txBox="1"/>
          <p:nvPr/>
        </p:nvSpPr>
        <p:spPr>
          <a:xfrm>
            <a:off x="1019498" y="1622426"/>
            <a:ext cx="16893816" cy="211577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402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8000">
                <a:solidFill>
                  <a:srgbClr val="FF5645"/>
                </a:solidFill>
                <a:latin typeface="Arial"/>
                <a:ea typeface="Arial"/>
                <a:cs typeface="Arial"/>
                <a:sym typeface="Arial"/>
              </a:rPr>
              <a:t>Что такое обратная связь в спорте?</a:t>
            </a:r>
            <a:endParaRPr b="1" sz="7200">
              <a:solidFill>
                <a:srgbClr val="24406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br>
              <a:rPr b="1" lang="ru-RU" sz="4400">
                <a:solidFill>
                  <a:srgbClr val="244061"/>
                </a:solidFill>
                <a:latin typeface="Akt Black"/>
                <a:ea typeface="Akt Black"/>
                <a:cs typeface="Akt Black"/>
                <a:sym typeface="Akt Black"/>
              </a:rPr>
            </a:br>
            <a:r>
              <a:rPr b="1" lang="ru-RU" sz="4400">
                <a:solidFill>
                  <a:srgbClr val="244061"/>
                </a:solidFill>
                <a:latin typeface="Akt Black"/>
                <a:ea typeface="Akt Black"/>
                <a:cs typeface="Akt Black"/>
                <a:sym typeface="Akt Black"/>
              </a:rPr>
              <a:t>Это механизм получения информации о результативности действий спортсмена и его состоянии, позволяющий оперативно корректировать тренировочный процесс </a:t>
            </a:r>
            <a:endParaRPr b="1" sz="4400">
              <a:solidFill>
                <a:srgbClr val="FF5645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14" name="Google Shape;114;p3"/>
          <p:cNvSpPr txBox="1"/>
          <p:nvPr/>
        </p:nvSpPr>
        <p:spPr>
          <a:xfrm>
            <a:off x="1850483" y="356484"/>
            <a:ext cx="15231846" cy="71994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8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Определение обратной связи</a:t>
            </a:r>
            <a:endParaRPr b="1" sz="6500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15" name="Google Shape;115;p3"/>
          <p:cNvSpPr txBox="1"/>
          <p:nvPr/>
        </p:nvSpPr>
        <p:spPr>
          <a:xfrm>
            <a:off x="1601542" y="4439140"/>
            <a:ext cx="16893817" cy="7043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888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60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Обратная связь работает в двух направлениях:</a:t>
            </a:r>
            <a:endParaRPr b="1" sz="600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3"/>
          <p:cNvSpPr txBox="1"/>
          <p:nvPr/>
        </p:nvSpPr>
        <p:spPr>
          <a:xfrm>
            <a:off x="3403317" y="6812963"/>
            <a:ext cx="3626884" cy="292137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400">
                <a:solidFill>
                  <a:srgbClr val="244061"/>
                </a:solidFill>
                <a:latin typeface="Poppins"/>
                <a:ea typeface="Poppins"/>
                <a:cs typeface="Poppins"/>
                <a:sym typeface="Poppins"/>
              </a:rPr>
              <a:t>Тренер → Спортсмен</a:t>
            </a:r>
            <a:endParaRPr/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400">
              <a:solidFill>
                <a:srgbClr val="24406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400">
                <a:solidFill>
                  <a:srgbClr val="244061"/>
                </a:solidFill>
                <a:latin typeface="Poppins"/>
                <a:ea typeface="Poppins"/>
                <a:cs typeface="Poppins"/>
                <a:sym typeface="Poppins"/>
              </a:rPr>
              <a:t>Инструкции, коррекция ошибок, мотивация.</a:t>
            </a:r>
            <a:endParaRPr sz="4000">
              <a:solidFill>
                <a:srgbClr val="24406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17" name="Google Shape;117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184351" y="-93160"/>
            <a:ext cx="4587512" cy="3201176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3"/>
          <p:cNvSpPr txBox="1"/>
          <p:nvPr/>
        </p:nvSpPr>
        <p:spPr>
          <a:xfrm>
            <a:off x="10739803" y="6636984"/>
            <a:ext cx="4846084" cy="290759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80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000">
                <a:solidFill>
                  <a:srgbClr val="244061"/>
                </a:solidFill>
                <a:latin typeface="Poppins"/>
                <a:ea typeface="Poppins"/>
                <a:cs typeface="Poppins"/>
                <a:sym typeface="Poppins"/>
              </a:rPr>
              <a:t> Спортсмен → Тренер: </a:t>
            </a:r>
            <a:endParaRPr/>
          </a:p>
          <a:p>
            <a:pPr indent="0" lvl="0" marL="0" marR="0" rtl="0" algn="l">
              <a:lnSpc>
                <a:spcPct val="80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000">
              <a:solidFill>
                <a:srgbClr val="24406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80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>
                <a:solidFill>
                  <a:srgbClr val="244061"/>
                </a:solidFill>
                <a:latin typeface="Poppins"/>
                <a:ea typeface="Poppins"/>
                <a:cs typeface="Poppins"/>
                <a:sym typeface="Poppins"/>
              </a:rPr>
              <a:t>Самочувствие, понимание задачи, эмоциональный отклик</a:t>
            </a:r>
            <a:r>
              <a:rPr b="1" lang="ru-RU" sz="4000">
                <a:solidFill>
                  <a:srgbClr val="244061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b="1" sz="3600">
              <a:solidFill>
                <a:srgbClr val="24406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19" name="Google Shape;119;p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 rot="8071129">
            <a:off x="5727268" y="5439231"/>
            <a:ext cx="1850676" cy="11311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 rot="3407266">
            <a:off x="9296733" y="5549990"/>
            <a:ext cx="1607573" cy="1010094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3"/>
          <p:cNvSpPr/>
          <p:nvPr/>
        </p:nvSpPr>
        <p:spPr>
          <a:xfrm rot="-8100000">
            <a:off x="10342584" y="-6394111"/>
            <a:ext cx="18942063" cy="8302839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 b="0" l="0" r="0" t="0"/>
            </a:stretch>
          </a:blipFill>
          <a:ln>
            <a:noFill/>
          </a:ln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4"/>
          <p:cNvSpPr/>
          <p:nvPr/>
        </p:nvSpPr>
        <p:spPr>
          <a:xfrm>
            <a:off x="40097" y="-43951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9222" l="0" r="0" t="-9222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4"/>
          <p:cNvSpPr/>
          <p:nvPr/>
        </p:nvSpPr>
        <p:spPr>
          <a:xfrm rot="5729957">
            <a:off x="-10030200" y="-74672"/>
            <a:ext cx="17454763" cy="8340908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28" name="Google Shape;128;p4"/>
          <p:cNvSpPr/>
          <p:nvPr/>
        </p:nvSpPr>
        <p:spPr>
          <a:xfrm rot="-4749961">
            <a:off x="9874049" y="4928721"/>
            <a:ext cx="18942063" cy="8050377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29" name="Google Shape;129;p4"/>
          <p:cNvSpPr txBox="1"/>
          <p:nvPr/>
        </p:nvSpPr>
        <p:spPr>
          <a:xfrm>
            <a:off x="8534400" y="1722168"/>
            <a:ext cx="8895113" cy="330148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400">
                <a:solidFill>
                  <a:srgbClr val="FF5645"/>
                </a:solidFill>
                <a:latin typeface="Poppins"/>
                <a:ea typeface="Poppins"/>
                <a:cs typeface="Poppins"/>
                <a:sym typeface="Poppins"/>
              </a:rPr>
              <a:t>Почему без нее нельзя реализовать новые стандарты?</a:t>
            </a:r>
            <a:endParaRPr/>
          </a:p>
          <a:p>
            <a:pPr indent="0" lvl="0" marL="0" marR="0" rtl="0" algn="l">
              <a:lnSpc>
                <a:spcPct val="1006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rgbClr val="24406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1006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>
                <a:solidFill>
                  <a:srgbClr val="244061"/>
                </a:solidFill>
                <a:latin typeface="Akt Black"/>
                <a:ea typeface="Akt Black"/>
                <a:cs typeface="Akt Black"/>
                <a:sym typeface="Akt Black"/>
              </a:rPr>
              <a:t>Обновленные программы требуют построения индивидуальных траекторий развития . Это невозможно без качественного "диалога" между всеми участниками процесса</a:t>
            </a:r>
            <a:r>
              <a:rPr lang="ru-RU" sz="3200">
                <a:solidFill>
                  <a:srgbClr val="244061"/>
                </a:solidFill>
                <a:latin typeface="Poppins"/>
                <a:ea typeface="Poppins"/>
                <a:cs typeface="Poppins"/>
                <a:sym typeface="Poppins"/>
              </a:rPr>
              <a:t>:</a:t>
            </a:r>
            <a:endParaRPr/>
          </a:p>
        </p:txBody>
      </p:sp>
      <p:sp>
        <p:nvSpPr>
          <p:cNvPr id="130" name="Google Shape;130;p4"/>
          <p:cNvSpPr txBox="1"/>
          <p:nvPr/>
        </p:nvSpPr>
        <p:spPr>
          <a:xfrm>
            <a:off x="2191987" y="6419417"/>
            <a:ext cx="13335000" cy="331167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80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36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· </a:t>
            </a:r>
            <a:r>
              <a:rPr b="1" i="1" lang="ru-RU" sz="40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Диагностика: </a:t>
            </a:r>
            <a:r>
              <a:rPr i="1" lang="ru-RU" sz="36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На старте тренер должен понять особенности спортсмена (уровень подготовки, страхи, коммуникативные навыки) .</a:t>
            </a:r>
            <a:endParaRPr/>
          </a:p>
          <a:p>
            <a:pPr indent="0" lvl="0" marL="0" marR="0" rtl="0" algn="l">
              <a:lnSpc>
                <a:spcPct val="894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360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80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36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· </a:t>
            </a:r>
            <a:r>
              <a:rPr b="1" i="1" lang="ru-RU" sz="40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Корректировка:</a:t>
            </a:r>
            <a:r>
              <a:rPr i="1" lang="ru-RU" sz="36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По ходу сезона программа должна гибко меняться под состояние спортсмена .</a:t>
            </a:r>
            <a:endParaRPr/>
          </a:p>
          <a:p>
            <a:pPr indent="0" lvl="0" marL="0" marR="0" rtl="0" algn="l">
              <a:lnSpc>
                <a:spcPct val="894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360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80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40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· Рефлексия: </a:t>
            </a:r>
            <a:r>
              <a:rPr i="1" lang="ru-RU" sz="36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Совместный анализ достижений и неудач .</a:t>
            </a:r>
            <a:endParaRPr i="1" sz="320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1" name="Google Shape;131;p4"/>
          <p:cNvSpPr txBox="1"/>
          <p:nvPr/>
        </p:nvSpPr>
        <p:spPr>
          <a:xfrm>
            <a:off x="3240568" y="312839"/>
            <a:ext cx="15007335" cy="141301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8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65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Роль обратной связи в обновленных программах</a:t>
            </a:r>
            <a:endParaRPr b="1" sz="6500">
              <a:solidFill>
                <a:srgbClr val="000000"/>
              </a:solidFill>
              <a:latin typeface="Ruge Boogie"/>
              <a:ea typeface="Ruge Boogie"/>
              <a:cs typeface="Ruge Boogie"/>
              <a:sym typeface="Ruge Boogie"/>
            </a:endParaRPr>
          </a:p>
        </p:txBody>
      </p:sp>
      <p:pic>
        <p:nvPicPr>
          <p:cNvPr id="132" name="Google Shape;132;p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750319" y="-322500"/>
            <a:ext cx="6982024" cy="69820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5"/>
          <p:cNvSpPr/>
          <p:nvPr/>
        </p:nvSpPr>
        <p:spPr>
          <a:xfrm>
            <a:off x="40097" y="-43951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9222" l="0" r="0" t="-9222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5"/>
          <p:cNvSpPr/>
          <p:nvPr/>
        </p:nvSpPr>
        <p:spPr>
          <a:xfrm rot="4455078">
            <a:off x="-9825005" y="1472138"/>
            <a:ext cx="17454763" cy="8340908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39" name="Google Shape;139;p5"/>
          <p:cNvSpPr/>
          <p:nvPr/>
        </p:nvSpPr>
        <p:spPr>
          <a:xfrm rot="-5677792">
            <a:off x="10960503" y="1617403"/>
            <a:ext cx="18942063" cy="8050377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0" name="Google Shape;140;p5"/>
          <p:cNvSpPr txBox="1"/>
          <p:nvPr/>
        </p:nvSpPr>
        <p:spPr>
          <a:xfrm>
            <a:off x="3240568" y="312839"/>
            <a:ext cx="15007335" cy="71109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888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6000">
                <a:solidFill>
                  <a:srgbClr val="000000"/>
                </a:solidFill>
                <a:latin typeface="Ruge Boogie"/>
                <a:ea typeface="Ruge Boogie"/>
                <a:cs typeface="Ruge Boogie"/>
                <a:sym typeface="Ruge Boogie"/>
              </a:rPr>
              <a:t>Стили взаимодействия “Три Капитана”</a:t>
            </a:r>
            <a:endParaRPr/>
          </a:p>
        </p:txBody>
      </p:sp>
      <p:sp>
        <p:nvSpPr>
          <p:cNvPr id="141" name="Google Shape;141;p5"/>
          <p:cNvSpPr txBox="1"/>
          <p:nvPr/>
        </p:nvSpPr>
        <p:spPr>
          <a:xfrm>
            <a:off x="4376289" y="2035637"/>
            <a:ext cx="2550632" cy="41036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894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3600">
                <a:solidFill>
                  <a:srgbClr val="000099"/>
                </a:solidFill>
                <a:latin typeface="Poppins"/>
                <a:ea typeface="Poppins"/>
                <a:cs typeface="Poppins"/>
                <a:sym typeface="Poppins"/>
              </a:rPr>
              <a:t>Стиль</a:t>
            </a:r>
            <a:endParaRPr/>
          </a:p>
        </p:txBody>
      </p:sp>
      <p:sp>
        <p:nvSpPr>
          <p:cNvPr id="142" name="Google Shape;142;p5"/>
          <p:cNvSpPr txBox="1"/>
          <p:nvPr/>
        </p:nvSpPr>
        <p:spPr>
          <a:xfrm>
            <a:off x="8243245" y="1928278"/>
            <a:ext cx="2550632" cy="82304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6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3200">
                <a:solidFill>
                  <a:srgbClr val="000099"/>
                </a:solidFill>
                <a:latin typeface="Poppins"/>
                <a:ea typeface="Poppins"/>
                <a:cs typeface="Poppins"/>
                <a:sym typeface="Poppins"/>
              </a:rPr>
              <a:t>Поведение тренера</a:t>
            </a:r>
            <a:endParaRPr/>
          </a:p>
        </p:txBody>
      </p:sp>
      <p:pic>
        <p:nvPicPr>
          <p:cNvPr id="143" name="Google Shape;143;p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654626" y="4349430"/>
            <a:ext cx="6487263" cy="6487263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5"/>
          <p:cNvSpPr txBox="1"/>
          <p:nvPr/>
        </p:nvSpPr>
        <p:spPr>
          <a:xfrm>
            <a:off x="11904403" y="1910742"/>
            <a:ext cx="2550632" cy="8207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6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3200">
                <a:solidFill>
                  <a:srgbClr val="000099"/>
                </a:solidFill>
                <a:latin typeface="Poppins"/>
                <a:ea typeface="Poppins"/>
                <a:cs typeface="Poppins"/>
                <a:sym typeface="Poppins"/>
              </a:rPr>
              <a:t>Реакция Спортсмена</a:t>
            </a:r>
            <a:endParaRPr/>
          </a:p>
        </p:txBody>
      </p:sp>
      <p:sp>
        <p:nvSpPr>
          <p:cNvPr id="145" name="Google Shape;145;p5"/>
          <p:cNvSpPr/>
          <p:nvPr/>
        </p:nvSpPr>
        <p:spPr>
          <a:xfrm>
            <a:off x="3286172" y="3033494"/>
            <a:ext cx="3723768" cy="1172996"/>
          </a:xfrm>
          <a:prstGeom prst="rect">
            <a:avLst/>
          </a:prstGeom>
          <a:solidFill>
            <a:schemeClr val="dk2"/>
          </a:solidFill>
          <a:ln cap="flat" cmpd="sng" w="25400">
            <a:solidFill>
              <a:srgbClr val="21364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5"/>
          <p:cNvSpPr txBox="1"/>
          <p:nvPr/>
        </p:nvSpPr>
        <p:spPr>
          <a:xfrm>
            <a:off x="3617969" y="3351573"/>
            <a:ext cx="3219519" cy="41036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6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32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Авторитарный </a:t>
            </a:r>
            <a:endParaRPr b="1" i="1" sz="280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7" name="Google Shape;147;p5"/>
          <p:cNvSpPr/>
          <p:nvPr/>
        </p:nvSpPr>
        <p:spPr>
          <a:xfrm>
            <a:off x="7541990" y="3033494"/>
            <a:ext cx="3723768" cy="1172996"/>
          </a:xfrm>
          <a:prstGeom prst="rect">
            <a:avLst/>
          </a:prstGeom>
          <a:solidFill>
            <a:schemeClr val="dk2"/>
          </a:solidFill>
          <a:ln cap="flat" cmpd="sng" w="25400">
            <a:solidFill>
              <a:srgbClr val="21364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5"/>
          <p:cNvSpPr txBox="1"/>
          <p:nvPr/>
        </p:nvSpPr>
        <p:spPr>
          <a:xfrm>
            <a:off x="8128558" y="3237235"/>
            <a:ext cx="2550632" cy="8207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6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32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Приказ ,крик , наказание</a:t>
            </a:r>
            <a:endParaRPr/>
          </a:p>
        </p:txBody>
      </p:sp>
      <p:sp>
        <p:nvSpPr>
          <p:cNvPr id="149" name="Google Shape;149;p5"/>
          <p:cNvSpPr/>
          <p:nvPr/>
        </p:nvSpPr>
        <p:spPr>
          <a:xfrm>
            <a:off x="11492205" y="3036015"/>
            <a:ext cx="3723768" cy="1172996"/>
          </a:xfrm>
          <a:prstGeom prst="rect">
            <a:avLst/>
          </a:prstGeom>
          <a:solidFill>
            <a:schemeClr val="dk2"/>
          </a:solidFill>
          <a:ln cap="flat" cmpd="sng" w="25400">
            <a:solidFill>
              <a:srgbClr val="21364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5"/>
          <p:cNvSpPr txBox="1"/>
          <p:nvPr/>
        </p:nvSpPr>
        <p:spPr>
          <a:xfrm>
            <a:off x="11728714" y="3279612"/>
            <a:ext cx="3250751" cy="8207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2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Страх , скрытность ложь</a:t>
            </a:r>
            <a:endParaRPr/>
          </a:p>
        </p:txBody>
      </p:sp>
      <p:sp>
        <p:nvSpPr>
          <p:cNvPr id="151" name="Google Shape;151;p5"/>
          <p:cNvSpPr/>
          <p:nvPr/>
        </p:nvSpPr>
        <p:spPr>
          <a:xfrm>
            <a:off x="11498132" y="4829598"/>
            <a:ext cx="3723768" cy="1172996"/>
          </a:xfrm>
          <a:prstGeom prst="rect">
            <a:avLst/>
          </a:prstGeom>
          <a:solidFill>
            <a:schemeClr val="dk2"/>
          </a:solidFill>
          <a:ln cap="flat" cmpd="sng" w="25400">
            <a:solidFill>
              <a:srgbClr val="21364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5"/>
          <p:cNvSpPr txBox="1"/>
          <p:nvPr/>
        </p:nvSpPr>
        <p:spPr>
          <a:xfrm>
            <a:off x="11705211" y="4999608"/>
            <a:ext cx="3402196" cy="8207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2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Неуважение к тренеру </a:t>
            </a:r>
            <a:endParaRPr/>
          </a:p>
        </p:txBody>
      </p:sp>
      <p:sp>
        <p:nvSpPr>
          <p:cNvPr id="153" name="Google Shape;153;p5"/>
          <p:cNvSpPr/>
          <p:nvPr/>
        </p:nvSpPr>
        <p:spPr>
          <a:xfrm>
            <a:off x="7554855" y="4872380"/>
            <a:ext cx="3723768" cy="1172996"/>
          </a:xfrm>
          <a:prstGeom prst="rect">
            <a:avLst/>
          </a:prstGeom>
          <a:solidFill>
            <a:schemeClr val="dk2"/>
          </a:solidFill>
          <a:ln cap="flat" cmpd="sng" w="25400">
            <a:solidFill>
              <a:srgbClr val="21364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5"/>
          <p:cNvSpPr txBox="1"/>
          <p:nvPr/>
        </p:nvSpPr>
        <p:spPr>
          <a:xfrm>
            <a:off x="7803342" y="5027039"/>
            <a:ext cx="2550632" cy="8207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2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Делайте , что хотите (хаос)</a:t>
            </a:r>
            <a:endParaRPr/>
          </a:p>
        </p:txBody>
      </p:sp>
      <p:sp>
        <p:nvSpPr>
          <p:cNvPr id="155" name="Google Shape;155;p5"/>
          <p:cNvSpPr/>
          <p:nvPr/>
        </p:nvSpPr>
        <p:spPr>
          <a:xfrm>
            <a:off x="3298316" y="4899864"/>
            <a:ext cx="3723768" cy="1172996"/>
          </a:xfrm>
          <a:prstGeom prst="rect">
            <a:avLst/>
          </a:prstGeom>
          <a:solidFill>
            <a:schemeClr val="dk2"/>
          </a:solidFill>
          <a:ln cap="flat" cmpd="sng" w="25400">
            <a:solidFill>
              <a:srgbClr val="21364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5"/>
          <p:cNvSpPr txBox="1"/>
          <p:nvPr/>
        </p:nvSpPr>
        <p:spPr>
          <a:xfrm>
            <a:off x="3608031" y="5232224"/>
            <a:ext cx="2550632" cy="41036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2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Либеральный </a:t>
            </a:r>
            <a:endParaRPr/>
          </a:p>
        </p:txBody>
      </p:sp>
      <p:sp>
        <p:nvSpPr>
          <p:cNvPr id="157" name="Google Shape;157;p5"/>
          <p:cNvSpPr/>
          <p:nvPr/>
        </p:nvSpPr>
        <p:spPr>
          <a:xfrm>
            <a:off x="3286172" y="6727747"/>
            <a:ext cx="3723768" cy="1172996"/>
          </a:xfrm>
          <a:prstGeom prst="rect">
            <a:avLst/>
          </a:prstGeom>
          <a:solidFill>
            <a:schemeClr val="dk2"/>
          </a:solidFill>
          <a:ln cap="flat" cmpd="sng" w="25400">
            <a:solidFill>
              <a:srgbClr val="21364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5"/>
          <p:cNvSpPr txBox="1"/>
          <p:nvPr/>
        </p:nvSpPr>
        <p:spPr>
          <a:xfrm>
            <a:off x="3298316" y="6778001"/>
            <a:ext cx="3282895" cy="8207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2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Демократичный</a:t>
            </a:r>
            <a:br>
              <a:rPr b="1" i="1" lang="ru-RU" sz="2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</a:br>
            <a:r>
              <a:rPr b="1" i="1" lang="ru-RU" sz="2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(современный) </a:t>
            </a:r>
            <a:endParaRPr/>
          </a:p>
        </p:txBody>
      </p:sp>
      <p:sp>
        <p:nvSpPr>
          <p:cNvPr id="159" name="Google Shape;159;p5"/>
          <p:cNvSpPr/>
          <p:nvPr/>
        </p:nvSpPr>
        <p:spPr>
          <a:xfrm>
            <a:off x="11619993" y="6610400"/>
            <a:ext cx="3723768" cy="1172996"/>
          </a:xfrm>
          <a:prstGeom prst="rect">
            <a:avLst/>
          </a:prstGeom>
          <a:solidFill>
            <a:schemeClr val="dk2"/>
          </a:solidFill>
          <a:ln cap="flat" cmpd="sng" w="25400">
            <a:solidFill>
              <a:srgbClr val="21364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5"/>
          <p:cNvSpPr/>
          <p:nvPr/>
        </p:nvSpPr>
        <p:spPr>
          <a:xfrm>
            <a:off x="7638783" y="6601872"/>
            <a:ext cx="3723768" cy="1172996"/>
          </a:xfrm>
          <a:prstGeom prst="rect">
            <a:avLst/>
          </a:prstGeom>
          <a:solidFill>
            <a:schemeClr val="dk2"/>
          </a:solidFill>
          <a:ln cap="flat" cmpd="sng" w="25400">
            <a:solidFill>
              <a:srgbClr val="21364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5"/>
          <p:cNvSpPr txBox="1"/>
          <p:nvPr/>
        </p:nvSpPr>
        <p:spPr>
          <a:xfrm>
            <a:off x="7868684" y="6552290"/>
            <a:ext cx="2550632" cy="123110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2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Диалог , Аргументы , 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2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Уважение</a:t>
            </a:r>
            <a:endParaRPr/>
          </a:p>
        </p:txBody>
      </p:sp>
      <p:sp>
        <p:nvSpPr>
          <p:cNvPr id="162" name="Google Shape;162;p5"/>
          <p:cNvSpPr txBox="1"/>
          <p:nvPr/>
        </p:nvSpPr>
        <p:spPr>
          <a:xfrm>
            <a:off x="11844161" y="6727747"/>
            <a:ext cx="3274255" cy="8207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2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Доверие</a:t>
            </a:r>
            <a:br>
              <a:rPr i="1" lang="ru-RU" sz="2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</a:br>
            <a:r>
              <a:rPr i="1" lang="ru-RU" sz="2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Самоорганизация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6"/>
          <p:cNvSpPr/>
          <p:nvPr/>
        </p:nvSpPr>
        <p:spPr>
          <a:xfrm>
            <a:off x="235561" y="-12452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9222" l="0" r="0" t="-9222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6"/>
          <p:cNvSpPr/>
          <p:nvPr/>
        </p:nvSpPr>
        <p:spPr>
          <a:xfrm rot="-4992278">
            <a:off x="10436910" y="3302884"/>
            <a:ext cx="18942063" cy="8050377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69" name="Google Shape;169;p6"/>
          <p:cNvSpPr txBox="1"/>
          <p:nvPr/>
        </p:nvSpPr>
        <p:spPr>
          <a:xfrm>
            <a:off x="3850425" y="1753509"/>
            <a:ext cx="12924866" cy="9450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4878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6600">
                <a:solidFill>
                  <a:srgbClr val="FF5645"/>
                </a:solidFill>
                <a:latin typeface="Poppins"/>
                <a:ea typeface="Poppins"/>
                <a:cs typeface="Poppins"/>
                <a:sym typeface="Poppins"/>
              </a:rPr>
              <a:t>Что дает эффективная обратная связь?</a:t>
            </a:r>
            <a:endParaRPr i="1" sz="4800">
              <a:solidFill>
                <a:srgbClr val="24406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70" name="Google Shape;170;p6"/>
          <p:cNvSpPr txBox="1"/>
          <p:nvPr/>
        </p:nvSpPr>
        <p:spPr>
          <a:xfrm>
            <a:off x="3240568" y="312839"/>
            <a:ext cx="15007335" cy="75745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740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72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Функции обратной связи</a:t>
            </a:r>
            <a:endParaRPr b="1" sz="7200">
              <a:solidFill>
                <a:srgbClr val="000000"/>
              </a:solidFill>
              <a:latin typeface="Ruge Boogie"/>
              <a:ea typeface="Ruge Boogie"/>
              <a:cs typeface="Ruge Boogie"/>
              <a:sym typeface="Ruge Boogie"/>
            </a:endParaRPr>
          </a:p>
        </p:txBody>
      </p:sp>
      <p:pic>
        <p:nvPicPr>
          <p:cNvPr id="171" name="Google Shape;171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3925550" y="-1199671"/>
            <a:ext cx="5674903" cy="4539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 flipH="1">
            <a:off x="-947671" y="4311898"/>
            <a:ext cx="5700798" cy="5962650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6"/>
          <p:cNvSpPr/>
          <p:nvPr/>
        </p:nvSpPr>
        <p:spPr>
          <a:xfrm rot="6142215">
            <a:off x="-10318108" y="-2819983"/>
            <a:ext cx="17454763" cy="8340908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74" name="Google Shape;174;p6"/>
          <p:cNvSpPr txBox="1"/>
          <p:nvPr/>
        </p:nvSpPr>
        <p:spPr>
          <a:xfrm>
            <a:off x="2476500" y="3722372"/>
            <a:ext cx="13335000" cy="453528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6708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b="1" i="1" lang="ru-RU" sz="48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Обучающая: </a:t>
            </a: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Помогает понять технику приема. Например, разбор видео с падением.</a:t>
            </a:r>
            <a:endParaRPr/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440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Мотивирующая</a:t>
            </a: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: Поддержка и похвала ("Ты сегодня лучше держишь дистанцию").</a:t>
            </a:r>
            <a:endParaRPr/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440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Воспитательная: </a:t>
            </a: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Формирование дисциплины и ответственности.</a:t>
            </a:r>
            <a:endParaRPr/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440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Регулирующая: </a:t>
            </a: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Снижение травматизма (вовремя заметить усталость или боль) .</a:t>
            </a:r>
            <a:endParaRPr i="1" sz="400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7"/>
          <p:cNvSpPr/>
          <p:nvPr/>
        </p:nvSpPr>
        <p:spPr>
          <a:xfrm>
            <a:off x="40097" y="-43951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9222" l="0" r="0" t="-9222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7"/>
          <p:cNvSpPr/>
          <p:nvPr/>
        </p:nvSpPr>
        <p:spPr>
          <a:xfrm rot="-3821242">
            <a:off x="12057536" y="875144"/>
            <a:ext cx="18942063" cy="8050377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81" name="Google Shape;181;p7"/>
          <p:cNvSpPr txBox="1"/>
          <p:nvPr/>
        </p:nvSpPr>
        <p:spPr>
          <a:xfrm>
            <a:off x="2763898" y="1605475"/>
            <a:ext cx="16609604" cy="5141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53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6000">
                <a:solidFill>
                  <a:srgbClr val="FF5645"/>
                </a:solidFill>
                <a:latin typeface="Poppins"/>
                <a:ea typeface="Poppins"/>
                <a:cs typeface="Poppins"/>
                <a:sym typeface="Poppins"/>
              </a:rPr>
              <a:t>Как это работает на практике в дзюдо?</a:t>
            </a:r>
            <a:endParaRPr i="1" sz="4400">
              <a:solidFill>
                <a:srgbClr val="24406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82" name="Google Shape;182;p7"/>
          <p:cNvSpPr txBox="1"/>
          <p:nvPr/>
        </p:nvSpPr>
        <p:spPr>
          <a:xfrm>
            <a:off x="3240568" y="312839"/>
            <a:ext cx="15007335" cy="75745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740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72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Формы и методы обратной связи</a:t>
            </a:r>
            <a:endParaRPr b="1" sz="7200">
              <a:solidFill>
                <a:srgbClr val="000000"/>
              </a:solidFill>
              <a:latin typeface="Ruge Boogie"/>
              <a:ea typeface="Ruge Boogie"/>
              <a:cs typeface="Ruge Boogie"/>
              <a:sym typeface="Ruge Boogie"/>
            </a:endParaRPr>
          </a:p>
        </p:txBody>
      </p:sp>
      <p:sp>
        <p:nvSpPr>
          <p:cNvPr id="183" name="Google Shape;183;p7"/>
          <p:cNvSpPr/>
          <p:nvPr/>
        </p:nvSpPr>
        <p:spPr>
          <a:xfrm rot="4455078">
            <a:off x="-9825005" y="1472138"/>
            <a:ext cx="17454763" cy="8340908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pic>
        <p:nvPicPr>
          <p:cNvPr id="184" name="Google Shape;184;p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304674" y="3462736"/>
            <a:ext cx="6990700" cy="6990700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7"/>
          <p:cNvSpPr txBox="1"/>
          <p:nvPr/>
        </p:nvSpPr>
        <p:spPr>
          <a:xfrm>
            <a:off x="990600" y="2540428"/>
            <a:ext cx="13335000" cy="620432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b="1"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Вербальная</a:t>
            </a: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(устная): Подсказ во время схватки, разбор после тренировки. Важно использовать просьбы и убеждение, а не только требования .</a:t>
            </a:r>
            <a:endParaRPr/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440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b="1"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Визуальная: </a:t>
            </a: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Видеоанализ собственных схваток и схваток эталонных спортсменов. В условиях дистанта — рассылка видео с упражнениями от тренера .</a:t>
            </a:r>
            <a:endParaRPr/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1" sz="440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Тактильная: </a:t>
            </a: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Отработка приемов с партнером, где тело дает сигнал о правильности или неправильности действия.</a:t>
            </a:r>
            <a:endParaRPr/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· Письменная/Цифровая: Дневники самоконтроля, чаты в мессенджерах для обратной связи от родителей и спортсменов .</a:t>
            </a:r>
            <a:endParaRPr i="1" sz="400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8"/>
          <p:cNvSpPr/>
          <p:nvPr/>
        </p:nvSpPr>
        <p:spPr>
          <a:xfrm>
            <a:off x="-152766" y="26744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9222" l="0" r="0" t="-9222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8"/>
          <p:cNvSpPr txBox="1"/>
          <p:nvPr/>
        </p:nvSpPr>
        <p:spPr>
          <a:xfrm>
            <a:off x="650325" y="713198"/>
            <a:ext cx="17841615" cy="75745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7402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72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Треугольник взаимодействия в дзюдо</a:t>
            </a:r>
            <a:endParaRPr b="1" sz="7200">
              <a:solidFill>
                <a:srgbClr val="000000"/>
              </a:solidFill>
              <a:latin typeface="Ruge Boogie"/>
              <a:ea typeface="Ruge Boogie"/>
              <a:cs typeface="Ruge Boogie"/>
              <a:sym typeface="Ruge Boogie"/>
            </a:endParaRPr>
          </a:p>
        </p:txBody>
      </p:sp>
      <p:sp>
        <p:nvSpPr>
          <p:cNvPr id="192" name="Google Shape;192;p8"/>
          <p:cNvSpPr txBox="1"/>
          <p:nvPr/>
        </p:nvSpPr>
        <p:spPr>
          <a:xfrm>
            <a:off x="6982803" y="3845054"/>
            <a:ext cx="4570003" cy="4826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53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60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ТРЕНЕР</a:t>
            </a:r>
            <a:endParaRPr b="1" i="1" sz="540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93" name="Google Shape;193;p8"/>
          <p:cNvSpPr txBox="1"/>
          <p:nvPr/>
        </p:nvSpPr>
        <p:spPr>
          <a:xfrm>
            <a:off x="2476011" y="5810081"/>
            <a:ext cx="4557608" cy="46512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596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5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СПОРТСМЕН</a:t>
            </a:r>
            <a:endParaRPr b="1" i="1" sz="480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94" name="Google Shape;194;p8"/>
          <p:cNvSpPr txBox="1"/>
          <p:nvPr/>
        </p:nvSpPr>
        <p:spPr>
          <a:xfrm>
            <a:off x="9332234" y="5810080"/>
            <a:ext cx="4557608" cy="46512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596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5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РОДИТЕЛЬ</a:t>
            </a:r>
            <a:endParaRPr b="1" i="1" sz="480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95" name="Google Shape;195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8071129">
            <a:off x="5761059" y="4523731"/>
            <a:ext cx="1187384" cy="4954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279128" y="5504453"/>
            <a:ext cx="1187384" cy="4954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-7905711">
            <a:off x="9394948" y="4665329"/>
            <a:ext cx="1187384" cy="4954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2697145">
            <a:off x="9940215" y="4327733"/>
            <a:ext cx="1187384" cy="4954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10800000">
            <a:off x="7351995" y="5955002"/>
            <a:ext cx="1187384" cy="4954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-2934024">
            <a:off x="6234985" y="4826144"/>
            <a:ext cx="1187384" cy="495470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8"/>
          <p:cNvSpPr txBox="1"/>
          <p:nvPr/>
        </p:nvSpPr>
        <p:spPr>
          <a:xfrm>
            <a:off x="3727095" y="2445671"/>
            <a:ext cx="12812030" cy="9039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596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5400">
                <a:solidFill>
                  <a:srgbClr val="C00000"/>
                </a:solidFill>
                <a:latin typeface="Poppins"/>
                <a:ea typeface="Poppins"/>
                <a:cs typeface="Poppins"/>
                <a:sym typeface="Poppins"/>
              </a:rPr>
              <a:t>В современной модели обратная связь замыкается на трех субъектах:</a:t>
            </a:r>
            <a:endParaRPr/>
          </a:p>
        </p:txBody>
      </p:sp>
      <p:sp>
        <p:nvSpPr>
          <p:cNvPr id="202" name="Google Shape;202;p8"/>
          <p:cNvSpPr txBox="1"/>
          <p:nvPr/>
        </p:nvSpPr>
        <p:spPr>
          <a:xfrm>
            <a:off x="1886804" y="6671687"/>
            <a:ext cx="10784647" cy="8695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Нарушение связи в любом звене ведет к снижению результата</a:t>
            </a:r>
            <a:endParaRPr/>
          </a:p>
        </p:txBody>
      </p:sp>
      <p:sp>
        <p:nvSpPr>
          <p:cNvPr id="203" name="Google Shape;203;p8"/>
          <p:cNvSpPr/>
          <p:nvPr/>
        </p:nvSpPr>
        <p:spPr>
          <a:xfrm rot="5400000">
            <a:off x="-11331938" y="-2186773"/>
            <a:ext cx="17454763" cy="8340908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04" name="Google Shape;204;p8"/>
          <p:cNvSpPr/>
          <p:nvPr/>
        </p:nvSpPr>
        <p:spPr>
          <a:xfrm rot="-5400000">
            <a:off x="9971531" y="3389582"/>
            <a:ext cx="18942063" cy="8050377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9"/>
          <p:cNvSpPr/>
          <p:nvPr/>
        </p:nvSpPr>
        <p:spPr>
          <a:xfrm>
            <a:off x="-24581" y="18435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9222" l="0" r="0" t="-9222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9"/>
          <p:cNvSpPr/>
          <p:nvPr/>
        </p:nvSpPr>
        <p:spPr>
          <a:xfrm rot="-5841985">
            <a:off x="10951659" y="1426060"/>
            <a:ext cx="18942063" cy="8050377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11" name="Google Shape;211;p9"/>
          <p:cNvSpPr txBox="1"/>
          <p:nvPr/>
        </p:nvSpPr>
        <p:spPr>
          <a:xfrm>
            <a:off x="3037185" y="1333500"/>
            <a:ext cx="15007335" cy="7161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888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60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Обратная связь "Тренер — Спортсмен</a:t>
            </a:r>
            <a:endParaRPr b="1" sz="6000">
              <a:solidFill>
                <a:srgbClr val="000000"/>
              </a:solidFill>
              <a:latin typeface="Ruge Boogie"/>
              <a:ea typeface="Ruge Boogie"/>
              <a:cs typeface="Ruge Boogie"/>
              <a:sym typeface="Ruge Boogie"/>
            </a:endParaRPr>
          </a:p>
        </p:txBody>
      </p:sp>
      <p:sp>
        <p:nvSpPr>
          <p:cNvPr id="212" name="Google Shape;212;p9"/>
          <p:cNvSpPr txBox="1"/>
          <p:nvPr/>
        </p:nvSpPr>
        <p:spPr>
          <a:xfrm>
            <a:off x="4170313" y="2321987"/>
            <a:ext cx="10784647" cy="8695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4400">
                <a:solidFill>
                  <a:srgbClr val="FF0000"/>
                </a:solidFill>
                <a:latin typeface="Poppins"/>
                <a:ea typeface="Poppins"/>
                <a:cs typeface="Poppins"/>
                <a:sym typeface="Poppins"/>
              </a:rPr>
              <a:t>Как слышать друг друга на татами?</a:t>
            </a:r>
            <a:endParaRPr/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4400">
                <a:solidFill>
                  <a:srgbClr val="FF0000"/>
                </a:solidFill>
                <a:latin typeface="Poppins"/>
                <a:ea typeface="Poppins"/>
                <a:cs typeface="Poppins"/>
                <a:sym typeface="Poppins"/>
              </a:rPr>
              <a:t>Проблемы:</a:t>
            </a:r>
            <a:endParaRPr/>
          </a:p>
        </p:txBody>
      </p:sp>
      <p:sp>
        <p:nvSpPr>
          <p:cNvPr id="213" name="Google Shape;213;p9"/>
          <p:cNvSpPr txBox="1"/>
          <p:nvPr/>
        </p:nvSpPr>
        <p:spPr>
          <a:xfrm>
            <a:off x="8377123" y="3463849"/>
            <a:ext cx="8373687" cy="61555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6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32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Решения (инструменты):</a:t>
            </a:r>
            <a:endParaRPr/>
          </a:p>
          <a:p>
            <a:pPr indent="0" lvl="0" marL="0" marR="0" rtl="0" algn="l">
              <a:lnSpc>
                <a:spcPct val="1006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1" sz="320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1006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32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1. Индивидуализация общения: Использование технологии "тренер + помощник + спортсмен" для детальной проработки действий .</a:t>
            </a:r>
            <a:endParaRPr/>
          </a:p>
          <a:p>
            <a:pPr indent="0" lvl="0" marL="0" marR="0" rtl="0" algn="l">
              <a:lnSpc>
                <a:spcPct val="1006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32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2. Проявление внимания: Каждый ученик должен чувствовать, что тренер его видит. Кивок, обращение по имени, вопрос "как самочувствие?" творят чудеса .</a:t>
            </a:r>
            <a:endParaRPr/>
          </a:p>
          <a:p>
            <a:pPr indent="0" lvl="0" marL="0" marR="0" rtl="0" algn="l">
              <a:lnSpc>
                <a:spcPct val="1006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32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3. Четкие критерии: Переводить абстрактное "плохо" в конкретику: "Смотри, твой захват был слабым, потому что локоть ушел в сторону" .</a:t>
            </a:r>
            <a:endParaRPr/>
          </a:p>
        </p:txBody>
      </p:sp>
      <p:pic>
        <p:nvPicPr>
          <p:cNvPr id="214" name="Google Shape;214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54598" y="1184450"/>
            <a:ext cx="3733800" cy="4667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56746" y="5785340"/>
            <a:ext cx="7620000" cy="5076825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9"/>
          <p:cNvSpPr txBox="1"/>
          <p:nvPr/>
        </p:nvSpPr>
        <p:spPr>
          <a:xfrm>
            <a:off x="3908871" y="3166840"/>
            <a:ext cx="4570003" cy="456881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6708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48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Тренер игнорирует жалобы на боль или непонимание техники .</a:t>
            </a:r>
            <a:endParaRPr/>
          </a:p>
          <a:p>
            <a:pPr indent="0" lvl="0" marL="0" marR="0" rtl="0" algn="l">
              <a:lnSpc>
                <a:spcPct val="6708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48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· Спортсмен боится признаться, что не понял задание.</a:t>
            </a:r>
            <a:endParaRPr/>
          </a:p>
        </p:txBody>
      </p:sp>
      <p:sp>
        <p:nvSpPr>
          <p:cNvPr id="217" name="Google Shape;217;p9"/>
          <p:cNvSpPr/>
          <p:nvPr/>
        </p:nvSpPr>
        <p:spPr>
          <a:xfrm rot="5698909">
            <a:off x="-10572106" y="4052785"/>
            <a:ext cx="17454763" cy="8340908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 b="0" l="0" r="0" t="0"/>
            </a:stretch>
          </a:blipFill>
          <a:ln>
            <a:noFill/>
          </a:ln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0"/>
          <p:cNvSpPr/>
          <p:nvPr/>
        </p:nvSpPr>
        <p:spPr>
          <a:xfrm>
            <a:off x="-24581" y="18435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9222" l="0" r="0" t="-9222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10"/>
          <p:cNvSpPr/>
          <p:nvPr/>
        </p:nvSpPr>
        <p:spPr>
          <a:xfrm rot="7980072">
            <a:off x="-10031396" y="-3346331"/>
            <a:ext cx="17454763" cy="8340908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24" name="Google Shape;224;p10"/>
          <p:cNvSpPr txBox="1"/>
          <p:nvPr/>
        </p:nvSpPr>
        <p:spPr>
          <a:xfrm>
            <a:off x="10972800" y="4980157"/>
            <a:ext cx="4570003" cy="456881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6708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48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Вовлечение без вмешательства</a:t>
            </a:r>
            <a:endParaRPr/>
          </a:p>
          <a:p>
            <a:pPr indent="0" lvl="0" marL="0" marR="0" rtl="0" algn="l">
              <a:lnSpc>
                <a:spcPct val="6708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48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Родители — полноправные участники процесса, особенно в детско-юношеском спорте.</a:t>
            </a:r>
            <a:endParaRPr/>
          </a:p>
        </p:txBody>
      </p:sp>
      <p:sp>
        <p:nvSpPr>
          <p:cNvPr id="225" name="Google Shape;225;p10"/>
          <p:cNvSpPr txBox="1"/>
          <p:nvPr/>
        </p:nvSpPr>
        <p:spPr>
          <a:xfrm>
            <a:off x="1420990" y="4457700"/>
            <a:ext cx="8373687" cy="53347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6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32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Инструменты взаимодействия:</a:t>
            </a:r>
            <a:endParaRPr/>
          </a:p>
          <a:p>
            <a:pPr indent="0" lvl="0" marL="0" marR="0" rtl="0" algn="l">
              <a:lnSpc>
                <a:spcPct val="1006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1" sz="320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1006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32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· Регламент общения: Фиксированное время для связи (например, 10 минут раз в неделю) .</a:t>
            </a:r>
            <a:endParaRPr/>
          </a:p>
          <a:p>
            <a:pPr indent="0" lvl="0" marL="0" marR="0" rtl="0" algn="l">
              <a:lnSpc>
                <a:spcPct val="1006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32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· Разъяснение методики: Родитель должен понимать, почему сегодня была только ОФП, а не борьба. Это снижает уровень претензий.</a:t>
            </a:r>
            <a:endParaRPr/>
          </a:p>
          <a:p>
            <a:pPr indent="0" lvl="0" marL="0" marR="0" rtl="0" algn="l">
              <a:lnSpc>
                <a:spcPct val="1006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32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· Обратная связь от родителя: Информирование тренера о режиме ребенка, сне, питании, психологическом состоянии дома .</a:t>
            </a:r>
            <a:endParaRPr/>
          </a:p>
        </p:txBody>
      </p:sp>
      <p:pic>
        <p:nvPicPr>
          <p:cNvPr id="226" name="Google Shape;226;p1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995633" y="1127552"/>
            <a:ext cx="6222722" cy="3463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1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476174" y="938913"/>
            <a:ext cx="3621173" cy="362117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1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679147" y="2226669"/>
            <a:ext cx="3182322" cy="12648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10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3612517" y="-850157"/>
            <a:ext cx="10293392" cy="5790033"/>
          </a:xfrm>
          <a:prstGeom prst="rect">
            <a:avLst/>
          </a:prstGeom>
          <a:noFill/>
          <a:ln>
            <a:noFill/>
          </a:ln>
        </p:spPr>
      </p:pic>
      <p:sp>
        <p:nvSpPr>
          <p:cNvPr id="230" name="Google Shape;230;p10"/>
          <p:cNvSpPr/>
          <p:nvPr/>
        </p:nvSpPr>
        <p:spPr>
          <a:xfrm rot="-3821242">
            <a:off x="10226473" y="4198051"/>
            <a:ext cx="18942063" cy="8050377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31" name="Google Shape;231;p10"/>
          <p:cNvSpPr txBox="1"/>
          <p:nvPr/>
        </p:nvSpPr>
        <p:spPr>
          <a:xfrm>
            <a:off x="2972507" y="938913"/>
            <a:ext cx="15007335" cy="7161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888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60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Обратная связь "Тренер — Родитель</a:t>
            </a:r>
            <a:endParaRPr b="1" sz="6000">
              <a:solidFill>
                <a:srgbClr val="000000"/>
              </a:solidFill>
              <a:latin typeface="Ruge Boogie"/>
              <a:ea typeface="Ruge Boogie"/>
              <a:cs typeface="Ruge Boogie"/>
              <a:sym typeface="Ruge Boogie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1"/>
          <p:cNvSpPr/>
          <p:nvPr/>
        </p:nvSpPr>
        <p:spPr>
          <a:xfrm>
            <a:off x="-24581" y="18435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9222" l="0" r="0" t="-9222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11"/>
          <p:cNvSpPr/>
          <p:nvPr/>
        </p:nvSpPr>
        <p:spPr>
          <a:xfrm rot="7047544">
            <a:off x="-9998571" y="-4300693"/>
            <a:ext cx="17454763" cy="8340908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38" name="Google Shape;238;p11"/>
          <p:cNvSpPr/>
          <p:nvPr/>
        </p:nvSpPr>
        <p:spPr>
          <a:xfrm rot="-3821242">
            <a:off x="7784115" y="7973541"/>
            <a:ext cx="18942063" cy="8050377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39" name="Google Shape;239;p11"/>
          <p:cNvSpPr txBox="1"/>
          <p:nvPr/>
        </p:nvSpPr>
        <p:spPr>
          <a:xfrm>
            <a:off x="3037185" y="1333500"/>
            <a:ext cx="15007335" cy="7161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888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60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Обратная связь "Спортсмен — Родитель</a:t>
            </a:r>
            <a:endParaRPr b="1" sz="6000">
              <a:solidFill>
                <a:srgbClr val="000000"/>
              </a:solidFill>
              <a:latin typeface="Ruge Boogie"/>
              <a:ea typeface="Ruge Boogie"/>
              <a:cs typeface="Ruge Boogie"/>
              <a:sym typeface="Ruge Boogie"/>
            </a:endParaRPr>
          </a:p>
        </p:txBody>
      </p:sp>
      <p:sp>
        <p:nvSpPr>
          <p:cNvPr id="240" name="Google Shape;240;p11"/>
          <p:cNvSpPr txBox="1"/>
          <p:nvPr/>
        </p:nvSpPr>
        <p:spPr>
          <a:xfrm>
            <a:off x="8433658" y="4810246"/>
            <a:ext cx="8373687" cy="410599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894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3600">
                <a:solidFill>
                  <a:srgbClr val="FF0000"/>
                </a:solidFill>
                <a:latin typeface="Poppins"/>
                <a:ea typeface="Poppins"/>
                <a:cs typeface="Poppins"/>
                <a:sym typeface="Poppins"/>
              </a:rPr>
              <a:t>Правила для родителей:</a:t>
            </a:r>
            <a:endParaRPr/>
          </a:p>
          <a:p>
            <a:pPr indent="0" lvl="0" marL="0" marR="0" rtl="0" algn="l">
              <a:lnSpc>
                <a:spcPct val="894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1" sz="360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894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36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· Не оценивать технику (это зона тренера).</a:t>
            </a:r>
            <a:endParaRPr/>
          </a:p>
          <a:p>
            <a:pPr indent="0" lvl="0" marL="0" marR="0" rtl="0" algn="l">
              <a:lnSpc>
                <a:spcPct val="894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36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· Поддерживать режим (вовремя лечь спать — лучший вклад в тренировку).</a:t>
            </a:r>
            <a:endParaRPr/>
          </a:p>
          <a:p>
            <a:pPr indent="0" lvl="0" marL="0" marR="0" rtl="0" algn="l">
              <a:lnSpc>
                <a:spcPct val="894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36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· Эмоционально поддерживать вне зависимости от результата (выиграл/проиграл).</a:t>
            </a:r>
            <a:endParaRPr/>
          </a:p>
        </p:txBody>
      </p:sp>
      <p:pic>
        <p:nvPicPr>
          <p:cNvPr id="241" name="Google Shape;241;p1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452821" y="1614133"/>
            <a:ext cx="2851892" cy="36641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1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809683" y="2427474"/>
            <a:ext cx="3182322" cy="12648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1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0195355" y="1633183"/>
            <a:ext cx="6222722" cy="3463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11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 flipH="1">
            <a:off x="-1271190" y="712756"/>
            <a:ext cx="15000447" cy="10287000"/>
          </a:xfrm>
          <a:prstGeom prst="rect">
            <a:avLst/>
          </a:prstGeom>
          <a:noFill/>
          <a:ln>
            <a:noFill/>
          </a:ln>
        </p:spPr>
      </p:pic>
      <p:sp>
        <p:nvSpPr>
          <p:cNvPr id="245" name="Google Shape;245;p11"/>
          <p:cNvSpPr txBox="1"/>
          <p:nvPr/>
        </p:nvSpPr>
        <p:spPr>
          <a:xfrm>
            <a:off x="2716084" y="4733459"/>
            <a:ext cx="4570003" cy="538955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596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5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Домашняя поддержка</a:t>
            </a:r>
            <a:endParaRPr/>
          </a:p>
          <a:p>
            <a:pPr indent="0" lvl="0" marL="0" marR="0" rtl="0" algn="l">
              <a:lnSpc>
                <a:spcPct val="596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5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Родитель — главный мотиватор вне зала. Его обратная связь ребенку должна быть синхронизирована с тренерской.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2"/>
          <p:cNvSpPr/>
          <p:nvPr/>
        </p:nvSpPr>
        <p:spPr>
          <a:xfrm>
            <a:off x="-24581" y="18435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9222" l="0" r="0" t="-9222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12"/>
          <p:cNvSpPr/>
          <p:nvPr/>
        </p:nvSpPr>
        <p:spPr>
          <a:xfrm rot="7980072">
            <a:off x="-10031396" y="-3346331"/>
            <a:ext cx="17454763" cy="8340908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52" name="Google Shape;252;p12"/>
          <p:cNvSpPr txBox="1"/>
          <p:nvPr/>
        </p:nvSpPr>
        <p:spPr>
          <a:xfrm>
            <a:off x="3037185" y="1333500"/>
            <a:ext cx="15007335" cy="7161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888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60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Типичные барьеры в коммуникации</a:t>
            </a:r>
            <a:endParaRPr b="1" sz="6000">
              <a:solidFill>
                <a:srgbClr val="000000"/>
              </a:solidFill>
              <a:latin typeface="Ruge Boogie"/>
              <a:ea typeface="Ruge Boogie"/>
              <a:cs typeface="Ruge Boogie"/>
              <a:sym typeface="Ruge Boogie"/>
            </a:endParaRPr>
          </a:p>
        </p:txBody>
      </p:sp>
      <p:sp>
        <p:nvSpPr>
          <p:cNvPr id="253" name="Google Shape;253;p12"/>
          <p:cNvSpPr txBox="1"/>
          <p:nvPr/>
        </p:nvSpPr>
        <p:spPr>
          <a:xfrm>
            <a:off x="2392798" y="2935727"/>
            <a:ext cx="6604377" cy="85799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6708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48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Анализ типичных ситуаций в дзюдо :</a:t>
            </a:r>
            <a:endParaRPr/>
          </a:p>
        </p:txBody>
      </p:sp>
      <p:sp>
        <p:nvSpPr>
          <p:cNvPr id="254" name="Google Shape;254;p12"/>
          <p:cNvSpPr txBox="1"/>
          <p:nvPr/>
        </p:nvSpPr>
        <p:spPr>
          <a:xfrm>
            <a:off x="6025258" y="2105768"/>
            <a:ext cx="8373687" cy="43595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4400">
                <a:solidFill>
                  <a:srgbClr val="FF0000"/>
                </a:solidFill>
                <a:latin typeface="Poppins"/>
                <a:ea typeface="Poppins"/>
                <a:cs typeface="Poppins"/>
                <a:sym typeface="Poppins"/>
              </a:rPr>
              <a:t>Кто кого не слышит?</a:t>
            </a:r>
            <a:endParaRPr b="1" i="1" sz="440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255" name="Google Shape;255;p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4713890" y="1879961"/>
            <a:ext cx="4069921" cy="2563081"/>
          </a:xfrm>
          <a:prstGeom prst="rect">
            <a:avLst/>
          </a:prstGeom>
          <a:noFill/>
          <a:ln>
            <a:noFill/>
          </a:ln>
        </p:spPr>
      </p:pic>
      <p:pic>
        <p:nvPicPr>
          <p:cNvPr id="256" name="Google Shape;256;p1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237585" y="3420833"/>
            <a:ext cx="8050415" cy="6940712"/>
          </a:xfrm>
          <a:prstGeom prst="rect">
            <a:avLst/>
          </a:prstGeom>
          <a:noFill/>
          <a:ln>
            <a:noFill/>
          </a:ln>
        </p:spPr>
      </p:pic>
      <p:sp>
        <p:nvSpPr>
          <p:cNvPr id="257" name="Google Shape;257;p12"/>
          <p:cNvSpPr/>
          <p:nvPr/>
        </p:nvSpPr>
        <p:spPr>
          <a:xfrm rot="-3821242">
            <a:off x="11635254" y="4381850"/>
            <a:ext cx="18942063" cy="8050377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58" name="Google Shape;258;p12"/>
          <p:cNvSpPr txBox="1"/>
          <p:nvPr/>
        </p:nvSpPr>
        <p:spPr>
          <a:xfrm>
            <a:off x="762000" y="4187725"/>
            <a:ext cx="10866002" cy="535601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894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36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1. "Глухой тренер</a:t>
            </a:r>
            <a:r>
              <a:rPr i="1" lang="ru-RU" sz="36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": Не реагирует на обратную связь от спортсмена (пропустил травму, не скорректировал нагрузку). -&gt; Решение: Видеофиксация ошибок, дневники.</a:t>
            </a:r>
            <a:endParaRPr/>
          </a:p>
          <a:p>
            <a:pPr indent="0" lvl="0" marL="0" marR="0" rtl="0" algn="l">
              <a:lnSpc>
                <a:spcPct val="894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360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894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36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2. "</a:t>
            </a:r>
            <a:r>
              <a:rPr b="1" i="1" lang="ru-RU" sz="36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Закрытый спортсмен"</a:t>
            </a:r>
            <a:r>
              <a:rPr i="1" lang="ru-RU" sz="36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: Отвечает "все нормально", даже если не понимает или устал. -&gt; Решение: Создание доверительной атмосферы.</a:t>
            </a:r>
            <a:endParaRPr/>
          </a:p>
          <a:p>
            <a:pPr indent="0" lvl="0" marL="0" marR="0" rtl="0" algn="l">
              <a:lnSpc>
                <a:spcPct val="894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360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894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36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3. "</a:t>
            </a:r>
            <a:r>
              <a:rPr b="1" i="1" lang="ru-RU" sz="36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Гиперопекающий</a:t>
            </a:r>
            <a:r>
              <a:rPr i="1" lang="ru-RU" sz="36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родитель": Кричит с трибуны "бросай!", нарушая указания тренера. -&gt; Решение: Отдельная беседа о зонах ответственности.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13"/>
          <p:cNvSpPr/>
          <p:nvPr/>
        </p:nvSpPr>
        <p:spPr>
          <a:xfrm>
            <a:off x="-24581" y="18435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9222" l="0" r="0" t="-9222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13"/>
          <p:cNvSpPr/>
          <p:nvPr/>
        </p:nvSpPr>
        <p:spPr>
          <a:xfrm rot="-7530883">
            <a:off x="10276778" y="-3464707"/>
            <a:ext cx="18942063" cy="8050377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65" name="Google Shape;265;p13"/>
          <p:cNvSpPr txBox="1"/>
          <p:nvPr/>
        </p:nvSpPr>
        <p:spPr>
          <a:xfrm>
            <a:off x="1615751" y="685622"/>
            <a:ext cx="15007335" cy="139076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888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60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Цифровые инструменты для обратной связи</a:t>
            </a:r>
            <a:endParaRPr b="1" sz="6000">
              <a:solidFill>
                <a:srgbClr val="000000"/>
              </a:solidFill>
              <a:latin typeface="Ruge Boogie"/>
              <a:ea typeface="Ruge Boogie"/>
              <a:cs typeface="Ruge Boogie"/>
              <a:sym typeface="Ruge Boogie"/>
            </a:endParaRPr>
          </a:p>
        </p:txBody>
      </p:sp>
      <p:sp>
        <p:nvSpPr>
          <p:cNvPr id="266" name="Google Shape;266;p13"/>
          <p:cNvSpPr txBox="1"/>
          <p:nvPr/>
        </p:nvSpPr>
        <p:spPr>
          <a:xfrm>
            <a:off x="3001711" y="2651673"/>
            <a:ext cx="13319701" cy="13033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53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6000">
                <a:solidFill>
                  <a:srgbClr val="C00000"/>
                </a:solidFill>
                <a:latin typeface="Poppins"/>
                <a:ea typeface="Poppins"/>
                <a:cs typeface="Poppins"/>
                <a:sym typeface="Poppins"/>
              </a:rPr>
              <a:t>Современные форматы</a:t>
            </a:r>
            <a:endParaRPr/>
          </a:p>
          <a:p>
            <a:pPr indent="0" lvl="0" marL="0" marR="0" rtl="0" algn="l">
              <a:lnSpc>
                <a:spcPct val="53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6000">
                <a:solidFill>
                  <a:srgbClr val="C00000"/>
                </a:solidFill>
                <a:latin typeface="Poppins"/>
                <a:ea typeface="Poppins"/>
                <a:cs typeface="Poppins"/>
                <a:sym typeface="Poppins"/>
              </a:rPr>
              <a:t>Опыт дистанционной работы и цифровизации спорта :</a:t>
            </a:r>
            <a:endParaRPr/>
          </a:p>
        </p:txBody>
      </p:sp>
      <p:sp>
        <p:nvSpPr>
          <p:cNvPr id="267" name="Google Shape;267;p13"/>
          <p:cNvSpPr txBox="1"/>
          <p:nvPr/>
        </p:nvSpPr>
        <p:spPr>
          <a:xfrm>
            <a:off x="7385127" y="4884835"/>
            <a:ext cx="10866002" cy="456285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· </a:t>
            </a:r>
            <a:r>
              <a:rPr b="1"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Мессенджеры</a:t>
            </a: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(WhatsApp/Telegram): Оперативные видеоотчеты о домашних заданиях (например, отработка Учи-коми).</a:t>
            </a:r>
            <a:endParaRPr/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·</a:t>
            </a:r>
            <a:endParaRPr/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b="1"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Видеоконференции</a:t>
            </a: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(Zoom): Проведение теоретических занятий, разбор тактики.</a:t>
            </a:r>
            <a:endParaRPr/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· </a:t>
            </a:r>
            <a:endParaRPr/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Облачные сервисы: </a:t>
            </a: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Общие дневники тренировок, где тренер видит прогресс и комментирует.</a:t>
            </a:r>
            <a:endParaRPr/>
          </a:p>
        </p:txBody>
      </p:sp>
      <p:pic>
        <p:nvPicPr>
          <p:cNvPr id="268" name="Google Shape;268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722406" y="3955043"/>
            <a:ext cx="5310796" cy="5310796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p13"/>
          <p:cNvSpPr/>
          <p:nvPr/>
        </p:nvSpPr>
        <p:spPr>
          <a:xfrm rot="3331513">
            <a:off x="-8751962" y="5403277"/>
            <a:ext cx="17454763" cy="8340908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4"/>
          <p:cNvSpPr/>
          <p:nvPr/>
        </p:nvSpPr>
        <p:spPr>
          <a:xfrm>
            <a:off x="-49162" y="-34411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9222" l="0" r="0" t="-9222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14"/>
          <p:cNvSpPr/>
          <p:nvPr/>
        </p:nvSpPr>
        <p:spPr>
          <a:xfrm rot="5844825">
            <a:off x="-10572321" y="-745831"/>
            <a:ext cx="17454763" cy="8340908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76" name="Google Shape;276;p14"/>
          <p:cNvSpPr/>
          <p:nvPr/>
        </p:nvSpPr>
        <p:spPr>
          <a:xfrm rot="-4353324">
            <a:off x="11648316" y="679335"/>
            <a:ext cx="18942063" cy="8050377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77" name="Google Shape;277;p14"/>
          <p:cNvSpPr txBox="1"/>
          <p:nvPr/>
        </p:nvSpPr>
        <p:spPr>
          <a:xfrm>
            <a:off x="3465937" y="561710"/>
            <a:ext cx="15007335" cy="7161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888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60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Обратная связь и аттестация</a:t>
            </a:r>
            <a:endParaRPr b="1" i="1" sz="6000">
              <a:solidFill>
                <a:srgbClr val="000000"/>
              </a:solidFill>
              <a:latin typeface="Ruge Boogie"/>
              <a:ea typeface="Ruge Boogie"/>
              <a:cs typeface="Ruge Boogie"/>
              <a:sym typeface="Ruge Boogie"/>
            </a:endParaRPr>
          </a:p>
        </p:txBody>
      </p:sp>
      <p:sp>
        <p:nvSpPr>
          <p:cNvPr id="278" name="Google Shape;278;p14"/>
          <p:cNvSpPr txBox="1"/>
          <p:nvPr/>
        </p:nvSpPr>
        <p:spPr>
          <a:xfrm>
            <a:off x="9094838" y="1842038"/>
            <a:ext cx="10180202" cy="85799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6708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4800">
                <a:solidFill>
                  <a:srgbClr val="C00000"/>
                </a:solidFill>
                <a:latin typeface="Poppins"/>
                <a:ea typeface="Poppins"/>
                <a:cs typeface="Poppins"/>
                <a:sym typeface="Poppins"/>
              </a:rPr>
              <a:t>Как это связано с поясами и разрядами?</a:t>
            </a:r>
            <a:endParaRPr/>
          </a:p>
        </p:txBody>
      </p:sp>
      <p:sp>
        <p:nvSpPr>
          <p:cNvPr id="279" name="Google Shape;279;p14"/>
          <p:cNvSpPr txBox="1"/>
          <p:nvPr/>
        </p:nvSpPr>
        <p:spPr>
          <a:xfrm>
            <a:off x="7421998" y="3424622"/>
            <a:ext cx="10866002" cy="12799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В обновленных программах обратная связь — основа для объективного оценивания :</a:t>
            </a:r>
            <a:endParaRPr/>
          </a:p>
        </p:txBody>
      </p:sp>
      <p:sp>
        <p:nvSpPr>
          <p:cNvPr id="280" name="Google Shape;280;p14"/>
          <p:cNvSpPr txBox="1"/>
          <p:nvPr/>
        </p:nvSpPr>
        <p:spPr>
          <a:xfrm>
            <a:off x="1295400" y="5421426"/>
            <a:ext cx="10866002" cy="455131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6708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48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Учет динамики индивидуальных показателей.</a:t>
            </a:r>
            <a:endParaRPr/>
          </a:p>
          <a:p>
            <a:pPr indent="0" lvl="0" marL="0" marR="0" rtl="0" algn="l">
              <a:lnSpc>
                <a:spcPct val="6708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1" sz="480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6708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48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Прозрачность критериев: спортсмен заранее знает, что и как будет оцениваться на аттестации.</a:t>
            </a:r>
            <a:endParaRPr/>
          </a:p>
          <a:p>
            <a:pPr indent="0" lvl="0" marL="0" marR="0" rtl="0" algn="l">
              <a:lnSpc>
                <a:spcPct val="6708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1" sz="480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6708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48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Самооценка спортсмена: умение проанализировать свою схватку — такой же навык, как и бросок.</a:t>
            </a:r>
            <a:endParaRPr/>
          </a:p>
        </p:txBody>
      </p:sp>
      <p:pic>
        <p:nvPicPr>
          <p:cNvPr id="281" name="Google Shape;281;p1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462263" y="582726"/>
            <a:ext cx="6934200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p1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1310898" y="4218007"/>
            <a:ext cx="6618635" cy="66252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5"/>
          <p:cNvSpPr/>
          <p:nvPr/>
        </p:nvSpPr>
        <p:spPr>
          <a:xfrm>
            <a:off x="-34413" y="30726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9222" l="0" r="0" t="-9222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15"/>
          <p:cNvSpPr/>
          <p:nvPr/>
        </p:nvSpPr>
        <p:spPr>
          <a:xfrm rot="6890362">
            <a:off x="-9969146" y="-2892586"/>
            <a:ext cx="17454763" cy="8340908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89" name="Google Shape;289;p15"/>
          <p:cNvSpPr txBox="1"/>
          <p:nvPr/>
        </p:nvSpPr>
        <p:spPr>
          <a:xfrm>
            <a:off x="3465937" y="561710"/>
            <a:ext cx="15007335" cy="71615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888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60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Практические рекомендации тренеру</a:t>
            </a:r>
            <a:endParaRPr b="1" i="1" sz="6000">
              <a:solidFill>
                <a:srgbClr val="000000"/>
              </a:solidFill>
              <a:latin typeface="Ruge Boogie"/>
              <a:ea typeface="Ruge Boogie"/>
              <a:cs typeface="Ruge Boogie"/>
              <a:sym typeface="Ruge Boogie"/>
            </a:endParaRPr>
          </a:p>
        </p:txBody>
      </p:sp>
      <p:sp>
        <p:nvSpPr>
          <p:cNvPr id="290" name="Google Shape;290;p15"/>
          <p:cNvSpPr txBox="1"/>
          <p:nvPr/>
        </p:nvSpPr>
        <p:spPr>
          <a:xfrm>
            <a:off x="3085752" y="1811842"/>
            <a:ext cx="12306648" cy="85799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6708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4800">
                <a:solidFill>
                  <a:srgbClr val="C00000"/>
                </a:solidFill>
                <a:latin typeface="Poppins"/>
                <a:ea typeface="Poppins"/>
                <a:cs typeface="Poppins"/>
                <a:sym typeface="Poppins"/>
              </a:rPr>
              <a:t>Как улучшить качество обратной связи?</a:t>
            </a:r>
            <a:endParaRPr/>
          </a:p>
        </p:txBody>
      </p:sp>
      <p:sp>
        <p:nvSpPr>
          <p:cNvPr id="291" name="Google Shape;291;p15"/>
          <p:cNvSpPr txBox="1"/>
          <p:nvPr/>
        </p:nvSpPr>
        <p:spPr>
          <a:xfrm>
            <a:off x="695632" y="3721465"/>
            <a:ext cx="11953568" cy="620432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Используйте "</a:t>
            </a:r>
            <a:r>
              <a:rPr b="1"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Правило сэндвича</a:t>
            </a: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": Похвала -&gt; Коррекция -&gt; Поддержка.</a:t>
            </a:r>
            <a:endParaRPr/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440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Задавайте открытые вопросы: </a:t>
            </a:r>
            <a:r>
              <a:rPr b="1"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Не "Понял?</a:t>
            </a: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", а "Как ты думаешь, почему у тебя не получился этот проход?".</a:t>
            </a:r>
            <a:endParaRPr/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440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. </a:t>
            </a:r>
            <a:r>
              <a:rPr b="1"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Собирайте обратную связь от коллег</a:t>
            </a: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: Обсуждайте методики с другими тренерами, это дает новый взгляд и эмоциональную разгрузку .</a:t>
            </a:r>
            <a:endParaRPr/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440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Учитесь видеть: </a:t>
            </a: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Тренер должен замечать не только ошибки, но и малейший прогресс, чтобы поддержать ученика .</a:t>
            </a:r>
            <a:endParaRPr/>
          </a:p>
        </p:txBody>
      </p:sp>
      <p:pic>
        <p:nvPicPr>
          <p:cNvPr id="292" name="Google Shape;292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1711335" y="665612"/>
            <a:ext cx="6981825" cy="10287000"/>
          </a:xfrm>
          <a:prstGeom prst="rect">
            <a:avLst/>
          </a:prstGeom>
          <a:noFill/>
          <a:ln>
            <a:noFill/>
          </a:ln>
        </p:spPr>
      </p:pic>
      <p:sp>
        <p:nvSpPr>
          <p:cNvPr id="293" name="Google Shape;293;p15"/>
          <p:cNvSpPr/>
          <p:nvPr/>
        </p:nvSpPr>
        <p:spPr>
          <a:xfrm rot="-3414827">
            <a:off x="6595827" y="9020980"/>
            <a:ext cx="18942063" cy="8050377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6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9222" l="0" r="0" t="-9222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16"/>
          <p:cNvSpPr/>
          <p:nvPr/>
        </p:nvSpPr>
        <p:spPr>
          <a:xfrm rot="9283005">
            <a:off x="-10306079" y="-3492327"/>
            <a:ext cx="17454763" cy="8340908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00" name="Google Shape;300;p16"/>
          <p:cNvSpPr/>
          <p:nvPr/>
        </p:nvSpPr>
        <p:spPr>
          <a:xfrm rot="-2290388">
            <a:off x="11304599" y="3430575"/>
            <a:ext cx="18942063" cy="8050377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01" name="Google Shape;301;p16"/>
          <p:cNvSpPr txBox="1"/>
          <p:nvPr/>
        </p:nvSpPr>
        <p:spPr>
          <a:xfrm>
            <a:off x="6614007" y="678127"/>
            <a:ext cx="15007335" cy="7781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666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80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Заключение</a:t>
            </a:r>
            <a:endParaRPr b="1" i="1" sz="8000">
              <a:solidFill>
                <a:srgbClr val="000000"/>
              </a:solidFill>
              <a:latin typeface="Ruge Boogie"/>
              <a:ea typeface="Ruge Boogie"/>
              <a:cs typeface="Ruge Boogie"/>
              <a:sym typeface="Ruge Boogie"/>
            </a:endParaRPr>
          </a:p>
        </p:txBody>
      </p:sp>
      <p:sp>
        <p:nvSpPr>
          <p:cNvPr id="302" name="Google Shape;302;p16"/>
          <p:cNvSpPr txBox="1"/>
          <p:nvPr/>
        </p:nvSpPr>
        <p:spPr>
          <a:xfrm>
            <a:off x="2084368" y="1475339"/>
            <a:ext cx="16755666" cy="21006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Обратная связь — фундамент успеха</a:t>
            </a:r>
            <a:endParaRPr/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ru-RU" sz="44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В условиях реализации обновленных программ спортивной подготовки в дзюдо, обратная связь перестает быть просто обменом информацией. Это стратегический ресурс, позволяющий:</a:t>
            </a:r>
            <a:endParaRPr/>
          </a:p>
        </p:txBody>
      </p:sp>
      <p:sp>
        <p:nvSpPr>
          <p:cNvPr id="303" name="Google Shape;303;p16"/>
          <p:cNvSpPr txBox="1"/>
          <p:nvPr/>
        </p:nvSpPr>
        <p:spPr>
          <a:xfrm>
            <a:off x="7421998" y="3472207"/>
            <a:ext cx="10866002" cy="333174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400">
              <a:solidFill>
                <a:srgbClr val="595959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400">
                <a:solidFill>
                  <a:srgbClr val="595959"/>
                </a:solidFill>
                <a:latin typeface="Poppins"/>
                <a:ea typeface="Poppins"/>
                <a:cs typeface="Poppins"/>
                <a:sym typeface="Poppins"/>
              </a:rPr>
              <a:t>Создать атмосферу доверия и открытости.</a:t>
            </a:r>
            <a:endParaRPr/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400">
              <a:solidFill>
                <a:srgbClr val="595959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400">
                <a:solidFill>
                  <a:srgbClr val="595959"/>
                </a:solidFill>
                <a:latin typeface="Poppins"/>
                <a:ea typeface="Poppins"/>
                <a:cs typeface="Poppins"/>
                <a:sym typeface="Poppins"/>
              </a:rPr>
              <a:t> Индивидуализировать подготовку.</a:t>
            </a:r>
            <a:endParaRPr/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400">
              <a:solidFill>
                <a:srgbClr val="595959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731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400">
                <a:solidFill>
                  <a:srgbClr val="595959"/>
                </a:solidFill>
                <a:latin typeface="Poppins"/>
                <a:ea typeface="Poppins"/>
                <a:cs typeface="Poppins"/>
                <a:sym typeface="Poppins"/>
              </a:rPr>
              <a:t>Вовлечь всех участников в единый процесс движения к результату.</a:t>
            </a:r>
            <a:endParaRPr/>
          </a:p>
        </p:txBody>
      </p:sp>
      <p:sp>
        <p:nvSpPr>
          <p:cNvPr id="304" name="Google Shape;304;p16"/>
          <p:cNvSpPr txBox="1"/>
          <p:nvPr/>
        </p:nvSpPr>
        <p:spPr>
          <a:xfrm>
            <a:off x="1802746" y="6606210"/>
            <a:ext cx="15007335" cy="78797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666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8000">
                <a:solidFill>
                  <a:srgbClr val="C00000"/>
                </a:solidFill>
                <a:latin typeface="Ruge Boogie"/>
                <a:ea typeface="Ruge Boogie"/>
                <a:cs typeface="Ruge Boogie"/>
                <a:sym typeface="Ruge Boogie"/>
              </a:rPr>
              <a:t>Вывод</a:t>
            </a:r>
            <a:endParaRPr b="1" i="1" sz="8000">
              <a:solidFill>
                <a:srgbClr val="C00000"/>
              </a:solidFill>
              <a:latin typeface="Ruge Boogie"/>
              <a:ea typeface="Ruge Boogie"/>
              <a:cs typeface="Ruge Boogie"/>
              <a:sym typeface="Ruge Boogie"/>
            </a:endParaRPr>
          </a:p>
        </p:txBody>
      </p:sp>
      <p:sp>
        <p:nvSpPr>
          <p:cNvPr id="305" name="Google Shape;305;p16"/>
          <p:cNvSpPr txBox="1"/>
          <p:nvPr/>
        </p:nvSpPr>
        <p:spPr>
          <a:xfrm>
            <a:off x="1203807" y="7439434"/>
            <a:ext cx="5410200" cy="20342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341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Для выполнения нормативов новых стандартов нужен только демократичный стиль. Он формирует самостоятельного спортсмена, способного мыслить на татами.</a:t>
            </a:r>
            <a:endParaRPr b="1" sz="5400">
              <a:solidFill>
                <a:srgbClr val="00206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306" name="Google Shape;306;p1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316697" y="6823627"/>
            <a:ext cx="4587512" cy="3201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" name="Google Shape;307;p1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329420" y="3214642"/>
            <a:ext cx="2495478" cy="33317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17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9222" l="0" r="0" t="-9222"/>
            </a:stretch>
          </a:blipFill>
          <a:ln>
            <a:noFill/>
          </a:ln>
        </p:spPr>
      </p:sp>
      <p:sp>
        <p:nvSpPr>
          <p:cNvPr id="313" name="Google Shape;313;p17"/>
          <p:cNvSpPr/>
          <p:nvPr/>
        </p:nvSpPr>
        <p:spPr>
          <a:xfrm>
            <a:off x="-20156" y="706809"/>
            <a:ext cx="6493520" cy="6493520"/>
          </a:xfrm>
          <a:custGeom>
            <a:rect b="b" l="l" r="r" t="t"/>
            <a:pathLst>
              <a:path extrusionOk="0" h="6493520" w="6493520">
                <a:moveTo>
                  <a:pt x="0" y="0"/>
                </a:moveTo>
                <a:lnTo>
                  <a:pt x="6493520" y="0"/>
                </a:lnTo>
                <a:lnTo>
                  <a:pt x="6493520" y="6493520"/>
                </a:lnTo>
                <a:lnTo>
                  <a:pt x="0" y="649352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 amt="9999"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14" name="Google Shape;314;p17"/>
          <p:cNvSpPr/>
          <p:nvPr/>
        </p:nvSpPr>
        <p:spPr>
          <a:xfrm>
            <a:off x="11264604" y="3953569"/>
            <a:ext cx="6493520" cy="6493520"/>
          </a:xfrm>
          <a:custGeom>
            <a:rect b="b" l="l" r="r" t="t"/>
            <a:pathLst>
              <a:path extrusionOk="0" h="6493520" w="6493520">
                <a:moveTo>
                  <a:pt x="0" y="0"/>
                </a:moveTo>
                <a:lnTo>
                  <a:pt x="6493520" y="0"/>
                </a:lnTo>
                <a:lnTo>
                  <a:pt x="6493520" y="6493520"/>
                </a:lnTo>
                <a:lnTo>
                  <a:pt x="0" y="649352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 amt="9999"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15" name="Google Shape;315;p17"/>
          <p:cNvSpPr/>
          <p:nvPr/>
        </p:nvSpPr>
        <p:spPr>
          <a:xfrm>
            <a:off x="-20156" y="7956388"/>
            <a:ext cx="18942063" cy="8050377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3" y="0"/>
                </a:lnTo>
                <a:lnTo>
                  <a:pt x="18942063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16" name="Google Shape;316;p17"/>
          <p:cNvSpPr/>
          <p:nvPr/>
        </p:nvSpPr>
        <p:spPr>
          <a:xfrm>
            <a:off x="-327031" y="-5719765"/>
            <a:ext cx="18942063" cy="8050377"/>
          </a:xfrm>
          <a:custGeom>
            <a:rect b="b" l="l" r="r" t="t"/>
            <a:pathLst>
              <a:path extrusionOk="0" h="8050377" w="18942063">
                <a:moveTo>
                  <a:pt x="0" y="0"/>
                </a:moveTo>
                <a:lnTo>
                  <a:pt x="18942062" y="0"/>
                </a:lnTo>
                <a:lnTo>
                  <a:pt x="18942062" y="8050377"/>
                </a:lnTo>
                <a:lnTo>
                  <a:pt x="0" y="805037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17" name="Google Shape;317;p17"/>
          <p:cNvSpPr txBox="1"/>
          <p:nvPr/>
        </p:nvSpPr>
        <p:spPr>
          <a:xfrm>
            <a:off x="2118057" y="4533900"/>
            <a:ext cx="14051885" cy="21829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8199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9963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СПАСИБО ЗА ВНИМАНИЕ</a:t>
            </a:r>
            <a:endParaRPr b="1" sz="9963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2006-08-16T00:00:00Z</dcterms:created>
  <dc:creator>Кирилл</dc:creator>
</cp:coreProperties>
</file>