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5" r:id="rId8"/>
    <p:sldId id="287" r:id="rId9"/>
    <p:sldId id="289" r:id="rId10"/>
    <p:sldId id="290" r:id="rId11"/>
    <p:sldId id="291" r:id="rId12"/>
    <p:sldId id="292" r:id="rId13"/>
    <p:sldId id="288" r:id="rId14"/>
    <p:sldId id="298" r:id="rId15"/>
    <p:sldId id="282" r:id="rId16"/>
    <p:sldId id="280" r:id="rId17"/>
    <p:sldId id="275" r:id="rId18"/>
    <p:sldId id="300" r:id="rId19"/>
    <p:sldId id="272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2915"/>
    <a:srgbClr val="4332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500174"/>
            <a:ext cx="8858280" cy="4143404"/>
          </a:xfrm>
        </p:spPr>
        <p:txBody>
          <a:bodyPr>
            <a:normAutofit fontScale="90000"/>
          </a:bodyPr>
          <a:lstStyle/>
          <a:p>
            <a:pPr algn="l"/>
            <a:br>
              <a:rPr lang="ru-RU" sz="3100" b="1" dirty="0"/>
            </a:br>
            <a:br>
              <a:rPr lang="ru-RU" b="1" dirty="0"/>
            </a:br>
            <a:r>
              <a:rPr lang="ru-RU" sz="2700" b="1" i="1" dirty="0"/>
              <a:t>Цель:  </a:t>
            </a:r>
            <a:r>
              <a:rPr lang="ru-RU" sz="2200" b="1" dirty="0"/>
              <a:t>Представление позиции сопровождения профессиональной успешности как отдельного педагога дошкольного образования  так и педагогического коллектива в целом.</a:t>
            </a:r>
            <a:br>
              <a:rPr lang="ru-RU" sz="2200" b="1" dirty="0"/>
            </a:br>
            <a:r>
              <a:rPr lang="ru-RU" sz="2700" b="1" i="1" dirty="0"/>
              <a:t>Задачи:</a:t>
            </a:r>
            <a:br>
              <a:rPr lang="ru-RU" sz="2200" b="1" dirty="0"/>
            </a:br>
            <a:r>
              <a:rPr lang="ru-RU" sz="2200" b="1" dirty="0"/>
              <a:t>1.  Создать оптимальные условия для самореализации и раскрытия творческого потенциала  педагогов, их эмоционального благополучия.</a:t>
            </a:r>
            <a:br>
              <a:rPr lang="ru-RU" sz="2200" b="1" dirty="0"/>
            </a:br>
            <a:r>
              <a:rPr lang="ru-RU" sz="2200" b="1" dirty="0"/>
              <a:t>2.  Мотивировать педагогов к  внедрению инновационных технологий  в  ДОУ;</a:t>
            </a:r>
            <a:br>
              <a:rPr lang="ru-RU" sz="2200" b="1" dirty="0"/>
            </a:br>
            <a:r>
              <a:rPr lang="ru-RU" sz="2200" b="1" dirty="0"/>
              <a:t>3.  Дать практические рекомендации по саморазвитию педагога в профессиональной деятельности.</a:t>
            </a:r>
            <a:br>
              <a:rPr lang="ru-RU" sz="2200" b="1" dirty="0"/>
            </a:br>
            <a:br>
              <a:rPr lang="ru-RU" sz="2200" b="1" dirty="0"/>
            </a:br>
            <a:endParaRPr lang="ru-RU" sz="2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5857892"/>
            <a:ext cx="6400800" cy="785818"/>
          </a:xfrm>
        </p:spPr>
        <p:txBody>
          <a:bodyPr>
            <a:normAutofit/>
          </a:bodyPr>
          <a:lstStyle/>
          <a:p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0" y="0"/>
            <a:ext cx="9144000" cy="2285992"/>
          </a:xfrm>
          <a:prstGeom prst="downArrowCallout">
            <a:avLst/>
          </a:prstGeom>
          <a:solidFill>
            <a:schemeClr val="accent6"/>
          </a:solidFill>
          <a:ln>
            <a:solidFill>
              <a:schemeClr val="accent1">
                <a:shade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cs typeface="Aharoni" pitchFamily="2" charset="-79"/>
              </a:rPr>
              <a:t>Круглый стол</a:t>
            </a:r>
            <a:br>
              <a:rPr lang="ru-RU" sz="2800" b="1" dirty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b="1" dirty="0">
                <a:solidFill>
                  <a:schemeClr val="tx1"/>
                </a:solidFill>
                <a:cs typeface="Aharoni" pitchFamily="2" charset="-79"/>
              </a:rPr>
              <a:t>Шаги к успешной деятельности: сопровождение успешности педагога дошкольного образования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3929090"/>
          </a:xfrm>
        </p:spPr>
        <p:txBody>
          <a:bodyPr>
            <a:normAutofit/>
          </a:bodyPr>
          <a:lstStyle/>
          <a:p>
            <a:pPr algn="r"/>
            <a:r>
              <a:rPr lang="ru-RU" b="1" dirty="0">
                <a:solidFill>
                  <a:srgbClr val="372915"/>
                </a:solidFill>
              </a:rPr>
              <a:t>Мы знаем, кто мы есть, но не знаем, кем мы можем быть</a:t>
            </a:r>
            <a:r>
              <a:rPr lang="ru-RU" dirty="0">
                <a:solidFill>
                  <a:srgbClr val="372915"/>
                </a:solidFill>
              </a:rPr>
              <a:t>.</a:t>
            </a:r>
            <a:br>
              <a:rPr lang="ru-RU" dirty="0">
                <a:solidFill>
                  <a:srgbClr val="372915"/>
                </a:solidFill>
              </a:rPr>
            </a:br>
            <a:r>
              <a:rPr lang="ru-RU" i="1" dirty="0">
                <a:solidFill>
                  <a:srgbClr val="372915"/>
                </a:solidFill>
              </a:rPr>
              <a:t>У. Шекспир.</a:t>
            </a:r>
            <a:br>
              <a:rPr lang="ru-RU" dirty="0">
                <a:solidFill>
                  <a:srgbClr val="372915"/>
                </a:solidFill>
              </a:rPr>
            </a:br>
            <a:endParaRPr lang="ru-RU" dirty="0">
              <a:solidFill>
                <a:srgbClr val="372915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solidFill>
                  <a:srgbClr val="433219"/>
                </a:solidFill>
              </a:rPr>
              <a:t>   «Воспитатель» - как Человек, на основе имеющейся у него квалификации и опыта способный развивать другого(растущего) человека средствами своей развитой личности</a:t>
            </a:r>
            <a:r>
              <a:rPr lang="ru-RU" sz="4000" b="1" dirty="0">
                <a:solidFill>
                  <a:srgbClr val="433219"/>
                </a:solidFill>
              </a:rPr>
              <a:t>.</a:t>
            </a:r>
          </a:p>
        </p:txBody>
      </p:sp>
      <p:pic>
        <p:nvPicPr>
          <p:cNvPr id="2050" name="Picture 2" descr="G:\Картинки\1326298726_07dbb30b32b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3071810"/>
            <a:ext cx="4381504" cy="3532585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>
                <a:solidFill>
                  <a:srgbClr val="433219"/>
                </a:solidFill>
              </a:rPr>
              <a:t>   Ребенок – активно развивающаяся и растущая личность, способная познавать мир с помощью взрослого. </a:t>
            </a:r>
          </a:p>
        </p:txBody>
      </p:sp>
      <p:pic>
        <p:nvPicPr>
          <p:cNvPr id="4" name="Рисунок 3" descr="http://festival.1september.ru/articles/651005/img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98" y="2714620"/>
            <a:ext cx="3929090" cy="385765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428628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>
                <a:solidFill>
                  <a:srgbClr val="433219"/>
                </a:solidFill>
              </a:rPr>
              <a:t>Миссия (цель) воспитателя – перестать быть нужным ребенку.</a:t>
            </a:r>
          </a:p>
        </p:txBody>
      </p:sp>
      <p:pic>
        <p:nvPicPr>
          <p:cNvPr id="4099" name="Picture 3" descr="G:\Картинки\kak_vesti_sebya_s_pochemuchkoj_89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55" y="2643182"/>
            <a:ext cx="5251479" cy="3492233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10 сопутствующих шагов к успешной деятельности педагога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b="1" dirty="0">
                <a:solidFill>
                  <a:srgbClr val="372915"/>
                </a:solidFill>
              </a:rPr>
              <a:t>Перспектива деятельности и дела.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Стимулирование.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Благодарность.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Помощь и поддержка.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Тактичность.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Ответственность.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Творчество.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Умение признавать и исправлять ошибки.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«Живое участие».</a:t>
            </a:r>
          </a:p>
          <a:p>
            <a:pPr lvl="0"/>
            <a:r>
              <a:rPr lang="ru-RU" b="1" dirty="0">
                <a:solidFill>
                  <a:srgbClr val="372915"/>
                </a:solidFill>
              </a:rPr>
              <a:t> Конструктивная критика.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 Субъективные источники определения успешности педагога :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ru-RU" sz="2800" b="1" dirty="0">
                <a:solidFill>
                  <a:srgbClr val="433219"/>
                </a:solidFill>
              </a:rPr>
              <a:t>Слухи;</a:t>
            </a:r>
          </a:p>
          <a:p>
            <a:pPr lvl="0" algn="just"/>
            <a:r>
              <a:rPr lang="ru-RU" sz="2800" b="1" dirty="0">
                <a:solidFill>
                  <a:srgbClr val="433219"/>
                </a:solidFill>
              </a:rPr>
              <a:t>Мнение администрации;</a:t>
            </a:r>
          </a:p>
          <a:p>
            <a:pPr lvl="0" algn="just"/>
            <a:r>
              <a:rPr lang="ru-RU" sz="2800" b="1" dirty="0">
                <a:solidFill>
                  <a:srgbClr val="433219"/>
                </a:solidFill>
              </a:rPr>
              <a:t>Анализ и мнение методистов, членов МО и экспертных групп;</a:t>
            </a:r>
          </a:p>
          <a:p>
            <a:pPr lvl="0" algn="just"/>
            <a:r>
              <a:rPr lang="ru-RU" sz="2800" b="1" dirty="0">
                <a:solidFill>
                  <a:srgbClr val="433219"/>
                </a:solidFill>
              </a:rPr>
              <a:t>Сложившееся представление среди коллег, родителей;</a:t>
            </a:r>
          </a:p>
          <a:p>
            <a:pPr lvl="0" algn="just"/>
            <a:r>
              <a:rPr lang="ru-RU" sz="2800" b="1" dirty="0">
                <a:solidFill>
                  <a:srgbClr val="433219"/>
                </a:solidFill>
              </a:rPr>
              <a:t>Показательная активность педагога: желание выступить, казаться, участвовать, руководить.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/>
              <a:t>Основные  источники определения успешности педагога:</a:t>
            </a:r>
            <a:br>
              <a:rPr lang="ru-RU" sz="3600" b="1" dirty="0"/>
            </a:b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86254"/>
          </a:xfrm>
        </p:spPr>
        <p:txBody>
          <a:bodyPr>
            <a:normAutofit lnSpcReduction="10000"/>
          </a:bodyPr>
          <a:lstStyle/>
          <a:p>
            <a:pPr lvl="0"/>
            <a:r>
              <a:rPr lang="ru-RU" sz="2800" b="1" dirty="0">
                <a:solidFill>
                  <a:srgbClr val="372915"/>
                </a:solidFill>
              </a:rPr>
              <a:t>Результаты воспитанности, </a:t>
            </a:r>
            <a:r>
              <a:rPr lang="ru-RU" sz="2800" b="1" dirty="0" err="1">
                <a:solidFill>
                  <a:srgbClr val="372915"/>
                </a:solidFill>
              </a:rPr>
              <a:t>обученности</a:t>
            </a:r>
            <a:r>
              <a:rPr lang="ru-RU" sz="2800" b="1" dirty="0">
                <a:solidFill>
                  <a:srgbClr val="372915"/>
                </a:solidFill>
              </a:rPr>
              <a:t> детей в разных видах деятельности;</a:t>
            </a:r>
          </a:p>
          <a:p>
            <a:pPr lvl="0"/>
            <a:r>
              <a:rPr lang="ru-RU" sz="2800" b="1" dirty="0">
                <a:solidFill>
                  <a:srgbClr val="372915"/>
                </a:solidFill>
              </a:rPr>
              <a:t>Количество детей, успешно обучающихся в начальной школе;</a:t>
            </a:r>
          </a:p>
          <a:p>
            <a:pPr lvl="0"/>
            <a:r>
              <a:rPr lang="ru-RU" sz="2800" b="1" dirty="0">
                <a:solidFill>
                  <a:srgbClr val="372915"/>
                </a:solidFill>
              </a:rPr>
              <a:t>Успешно проведенные педагогические мероприятия;</a:t>
            </a:r>
          </a:p>
          <a:p>
            <a:pPr lvl="0"/>
            <a:r>
              <a:rPr lang="ru-RU" sz="2800" b="1" dirty="0">
                <a:solidFill>
                  <a:srgbClr val="372915"/>
                </a:solidFill>
              </a:rPr>
              <a:t>Обобщение передового профессионального опыта;</a:t>
            </a:r>
          </a:p>
          <a:p>
            <a:pPr lvl="0"/>
            <a:r>
              <a:rPr lang="ru-RU" sz="2800" b="1" dirty="0">
                <a:solidFill>
                  <a:srgbClr val="372915"/>
                </a:solidFill>
              </a:rPr>
              <a:t>Публикации в местной печати, СМИ.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433219"/>
                </a:solidFill>
              </a:rPr>
              <a:t>Принципы профессиональной успешности педагогической деятельности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/>
          <a:lstStyle/>
          <a:p>
            <a:pPr algn="ctr">
              <a:buNone/>
            </a:pPr>
            <a:r>
              <a:rPr lang="ru-RU" b="1" dirty="0"/>
              <a:t>«Принцип фейерверка»: Раскрой себя!</a:t>
            </a:r>
            <a:endParaRPr lang="ru-RU" dirty="0"/>
          </a:p>
          <a:p>
            <a:endParaRPr lang="ru-RU" dirty="0"/>
          </a:p>
        </p:txBody>
      </p:sp>
      <p:sp>
        <p:nvSpPr>
          <p:cNvPr id="1026" name="Улыбающееся лицо 1"/>
          <p:cNvSpPr>
            <a:spLocks noChangeArrowheads="1"/>
          </p:cNvSpPr>
          <p:nvPr/>
        </p:nvSpPr>
        <p:spPr bwMode="auto">
          <a:xfrm>
            <a:off x="4000496" y="3786190"/>
            <a:ext cx="1285884" cy="1214446"/>
          </a:xfrm>
          <a:prstGeom prst="smileyFace">
            <a:avLst>
              <a:gd name="adj" fmla="val 4653"/>
            </a:avLst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7" name="Пятно 2 6"/>
          <p:cNvSpPr>
            <a:spLocks noChangeArrowheads="1"/>
          </p:cNvSpPr>
          <p:nvPr/>
        </p:nvSpPr>
        <p:spPr bwMode="auto">
          <a:xfrm>
            <a:off x="1928794" y="2786058"/>
            <a:ext cx="898506" cy="860423"/>
          </a:xfrm>
          <a:prstGeom prst="irregularSeal2">
            <a:avLst/>
          </a:prstGeom>
          <a:solidFill>
            <a:srgbClr val="FFFF00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ятно 2 6"/>
          <p:cNvSpPr>
            <a:spLocks noChangeArrowheads="1"/>
          </p:cNvSpPr>
          <p:nvPr/>
        </p:nvSpPr>
        <p:spPr bwMode="auto">
          <a:xfrm>
            <a:off x="1214414" y="4000504"/>
            <a:ext cx="898506" cy="860423"/>
          </a:xfrm>
          <a:prstGeom prst="irregularSeal2">
            <a:avLst/>
          </a:prstGeom>
          <a:solidFill>
            <a:srgbClr val="FFFF00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ятно 2 6"/>
          <p:cNvSpPr>
            <a:spLocks noChangeArrowheads="1"/>
          </p:cNvSpPr>
          <p:nvPr/>
        </p:nvSpPr>
        <p:spPr bwMode="auto">
          <a:xfrm>
            <a:off x="7072330" y="3857628"/>
            <a:ext cx="898506" cy="860423"/>
          </a:xfrm>
          <a:prstGeom prst="irregularSeal2">
            <a:avLst/>
          </a:prstGeom>
          <a:solidFill>
            <a:srgbClr val="FFFF00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ятно 2 6"/>
          <p:cNvSpPr>
            <a:spLocks noChangeArrowheads="1"/>
          </p:cNvSpPr>
          <p:nvPr/>
        </p:nvSpPr>
        <p:spPr bwMode="auto">
          <a:xfrm>
            <a:off x="6357950" y="2643182"/>
            <a:ext cx="898506" cy="860423"/>
          </a:xfrm>
          <a:prstGeom prst="irregularSeal2">
            <a:avLst/>
          </a:prstGeom>
          <a:solidFill>
            <a:srgbClr val="FFFF00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ятно 2 6"/>
          <p:cNvSpPr>
            <a:spLocks noChangeArrowheads="1"/>
          </p:cNvSpPr>
          <p:nvPr/>
        </p:nvSpPr>
        <p:spPr bwMode="auto">
          <a:xfrm>
            <a:off x="6357950" y="5143512"/>
            <a:ext cx="898506" cy="860423"/>
          </a:xfrm>
          <a:prstGeom prst="irregularSeal2">
            <a:avLst/>
          </a:prstGeom>
          <a:solidFill>
            <a:srgbClr val="FFFF00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ятно 2 6"/>
          <p:cNvSpPr>
            <a:spLocks noChangeArrowheads="1"/>
          </p:cNvSpPr>
          <p:nvPr/>
        </p:nvSpPr>
        <p:spPr bwMode="auto">
          <a:xfrm>
            <a:off x="2214546" y="5143512"/>
            <a:ext cx="898506" cy="860423"/>
          </a:xfrm>
          <a:prstGeom prst="irregularSeal2">
            <a:avLst/>
          </a:prstGeom>
          <a:solidFill>
            <a:srgbClr val="FFFF00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Прямая соединительная линия 12"/>
          <p:cNvSpPr>
            <a:spLocks noChangeShapeType="1"/>
          </p:cNvSpPr>
          <p:nvPr/>
        </p:nvSpPr>
        <p:spPr bwMode="auto">
          <a:xfrm>
            <a:off x="2786050" y="3500438"/>
            <a:ext cx="1214446" cy="57150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Прямая соединительная линия 12"/>
          <p:cNvSpPr>
            <a:spLocks noChangeShapeType="1"/>
          </p:cNvSpPr>
          <p:nvPr/>
        </p:nvSpPr>
        <p:spPr bwMode="auto">
          <a:xfrm>
            <a:off x="2214546" y="4357694"/>
            <a:ext cx="1643074" cy="714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Прямая соединительная линия 12"/>
          <p:cNvSpPr>
            <a:spLocks noChangeShapeType="1"/>
          </p:cNvSpPr>
          <p:nvPr/>
        </p:nvSpPr>
        <p:spPr bwMode="auto">
          <a:xfrm flipV="1">
            <a:off x="5286380" y="3357562"/>
            <a:ext cx="1143008" cy="57150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1" name="Прямая соединительная линия 12"/>
          <p:cNvSpPr>
            <a:spLocks noChangeShapeType="1"/>
          </p:cNvSpPr>
          <p:nvPr/>
        </p:nvSpPr>
        <p:spPr bwMode="auto">
          <a:xfrm>
            <a:off x="5429256" y="4357694"/>
            <a:ext cx="1357322" cy="45719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Прямая соединительная линия 12"/>
          <p:cNvSpPr>
            <a:spLocks noChangeShapeType="1"/>
          </p:cNvSpPr>
          <p:nvPr/>
        </p:nvSpPr>
        <p:spPr bwMode="auto">
          <a:xfrm flipV="1">
            <a:off x="3071802" y="4857760"/>
            <a:ext cx="1071570" cy="50006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Прямая соединительная линия 12"/>
          <p:cNvSpPr>
            <a:spLocks noChangeShapeType="1"/>
          </p:cNvSpPr>
          <p:nvPr/>
        </p:nvSpPr>
        <p:spPr bwMode="auto">
          <a:xfrm>
            <a:off x="5214942" y="4857760"/>
            <a:ext cx="928695" cy="57150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«Принцип весов»: Найди себя!</a:t>
            </a:r>
            <a:br>
              <a:rPr lang="ru-RU" sz="2800" dirty="0"/>
            </a:br>
            <a:r>
              <a:rPr lang="ru-RU" sz="2800" b="1" dirty="0"/>
              <a:t>Твой выбор – твои возможности!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2050" name="Прямая соединительная линия 17"/>
          <p:cNvSpPr>
            <a:spLocks noChangeShapeType="1"/>
          </p:cNvSpPr>
          <p:nvPr/>
        </p:nvSpPr>
        <p:spPr bwMode="auto">
          <a:xfrm flipV="1">
            <a:off x="2357422" y="2857496"/>
            <a:ext cx="4432307" cy="194469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1" name="Улыбающееся лицо 18"/>
          <p:cNvSpPr>
            <a:spLocks noChangeArrowheads="1"/>
          </p:cNvSpPr>
          <p:nvPr/>
        </p:nvSpPr>
        <p:spPr bwMode="auto">
          <a:xfrm>
            <a:off x="1643042" y="3643314"/>
            <a:ext cx="1117582" cy="1049336"/>
          </a:xfrm>
          <a:prstGeom prst="smileyFace">
            <a:avLst>
              <a:gd name="adj" fmla="val 4653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Улыбающееся лицо 18"/>
          <p:cNvSpPr>
            <a:spLocks noChangeArrowheads="1"/>
          </p:cNvSpPr>
          <p:nvPr/>
        </p:nvSpPr>
        <p:spPr bwMode="auto">
          <a:xfrm>
            <a:off x="5643570" y="1928802"/>
            <a:ext cx="1117582" cy="1049336"/>
          </a:xfrm>
          <a:prstGeom prst="smileyFace">
            <a:avLst>
              <a:gd name="adj" fmla="val 4653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Равнобедренный треугольник 16"/>
          <p:cNvSpPr>
            <a:spLocks noChangeArrowheads="1"/>
          </p:cNvSpPr>
          <p:nvPr/>
        </p:nvSpPr>
        <p:spPr bwMode="auto">
          <a:xfrm>
            <a:off x="3857620" y="3929066"/>
            <a:ext cx="1365240" cy="1265254"/>
          </a:xfrm>
          <a:prstGeom prst="triangle">
            <a:avLst>
              <a:gd name="adj" fmla="val 50000"/>
            </a:avLst>
          </a:prstGeom>
          <a:solidFill>
            <a:schemeClr val="accent6">
              <a:lumMod val="50000"/>
            </a:schemeClr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3100" b="1" dirty="0"/>
            </a:br>
            <a:r>
              <a:rPr lang="ru-RU" sz="3100" b="1" dirty="0"/>
              <a:t>«Принцип рейтинга»: Побеждай! Пробуй! Планируй!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074" name="Равнобедренный треугольник 16"/>
          <p:cNvSpPr>
            <a:spLocks noChangeArrowheads="1"/>
          </p:cNvSpPr>
          <p:nvPr/>
        </p:nvSpPr>
        <p:spPr bwMode="auto">
          <a:xfrm>
            <a:off x="2857488" y="2214554"/>
            <a:ext cx="3429024" cy="3071834"/>
          </a:xfrm>
          <a:prstGeom prst="triangle">
            <a:avLst>
              <a:gd name="adj" fmla="val 50000"/>
            </a:avLst>
          </a:prstGeom>
          <a:solidFill>
            <a:schemeClr val="accent6"/>
          </a:solidFill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011222"/>
          </a:xfrm>
        </p:spPr>
        <p:txBody>
          <a:bodyPr>
            <a:normAutofit/>
          </a:bodyPr>
          <a:lstStyle/>
          <a:p>
            <a:r>
              <a:rPr lang="ru-RU" sz="2800" b="1" dirty="0"/>
              <a:t>«Принцип успеха»: Реализуй себя!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4098" name="Улыбающееся лицо 21"/>
          <p:cNvSpPr>
            <a:spLocks noChangeArrowheads="1"/>
          </p:cNvSpPr>
          <p:nvPr/>
        </p:nvSpPr>
        <p:spPr bwMode="auto">
          <a:xfrm>
            <a:off x="3857620" y="2928934"/>
            <a:ext cx="1357322" cy="1219205"/>
          </a:xfrm>
          <a:prstGeom prst="smileyFace">
            <a:avLst>
              <a:gd name="adj" fmla="val 4653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50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9" name="Поле 22"/>
          <p:cNvSpPr txBox="1">
            <a:spLocks noChangeArrowheads="1"/>
          </p:cNvSpPr>
          <p:nvPr/>
        </p:nvSpPr>
        <p:spPr bwMode="auto">
          <a:xfrm>
            <a:off x="6286512" y="2143116"/>
            <a:ext cx="2143140" cy="1000132"/>
          </a:xfrm>
          <a:prstGeom prst="rect">
            <a:avLst/>
          </a:prstGeom>
          <a:solidFill>
            <a:schemeClr val="accent6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Хочу</a:t>
            </a:r>
            <a:endParaRPr kumimoji="0" lang="ru-RU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оле 22"/>
          <p:cNvSpPr txBox="1">
            <a:spLocks noChangeArrowheads="1"/>
          </p:cNvSpPr>
          <p:nvPr/>
        </p:nvSpPr>
        <p:spPr bwMode="auto">
          <a:xfrm>
            <a:off x="6286512" y="4429132"/>
            <a:ext cx="2208215" cy="1071570"/>
          </a:xfrm>
          <a:prstGeom prst="rect">
            <a:avLst/>
          </a:prstGeom>
          <a:solidFill>
            <a:schemeClr val="accent6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4000" b="1" dirty="0">
                <a:latin typeface="Calibri" pitchFamily="34" charset="0"/>
                <a:cs typeface="Arial" pitchFamily="34" charset="0"/>
              </a:rPr>
              <a:t>Умею </a:t>
            </a:r>
            <a:endParaRPr kumimoji="0" lang="ru-RU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оле 22"/>
          <p:cNvSpPr txBox="1">
            <a:spLocks noChangeArrowheads="1"/>
          </p:cNvSpPr>
          <p:nvPr/>
        </p:nvSpPr>
        <p:spPr bwMode="auto">
          <a:xfrm>
            <a:off x="857224" y="4357694"/>
            <a:ext cx="2000264" cy="1071570"/>
          </a:xfrm>
          <a:prstGeom prst="rect">
            <a:avLst/>
          </a:prstGeom>
          <a:solidFill>
            <a:schemeClr val="accent6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4000" b="1" dirty="0">
                <a:latin typeface="Calibri" pitchFamily="34" charset="0"/>
                <a:cs typeface="Arial" pitchFamily="34" charset="0"/>
              </a:rPr>
              <a:t>Могу </a:t>
            </a:r>
            <a:endParaRPr kumimoji="0" lang="ru-RU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оле 22"/>
          <p:cNvSpPr txBox="1">
            <a:spLocks noChangeArrowheads="1"/>
          </p:cNvSpPr>
          <p:nvPr/>
        </p:nvSpPr>
        <p:spPr bwMode="auto">
          <a:xfrm>
            <a:off x="642910" y="2214554"/>
            <a:ext cx="1993901" cy="1000132"/>
          </a:xfrm>
          <a:prstGeom prst="rect">
            <a:avLst/>
          </a:prstGeom>
          <a:solidFill>
            <a:schemeClr val="accent6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4000" b="1" dirty="0">
                <a:latin typeface="Calibri" pitchFamily="34" charset="0"/>
                <a:cs typeface="Arial" pitchFamily="34" charset="0"/>
              </a:rPr>
              <a:t>Знаю </a:t>
            </a:r>
            <a:endParaRPr kumimoji="0" lang="ru-RU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 flipV="1">
            <a:off x="5214942" y="2500306"/>
            <a:ext cx="1000132" cy="6429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ая соединительная линия 12"/>
          <p:cNvSpPr>
            <a:spLocks noChangeShapeType="1"/>
          </p:cNvSpPr>
          <p:nvPr/>
        </p:nvSpPr>
        <p:spPr bwMode="auto">
          <a:xfrm>
            <a:off x="5214942" y="4000504"/>
            <a:ext cx="1071570" cy="78581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ая соединительная линия 12"/>
          <p:cNvSpPr>
            <a:spLocks noChangeShapeType="1"/>
          </p:cNvSpPr>
          <p:nvPr/>
        </p:nvSpPr>
        <p:spPr bwMode="auto">
          <a:xfrm flipV="1">
            <a:off x="2857488" y="4000504"/>
            <a:ext cx="1000132" cy="78581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2714612" y="2643182"/>
            <a:ext cx="1143008" cy="57150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Упражнение «Шаги успеха»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5400684" cy="4625989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sz="2800" b="1" dirty="0"/>
              <a:t>    Цель: </a:t>
            </a:r>
            <a:r>
              <a:rPr lang="ru-RU" sz="2800" dirty="0"/>
              <a:t>раскрытие и совершенствование своей профессиональной деятельности, рефлексия педагогической </a:t>
            </a:r>
          </a:p>
          <a:p>
            <a:pPr>
              <a:lnSpc>
                <a:spcPct val="150000"/>
              </a:lnSpc>
              <a:buNone/>
            </a:pPr>
            <a:r>
              <a:rPr lang="ru-RU" sz="2800" dirty="0"/>
              <a:t>     деятельности.</a:t>
            </a:r>
          </a:p>
          <a:p>
            <a:endParaRPr lang="ru-RU" dirty="0"/>
          </a:p>
        </p:txBody>
      </p:sp>
      <p:pic>
        <p:nvPicPr>
          <p:cNvPr id="4" name="Picture 2" descr="G:\Картинки\dostijeniya_cel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1571612"/>
            <a:ext cx="3929090" cy="4500594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Основные пути развития профессиональной компетентности педагога</a:t>
            </a:r>
            <a:r>
              <a:rPr lang="ru-RU" sz="2800" dirty="0"/>
              <a:t>: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 работа в методических объединениях, творческих группах;</a:t>
            </a:r>
          </a:p>
          <a:p>
            <a:r>
              <a:rPr lang="ru-RU" dirty="0"/>
              <a:t>исследовательская, экспериментальная деятельность;</a:t>
            </a:r>
          </a:p>
          <a:p>
            <a:r>
              <a:rPr lang="ru-RU" dirty="0"/>
              <a:t>инновационная деятельность, освоение новых педагогических технологий;</a:t>
            </a:r>
          </a:p>
          <a:p>
            <a:r>
              <a:rPr lang="ru-RU" dirty="0"/>
              <a:t> различные формы педагогической поддержки;</a:t>
            </a:r>
          </a:p>
          <a:p>
            <a:r>
              <a:rPr lang="ru-RU" dirty="0"/>
              <a:t>активное участие в педагогических конкурсах, мастер – классах;</a:t>
            </a:r>
          </a:p>
          <a:p>
            <a:r>
              <a:rPr lang="ru-RU" dirty="0"/>
              <a:t>обобщение собственного педагогического опыта.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>
                <a:solidFill>
                  <a:srgbClr val="372915"/>
                </a:solidFill>
              </a:rPr>
              <a:t> «</a:t>
            </a:r>
            <a:r>
              <a:rPr lang="ru-RU" b="1" dirty="0">
                <a:solidFill>
                  <a:srgbClr val="372915"/>
                </a:solidFill>
              </a:rPr>
              <a:t>В педагогическом плане компетенция </a:t>
            </a:r>
            <a:r>
              <a:rPr lang="ru-RU" dirty="0">
                <a:solidFill>
                  <a:srgbClr val="372915"/>
                </a:solidFill>
              </a:rPr>
              <a:t>– совокупность профессиональных полномочий, функций, создающих необходимые условия для эффективной деятельности в образовательном пространстве».</a:t>
            </a:r>
          </a:p>
          <a:p>
            <a:pPr>
              <a:buNone/>
            </a:pPr>
            <a:r>
              <a:rPr lang="ru-RU" dirty="0">
                <a:solidFill>
                  <a:srgbClr val="372915"/>
                </a:solidFill>
              </a:rPr>
              <a:t>    </a:t>
            </a:r>
            <a:r>
              <a:rPr lang="ru-RU" b="1" dirty="0">
                <a:solidFill>
                  <a:srgbClr val="372915"/>
                </a:solidFill>
              </a:rPr>
              <a:t>Компетенция применительно к профессиональному образованию </a:t>
            </a:r>
            <a:r>
              <a:rPr lang="ru-RU" dirty="0">
                <a:solidFill>
                  <a:srgbClr val="372915"/>
                </a:solidFill>
              </a:rPr>
              <a:t>– способность применять знания, умения и практический опыт для успешной трудовой деятельности.</a:t>
            </a:r>
            <a:r>
              <a:rPr lang="ru-RU" i="1" dirty="0">
                <a:solidFill>
                  <a:srgbClr val="372915"/>
                </a:solidFill>
              </a:rPr>
              <a:t> </a:t>
            </a:r>
          </a:p>
          <a:p>
            <a:pPr algn="r">
              <a:buNone/>
            </a:pPr>
            <a:r>
              <a:rPr lang="ru-RU" i="1" dirty="0">
                <a:solidFill>
                  <a:srgbClr val="372915"/>
                </a:solidFill>
              </a:rPr>
              <a:t>А.С. Белкин и В.В. Нестеров</a:t>
            </a:r>
            <a:r>
              <a:rPr lang="ru-RU" dirty="0">
                <a:solidFill>
                  <a:srgbClr val="372915"/>
                </a:solidFill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ru-RU" sz="3100" b="1" dirty="0"/>
              <a:t>Инновационная деятельность — это особый вид педагогической деятельности.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Рассматривая инновационные процессы в системе образования, следует отметить, что современные трактовки понятия "инновации в образовании" чаще связывают с разработкой и внедрением новых средств, методов и технологий воспитания и обучения. 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Виды </a:t>
            </a:r>
            <a:r>
              <a:rPr lang="ru-RU" sz="2800" b="1" dirty="0" err="1"/>
              <a:t>портфолио</a:t>
            </a:r>
            <a:r>
              <a:rPr lang="ru-RU" sz="2800" b="1" dirty="0"/>
              <a:t> воспитателя:</a:t>
            </a:r>
            <a:br>
              <a:rPr lang="ru-RU" sz="2800" b="1" dirty="0"/>
            </a:b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  <a:buNone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Бумажное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портфолио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- представляет собой папку-накопитель, в которую помещаются материалы на бумажном носителе (распечатки, ксерокопии, рукописные материалы и пр.)</a:t>
            </a:r>
          </a:p>
          <a:p>
            <a:pPr>
              <a:lnSpc>
                <a:spcPct val="170000"/>
              </a:lnSpc>
              <a:buNone/>
            </a:pPr>
            <a:r>
              <a:rPr lang="ru-RU" sz="1600" b="1" dirty="0" err="1">
                <a:latin typeface="Arial" pitchFamily="34" charset="0"/>
                <a:cs typeface="Arial" pitchFamily="34" charset="0"/>
              </a:rPr>
              <a:t>Портфолио-презентаци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я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– создается в программе для создания презентаций (например,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PowerPoint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) содержит, как правило, краткую текстовую информацию, иллюстративный материал и ссылки на вложенные документы. Своего рода -визитка педагога.</a:t>
            </a:r>
          </a:p>
          <a:p>
            <a:pPr>
              <a:lnSpc>
                <a:spcPct val="170000"/>
              </a:lnSpc>
              <a:buNone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Электронное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портфолио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– набор документов, сформированных на компьютере (текстовые файлы, таблицы, диаграммы, фотографии, отсканированные документы и пр.)</a:t>
            </a:r>
          </a:p>
          <a:p>
            <a:pPr>
              <a:lnSpc>
                <a:spcPct val="170000"/>
              </a:lnSpc>
              <a:buNone/>
            </a:pPr>
            <a:r>
              <a:rPr lang="ru-RU" sz="1600" b="1" dirty="0" err="1">
                <a:latin typeface="Arial" pitchFamily="34" charset="0"/>
                <a:cs typeface="Arial" pitchFamily="34" charset="0"/>
              </a:rPr>
              <a:t>Веб-портфолио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– электронное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портфолио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размещенное в сети Интернет на собственном сайте. Данный вид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портфолио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обладает большей информативной наполняемостью.</a:t>
            </a:r>
          </a:p>
          <a:p>
            <a:pPr>
              <a:lnSpc>
                <a:spcPct val="170000"/>
              </a:lnSpc>
              <a:buNone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70000"/>
              </a:lnSpc>
            </a:pP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ru-RU" i="1" dirty="0"/>
              <a:t>   </a:t>
            </a:r>
            <a:r>
              <a:rPr lang="ru-RU" i="1" u="sng" dirty="0"/>
              <a:t>Педагог достигает высшего мастерства</a:t>
            </a:r>
            <a:r>
              <a:rPr lang="ru-RU" i="1" dirty="0"/>
              <a:t>, когда в группе все увлечены деятельностью, когда воспитанники детского сада не хотят уходить домой, когда ребенок чувствует нетерпеливое желание поскорее прийти завтра и продолжить увлекательное занятие. Вот такую педагогику можно назвать </a:t>
            </a:r>
            <a:r>
              <a:rPr lang="ru-RU" b="1" i="1" dirty="0"/>
              <a:t>Искусством</a:t>
            </a:r>
            <a:r>
              <a:rPr lang="ru-RU" i="1" dirty="0"/>
              <a:t>, а Педагога, который ее творит, - </a:t>
            </a:r>
            <a:r>
              <a:rPr lang="ru-RU" b="1" i="1" dirty="0"/>
              <a:t>Мастером. </a:t>
            </a:r>
          </a:p>
        </p:txBody>
      </p:sp>
      <p:pic>
        <p:nvPicPr>
          <p:cNvPr id="4" name="Рисунок 3" descr="http://festival.1september.ru/articles/651005/img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5072074"/>
            <a:ext cx="3071802" cy="150017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Autofit/>
          </a:bodyPr>
          <a:lstStyle/>
          <a:p>
            <a:r>
              <a:rPr lang="ru-RU" sz="2800" b="1" dirty="0"/>
              <a:t>Что означают наши инициалы?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785770"/>
            <a:ext cx="4286280" cy="607223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А 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– сила, энергичность и власть.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Б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способность к глубоким чувствам.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В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непостоянство, отсутствие систематичности.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Г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таинственность.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Д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общительность, умение притягивать людей.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Е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умение мобилизоваться, жизнестойкость.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Ж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неуверенность в себе.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З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склонность к сомнениям.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И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впечатлительность, напряжение.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К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большие запросы и тревожность при их достижении.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Л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логика, мелочность и изобретательность.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М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трудолюбие педантичность.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Н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сильные творческие амбиции.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О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впечатлительность.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algn="ctr"/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43438" y="857208"/>
            <a:ext cx="4286280" cy="600079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П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скромность.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Р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развитая интуиция.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С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бесконечные поиски, погоня за идеалом.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Т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излишняя эмоциональность.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У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постоянное напряжение.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Ф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нежность, умение приспособиться. 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Х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непостоянство чувств.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Ц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склонность у внешнему проявлению внутренних переживаний.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Ч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экспансивность.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Ш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развитые интеллектуальные способности.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Щ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поиск психологического равновесия.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Э 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– бескомпромиссность.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Ю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отсутствие систематичности.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Я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 – </a:t>
            </a:r>
            <a:r>
              <a:rPr lang="ru-RU" sz="1600" dirty="0" err="1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интеллигентность,креативность</a:t>
            </a:r>
            <a:r>
              <a:rPr lang="ru-RU" sz="1600" dirty="0">
                <a:solidFill>
                  <a:schemeClr val="tx1"/>
                </a:solidFill>
                <a:latin typeface="+mj-lt"/>
                <a:ea typeface="Calibri" pitchFamily="34" charset="0"/>
                <a:cs typeface="Times New Roman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285992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2">
                    <a:lumMod val="50000"/>
                  </a:schemeClr>
                </a:solidFill>
              </a:rPr>
              <a:t>Спасибо за внимание 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740</Words>
  <Application>Microsoft Office PowerPoint</Application>
  <PresentationFormat>Экран (4:3)</PresentationFormat>
  <Paragraphs>90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Aharoni</vt:lpstr>
      <vt:lpstr>Arial</vt:lpstr>
      <vt:lpstr>Calibri</vt:lpstr>
      <vt:lpstr>Times New Roman</vt:lpstr>
      <vt:lpstr>Тема Office</vt:lpstr>
      <vt:lpstr>  Цель:  Представление позиции сопровождения профессиональной успешности как отдельного педагога дошкольного образования  так и педагогического коллектива в целом. Задачи: 1.  Создать оптимальные условия для самореализации и раскрытия творческого потенциала  педагогов, их эмоционального благополучия. 2.  Мотивировать педагогов к  внедрению инновационных технологий  в  ДОУ; 3.  Дать практические рекомендации по саморазвитию педагога в профессиональной деятельности.  </vt:lpstr>
      <vt:lpstr>Мы знаем, кто мы есть, но не знаем, кем мы можем быть. У. Шекспир. </vt:lpstr>
      <vt:lpstr>Презентация PowerPoint</vt:lpstr>
      <vt:lpstr>Презентация PowerPoint</vt:lpstr>
      <vt:lpstr>Презентация PowerPoint</vt:lpstr>
      <vt:lpstr>10 сопутствующих шагов к успешной деятельности педагога</vt:lpstr>
      <vt:lpstr> Субъективные источники определения успешности педагога : </vt:lpstr>
      <vt:lpstr>Основные  источники определения успешности педагога: </vt:lpstr>
      <vt:lpstr>Принципы профессиональной успешности педагогической деятельности </vt:lpstr>
      <vt:lpstr>«Принцип весов»: Найди себя! Твой выбор – твои возможности! </vt:lpstr>
      <vt:lpstr> «Принцип рейтинга»: Побеждай! Пробуй! Планируй! </vt:lpstr>
      <vt:lpstr>«Принцип успеха»: Реализуй себя! </vt:lpstr>
      <vt:lpstr>Упражнение «Шаги успеха»</vt:lpstr>
      <vt:lpstr>Основные пути развития профессиональной компетентности педагога: </vt:lpstr>
      <vt:lpstr>Презентация PowerPoint</vt:lpstr>
      <vt:lpstr>Инновационная деятельность — это особый вид педагогической деятельности. </vt:lpstr>
      <vt:lpstr>Виды портфолио воспитателя: </vt:lpstr>
      <vt:lpstr>Презентация PowerPoint</vt:lpstr>
      <vt:lpstr>Что означают наши инициалы? </vt:lpstr>
      <vt:lpstr>Спасибо за внимание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Круглый стол Шаги к успешной деятельности: сопровождение успешности педагога дошкольного образования  </dc:title>
  <dc:creator>DNS</dc:creator>
  <cp:lastModifiedBy>User</cp:lastModifiedBy>
  <cp:revision>47</cp:revision>
  <dcterms:created xsi:type="dcterms:W3CDTF">2016-05-03T11:03:59Z</dcterms:created>
  <dcterms:modified xsi:type="dcterms:W3CDTF">2018-10-05T05:12:21Z</dcterms:modified>
</cp:coreProperties>
</file>