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80" r:id="rId6"/>
    <p:sldId id="263" r:id="rId7"/>
    <p:sldId id="262" r:id="rId8"/>
    <p:sldId id="267" r:id="rId9"/>
    <p:sldId id="264" r:id="rId10"/>
    <p:sldId id="270" r:id="rId11"/>
    <p:sldId id="274" r:id="rId12"/>
    <p:sldId id="275" r:id="rId13"/>
    <p:sldId id="265" r:id="rId14"/>
    <p:sldId id="279" r:id="rId15"/>
    <p:sldId id="271" r:id="rId16"/>
    <p:sldId id="276" r:id="rId17"/>
    <p:sldId id="277" r:id="rId18"/>
    <p:sldId id="272" r:id="rId19"/>
    <p:sldId id="278" r:id="rId20"/>
    <p:sldId id="281" r:id="rId21"/>
    <p:sldId id="269" r:id="rId22"/>
    <p:sldId id="273" r:id="rId23"/>
    <p:sldId id="268"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A37"/>
    <a:srgbClr val="005024"/>
    <a:srgbClr val="002611"/>
    <a:srgbClr val="3A9262"/>
    <a:srgbClr val="8718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64" autoAdjust="0"/>
    <p:restoredTop sz="94660"/>
  </p:normalViewPr>
  <p:slideViewPr>
    <p:cSldViewPr snapToGrid="0">
      <p:cViewPr varScale="1">
        <p:scale>
          <a:sx n="73" d="100"/>
          <a:sy n="73" d="100"/>
        </p:scale>
        <p:origin x="5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_____Microsoft_Excel.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_____Microsoft_Excel1.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5.2944566129386701E-2"/>
          <c:y val="5.4138539670441233E-3"/>
          <c:w val="0.94705558339902129"/>
          <c:h val="0.74793583292846755"/>
        </c:manualLayout>
      </c:layout>
      <c:pie3DChart>
        <c:varyColors val="1"/>
        <c:ser>
          <c:idx val="0"/>
          <c:order val="0"/>
          <c:tx>
            <c:strRef>
              <c:f>Лист1!$B$1</c:f>
              <c:strCache>
                <c:ptCount val="1"/>
                <c:pt idx="0">
                  <c:v>Продажи</c:v>
                </c:pt>
              </c:strCache>
            </c:strRef>
          </c:tx>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CF4A-4F31-92D7-220066B5F064}"/>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CF4A-4F31-92D7-220066B5F064}"/>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CF4A-4F31-92D7-220066B5F064}"/>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7-CF4A-4F31-92D7-220066B5F064}"/>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ru-RU"/>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Лист1!$A$2:$A$5</c:f>
              <c:strCache>
                <c:ptCount val="3"/>
                <c:pt idx="0">
                  <c:v>Кв. 1</c:v>
                </c:pt>
                <c:pt idx="1">
                  <c:v>Кв. 2</c:v>
                </c:pt>
                <c:pt idx="2">
                  <c:v>Кв. 3</c:v>
                </c:pt>
              </c:strCache>
            </c:strRef>
          </c:cat>
          <c:val>
            <c:numRef>
              <c:f>Лист1!$B$2:$B$5</c:f>
              <c:numCache>
                <c:formatCode>General</c:formatCode>
                <c:ptCount val="4"/>
                <c:pt idx="0">
                  <c:v>35</c:v>
                </c:pt>
                <c:pt idx="1">
                  <c:v>55</c:v>
                </c:pt>
                <c:pt idx="2">
                  <c:v>10</c:v>
                </c:pt>
                <c:pt idx="3">
                  <c:v>0</c:v>
                </c:pt>
              </c:numCache>
            </c:numRef>
          </c:val>
          <c:extLst>
            <c:ext xmlns:c16="http://schemas.microsoft.com/office/drawing/2014/chart" uri="{C3380CC4-5D6E-409C-BE32-E72D297353CC}">
              <c16:uniqueId val="{00000008-CF4A-4F31-92D7-220066B5F064}"/>
            </c:ext>
          </c:extLst>
        </c:ser>
        <c:dLbls>
          <c:dLblPos val="bestFit"/>
          <c:showLegendKey val="0"/>
          <c:showVal val="1"/>
          <c:showCatName val="0"/>
          <c:showSerName val="0"/>
          <c:showPercent val="0"/>
          <c:showBubbleSize val="0"/>
          <c:showLeaderLines val="1"/>
        </c:dLbls>
      </c:pie3DChart>
      <c:spPr>
        <a:noFill/>
        <a:ln>
          <a:noFill/>
        </a:ln>
        <a:effectLst/>
      </c:spPr>
    </c:plotArea>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Лист1!$B$1</c:f>
              <c:strCache>
                <c:ptCount val="1"/>
                <c:pt idx="0">
                  <c:v>Продажи</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789F-40A4-AF2F-9FA720534FF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789F-40A4-AF2F-9FA720534FFA}"/>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1-9E2E-49DF-A67C-71B67F1F3E77}"/>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789F-40A4-AF2F-9FA720534FFA}"/>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ru-RU"/>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Лист1!$A$2:$A$5</c:f>
              <c:strCache>
                <c:ptCount val="4"/>
                <c:pt idx="0">
                  <c:v>Кв. 1</c:v>
                </c:pt>
                <c:pt idx="1">
                  <c:v>Кв. 2</c:v>
                </c:pt>
                <c:pt idx="2">
                  <c:v>Кв. 3</c:v>
                </c:pt>
                <c:pt idx="3">
                  <c:v>Кв. 4</c:v>
                </c:pt>
              </c:strCache>
            </c:strRef>
          </c:cat>
          <c:val>
            <c:numRef>
              <c:f>Лист1!$B$2:$B$5</c:f>
              <c:numCache>
                <c:formatCode>General</c:formatCode>
                <c:ptCount val="4"/>
                <c:pt idx="1">
                  <c:v>15</c:v>
                </c:pt>
                <c:pt idx="2">
                  <c:v>85</c:v>
                </c:pt>
              </c:numCache>
            </c:numRef>
          </c:val>
          <c:extLst>
            <c:ext xmlns:c16="http://schemas.microsoft.com/office/drawing/2014/chart" uri="{C3380CC4-5D6E-409C-BE32-E72D297353CC}">
              <c16:uniqueId val="{00000000-9E2E-49DF-A67C-71B67F1F3E77}"/>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0.91176</cdr:x>
      <cdr:y>0.60208</cdr:y>
    </cdr:from>
    <cdr:to>
      <cdr:x>1</cdr:x>
      <cdr:y>0.66733</cdr:y>
    </cdr:to>
    <cdr:sp macro="" textlink="">
      <cdr:nvSpPr>
        <cdr:cNvPr id="2" name="Блок-схема: узел 1"/>
        <cdr:cNvSpPr/>
      </cdr:nvSpPr>
      <cdr:spPr>
        <a:xfrm xmlns:a="http://schemas.openxmlformats.org/drawingml/2006/main" flipV="1">
          <a:off x="5167315" y="2486024"/>
          <a:ext cx="500058" cy="269447"/>
        </a:xfrm>
        <a:prstGeom xmlns:a="http://schemas.openxmlformats.org/drawingml/2006/main" prst="flowChartConnector">
          <a:avLst/>
        </a:prstGeom>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rtlCol="0" anchor="ctr"/>
        <a:lstStyle xmlns:a="http://schemas.openxmlformats.org/drawingml/2006/main">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xmlns:a="http://schemas.openxmlformats.org/drawingml/2006/main">
          <a:pPr algn="ctr"/>
          <a:endParaRPr lang="ru-RU" sz="1801"/>
        </a:p>
      </cdr:txBody>
    </cdr:sp>
  </cdr:relSizeAnchor>
  <cdr:relSizeAnchor xmlns:cdr="http://schemas.openxmlformats.org/drawingml/2006/chartDrawing">
    <cdr:from>
      <cdr:x>0.9126</cdr:x>
      <cdr:y>0.77163</cdr:y>
    </cdr:from>
    <cdr:to>
      <cdr:x>1</cdr:x>
      <cdr:y>0.83521</cdr:y>
    </cdr:to>
    <cdr:sp macro="" textlink="">
      <cdr:nvSpPr>
        <cdr:cNvPr id="3" name="Блок-схема: узел 2"/>
        <cdr:cNvSpPr/>
      </cdr:nvSpPr>
      <cdr:spPr>
        <a:xfrm xmlns:a="http://schemas.openxmlformats.org/drawingml/2006/main" flipV="1">
          <a:off x="5172075" y="3186110"/>
          <a:ext cx="495301" cy="262561"/>
        </a:xfrm>
        <a:prstGeom xmlns:a="http://schemas.openxmlformats.org/drawingml/2006/main" prst="flowChartConnector">
          <a:avLst/>
        </a:prstGeom>
        <a:solidFill xmlns:a="http://schemas.openxmlformats.org/drawingml/2006/main">
          <a:schemeClr val="accent2">
            <a:lumMod val="75000"/>
          </a:schemeClr>
        </a:solidFill>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rtlCol="0" anchor="ctr"/>
        <a:lstStyle xmlns:a="http://schemas.openxmlformats.org/drawingml/2006/main">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xmlns:a="http://schemas.openxmlformats.org/drawingml/2006/main">
          <a:pPr algn="ctr"/>
          <a:endParaRPr lang="ru-RU" sz="1801"/>
        </a:p>
      </cdr:txBody>
    </cdr:sp>
  </cdr:relSizeAnchor>
  <cdr:relSizeAnchor xmlns:cdr="http://schemas.openxmlformats.org/drawingml/2006/chartDrawing">
    <cdr:from>
      <cdr:x>0.9126</cdr:x>
      <cdr:y>0.44684</cdr:y>
    </cdr:from>
    <cdr:to>
      <cdr:x>1</cdr:x>
      <cdr:y>0.49918</cdr:y>
    </cdr:to>
    <cdr:sp macro="" textlink="">
      <cdr:nvSpPr>
        <cdr:cNvPr id="4" name="Блок-схема: узел 3"/>
        <cdr:cNvSpPr/>
      </cdr:nvSpPr>
      <cdr:spPr>
        <a:xfrm xmlns:a="http://schemas.openxmlformats.org/drawingml/2006/main">
          <a:off x="5172074" y="1845034"/>
          <a:ext cx="495301" cy="216119"/>
        </a:xfrm>
        <a:prstGeom xmlns:a="http://schemas.openxmlformats.org/drawingml/2006/main" prst="flowChartConnector">
          <a:avLst/>
        </a:prstGeom>
        <a:solidFill xmlns:a="http://schemas.openxmlformats.org/drawingml/2006/main">
          <a:schemeClr val="bg1">
            <a:lumMod val="65000"/>
          </a:schemeClr>
        </a:solidFill>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rtlCol="0" anchor="ctr"/>
        <a:lstStyle xmlns:a="http://schemas.openxmlformats.org/drawingml/2006/main">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xmlns:a="http://schemas.openxmlformats.org/drawingml/2006/main">
          <a:pPr algn="ctr"/>
          <a:endParaRPr lang="ru-RU" sz="1801"/>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E8047FD4-47DB-4A7D-BB3E-EB35C1059787}" type="datetimeFigureOut">
              <a:rPr lang="ru-RU" smtClean="0"/>
              <a:t>25.03.2018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375F4EA-7CDD-4531-B41F-6D4B21A36092}" type="slidenum">
              <a:rPr lang="ru-RU" smtClean="0"/>
              <a:t>‹#›</a:t>
            </a:fld>
            <a:endParaRPr lang="ru-RU"/>
          </a:p>
        </p:txBody>
      </p:sp>
    </p:spTree>
    <p:extLst>
      <p:ext uri="{BB962C8B-B14F-4D97-AF65-F5344CB8AC3E}">
        <p14:creationId xmlns:p14="http://schemas.microsoft.com/office/powerpoint/2010/main" val="256905226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8047FD4-47DB-4A7D-BB3E-EB35C1059787}" type="datetimeFigureOut">
              <a:rPr lang="ru-RU" smtClean="0"/>
              <a:t>25.03.2018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375F4EA-7CDD-4531-B41F-6D4B21A36092}" type="slidenum">
              <a:rPr lang="ru-RU" smtClean="0"/>
              <a:t>‹#›</a:t>
            </a:fld>
            <a:endParaRPr lang="ru-RU"/>
          </a:p>
        </p:txBody>
      </p:sp>
    </p:spTree>
    <p:extLst>
      <p:ext uri="{BB962C8B-B14F-4D97-AF65-F5344CB8AC3E}">
        <p14:creationId xmlns:p14="http://schemas.microsoft.com/office/powerpoint/2010/main" val="2018595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E8047FD4-47DB-4A7D-BB3E-EB35C1059787}" type="datetimeFigureOut">
              <a:rPr lang="ru-RU" smtClean="0"/>
              <a:t>25.03.2018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375F4EA-7CDD-4531-B41F-6D4B21A36092}" type="slidenum">
              <a:rPr lang="ru-RU" smtClean="0"/>
              <a:t>‹#›</a:t>
            </a:fld>
            <a:endParaRPr lang="ru-RU"/>
          </a:p>
        </p:txBody>
      </p:sp>
    </p:spTree>
    <p:extLst>
      <p:ext uri="{BB962C8B-B14F-4D97-AF65-F5344CB8AC3E}">
        <p14:creationId xmlns:p14="http://schemas.microsoft.com/office/powerpoint/2010/main" val="19541327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E8047FD4-47DB-4A7D-BB3E-EB35C1059787}" type="datetimeFigureOut">
              <a:rPr lang="ru-RU" smtClean="0"/>
              <a:t>25.03.2018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375F4EA-7CDD-4531-B41F-6D4B21A36092}" type="slidenum">
              <a:rPr lang="ru-RU" smtClean="0"/>
              <a:t>‹#›</a:t>
            </a:fld>
            <a:endParaRPr lang="ru-RU"/>
          </a:p>
        </p:txBody>
      </p:sp>
    </p:spTree>
    <p:extLst>
      <p:ext uri="{BB962C8B-B14F-4D97-AF65-F5344CB8AC3E}">
        <p14:creationId xmlns:p14="http://schemas.microsoft.com/office/powerpoint/2010/main" val="3146710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E8047FD4-47DB-4A7D-BB3E-EB35C1059787}" type="datetimeFigureOut">
              <a:rPr lang="ru-RU" smtClean="0"/>
              <a:t>25.03.2018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375F4EA-7CDD-4531-B41F-6D4B21A36092}" type="slidenum">
              <a:rPr lang="ru-RU" smtClean="0"/>
              <a:t>‹#›</a:t>
            </a:fld>
            <a:endParaRPr lang="ru-RU"/>
          </a:p>
        </p:txBody>
      </p:sp>
    </p:spTree>
    <p:extLst>
      <p:ext uri="{BB962C8B-B14F-4D97-AF65-F5344CB8AC3E}">
        <p14:creationId xmlns:p14="http://schemas.microsoft.com/office/powerpoint/2010/main" val="1606854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E8047FD4-47DB-4A7D-BB3E-EB35C1059787}" type="datetimeFigureOut">
              <a:rPr lang="ru-RU" smtClean="0"/>
              <a:t>25.03.2018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375F4EA-7CDD-4531-B41F-6D4B21A36092}" type="slidenum">
              <a:rPr lang="ru-RU" smtClean="0"/>
              <a:t>‹#›</a:t>
            </a:fld>
            <a:endParaRPr lang="ru-RU"/>
          </a:p>
        </p:txBody>
      </p:sp>
    </p:spTree>
    <p:extLst>
      <p:ext uri="{BB962C8B-B14F-4D97-AF65-F5344CB8AC3E}">
        <p14:creationId xmlns:p14="http://schemas.microsoft.com/office/powerpoint/2010/main" val="11780126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8047FD4-47DB-4A7D-BB3E-EB35C1059787}" type="datetimeFigureOut">
              <a:rPr lang="ru-RU" smtClean="0"/>
              <a:t>25.03.2018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375F4EA-7CDD-4531-B41F-6D4B21A36092}" type="slidenum">
              <a:rPr lang="ru-RU" smtClean="0"/>
              <a:t>‹#›</a:t>
            </a:fld>
            <a:endParaRPr lang="ru-RU"/>
          </a:p>
        </p:txBody>
      </p:sp>
    </p:spTree>
    <p:extLst>
      <p:ext uri="{BB962C8B-B14F-4D97-AF65-F5344CB8AC3E}">
        <p14:creationId xmlns:p14="http://schemas.microsoft.com/office/powerpoint/2010/main" val="3141593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E8047FD4-47DB-4A7D-BB3E-EB35C1059787}" type="datetimeFigureOut">
              <a:rPr lang="ru-RU" smtClean="0"/>
              <a:t>25.03.2018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375F4EA-7CDD-4531-B41F-6D4B21A36092}" type="slidenum">
              <a:rPr lang="ru-RU" smtClean="0"/>
              <a:t>‹#›</a:t>
            </a:fld>
            <a:endParaRPr lang="ru-RU"/>
          </a:p>
        </p:txBody>
      </p:sp>
    </p:spTree>
    <p:extLst>
      <p:ext uri="{BB962C8B-B14F-4D97-AF65-F5344CB8AC3E}">
        <p14:creationId xmlns:p14="http://schemas.microsoft.com/office/powerpoint/2010/main" val="12154303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E8047FD4-47DB-4A7D-BB3E-EB35C1059787}" type="datetimeFigureOut">
              <a:rPr lang="ru-RU" smtClean="0"/>
              <a:t>25.03.2018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375F4EA-7CDD-4531-B41F-6D4B21A36092}" type="slidenum">
              <a:rPr lang="ru-RU" smtClean="0"/>
              <a:t>‹#›</a:t>
            </a:fld>
            <a:endParaRPr lang="ru-RU"/>
          </a:p>
        </p:txBody>
      </p:sp>
    </p:spTree>
    <p:extLst>
      <p:ext uri="{BB962C8B-B14F-4D97-AF65-F5344CB8AC3E}">
        <p14:creationId xmlns:p14="http://schemas.microsoft.com/office/powerpoint/2010/main" val="3775220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8047FD4-47DB-4A7D-BB3E-EB35C1059787}" type="datetimeFigureOut">
              <a:rPr lang="ru-RU" smtClean="0"/>
              <a:t>25.03.2018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375F4EA-7CDD-4531-B41F-6D4B21A36092}" type="slidenum">
              <a:rPr lang="ru-RU" smtClean="0"/>
              <a:t>‹#›</a:t>
            </a:fld>
            <a:endParaRPr lang="ru-RU"/>
          </a:p>
        </p:txBody>
      </p:sp>
    </p:spTree>
    <p:extLst>
      <p:ext uri="{BB962C8B-B14F-4D97-AF65-F5344CB8AC3E}">
        <p14:creationId xmlns:p14="http://schemas.microsoft.com/office/powerpoint/2010/main" val="3929295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8047FD4-47DB-4A7D-BB3E-EB35C1059787}" type="datetimeFigureOut">
              <a:rPr lang="ru-RU" smtClean="0"/>
              <a:t>25.03.2018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375F4EA-7CDD-4531-B41F-6D4B21A36092}" type="slidenum">
              <a:rPr lang="ru-RU" smtClean="0"/>
              <a:t>‹#›</a:t>
            </a:fld>
            <a:endParaRPr lang="ru-RU"/>
          </a:p>
        </p:txBody>
      </p:sp>
    </p:spTree>
    <p:extLst>
      <p:ext uri="{BB962C8B-B14F-4D97-AF65-F5344CB8AC3E}">
        <p14:creationId xmlns:p14="http://schemas.microsoft.com/office/powerpoint/2010/main" val="888476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047FD4-47DB-4A7D-BB3E-EB35C1059787}" type="datetimeFigureOut">
              <a:rPr lang="ru-RU" smtClean="0"/>
              <a:t>25.03.2018</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75F4EA-7CDD-4531-B41F-6D4B21A36092}" type="slidenum">
              <a:rPr lang="ru-RU" smtClean="0"/>
              <a:t>‹#›</a:t>
            </a:fld>
            <a:endParaRPr lang="ru-RU"/>
          </a:p>
        </p:txBody>
      </p:sp>
    </p:spTree>
    <p:extLst>
      <p:ext uri="{BB962C8B-B14F-4D97-AF65-F5344CB8AC3E}">
        <p14:creationId xmlns:p14="http://schemas.microsoft.com/office/powerpoint/2010/main" val="11765904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chart" Target="../charts/chart1.xml"/></Relationships>
</file>

<file path=ppt/slides/_rels/slide9.xml.rels><?xml version="1.0" encoding="UTF-8" standalone="yes"?>
<Relationships xmlns="http://schemas.openxmlformats.org/package/2006/relationships"><Relationship Id="rId8" Type="http://schemas.openxmlformats.org/officeDocument/2006/relationships/image" Target="../media/image12.jpeg"/><Relationship Id="rId3" Type="http://schemas.microsoft.com/office/2007/relationships/hdphoto" Target="../media/hdphoto1.wdp"/><Relationship Id="rId7"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image" Target="../media/image8.jpeg"/><Relationship Id="rId9" Type="http://schemas.openxmlformats.org/officeDocument/2006/relationships/image" Target="../media/image13.jpeg"/></Relationships>
</file>

<file path=ppt/slides/_rels/slide10.xml.rels><?xml version="1.0" encoding="UTF-8" standalone="yes"?>
<Relationships xmlns="http://schemas.openxmlformats.org/package/2006/relationships"><Relationship Id="rId8" Type="http://schemas.openxmlformats.org/officeDocument/2006/relationships/image" Target="../media/image20.jpeg"/><Relationship Id="rId3" Type="http://schemas.microsoft.com/office/2007/relationships/hdphoto" Target="../media/hdphoto1.wdp"/><Relationship Id="rId7"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8.jpeg"/><Relationship Id="rId11" Type="http://schemas.openxmlformats.org/officeDocument/2006/relationships/image" Target="../media/image23.jpeg"/><Relationship Id="rId5" Type="http://schemas.openxmlformats.org/officeDocument/2006/relationships/image" Target="../media/image17.jpeg"/><Relationship Id="rId10" Type="http://schemas.openxmlformats.org/officeDocument/2006/relationships/image" Target="../media/image22.jpeg"/><Relationship Id="rId4" Type="http://schemas.openxmlformats.org/officeDocument/2006/relationships/image" Target="../media/image16.jpeg"/><Relationship Id="rId9" Type="http://schemas.openxmlformats.org/officeDocument/2006/relationships/image" Target="../media/image21.jpeg"/></Relationships>
</file>

<file path=ppt/slides/_rels/slide11.xml.rels><?xml version="1.0" encoding="UTF-8" standalone="yes"?>
<Relationships xmlns="http://schemas.openxmlformats.org/package/2006/relationships"><Relationship Id="rId8" Type="http://schemas.openxmlformats.org/officeDocument/2006/relationships/image" Target="../media/image28.jpeg"/><Relationship Id="rId3" Type="http://schemas.microsoft.com/office/2007/relationships/hdphoto" Target="../media/hdphoto1.wdp"/><Relationship Id="rId7" Type="http://schemas.openxmlformats.org/officeDocument/2006/relationships/image" Target="../media/image27.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6.jpeg"/><Relationship Id="rId11" Type="http://schemas.openxmlformats.org/officeDocument/2006/relationships/image" Target="../media/image31.jpeg"/><Relationship Id="rId5" Type="http://schemas.openxmlformats.org/officeDocument/2006/relationships/image" Target="../media/image25.jpeg"/><Relationship Id="rId10" Type="http://schemas.openxmlformats.org/officeDocument/2006/relationships/image" Target="../media/image30.jpeg"/><Relationship Id="rId4" Type="http://schemas.openxmlformats.org/officeDocument/2006/relationships/image" Target="../media/image24.jpeg"/><Relationship Id="rId9" Type="http://schemas.openxmlformats.org/officeDocument/2006/relationships/image" Target="../media/image29.jpeg"/></Relationships>
</file>

<file path=ppt/slides/_rels/slide12.xml.rels><?xml version="1.0" encoding="UTF-8" standalone="yes"?>
<Relationships xmlns="http://schemas.openxmlformats.org/package/2006/relationships"><Relationship Id="rId8" Type="http://schemas.openxmlformats.org/officeDocument/2006/relationships/image" Target="../media/image36.jpeg"/><Relationship Id="rId3" Type="http://schemas.microsoft.com/office/2007/relationships/hdphoto" Target="../media/hdphoto1.wdp"/><Relationship Id="rId7" Type="http://schemas.openxmlformats.org/officeDocument/2006/relationships/image" Target="../media/image35.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 Id="rId9" Type="http://schemas.openxmlformats.org/officeDocument/2006/relationships/image" Target="../media/image37.jpeg"/></Relationships>
</file>

<file path=ppt/slides/_rels/slide13.xml.rels><?xml version="1.0" encoding="UTF-8" standalone="yes"?>
<Relationships xmlns="http://schemas.openxmlformats.org/package/2006/relationships"><Relationship Id="rId8" Type="http://schemas.openxmlformats.org/officeDocument/2006/relationships/image" Target="../media/image42.jpeg"/><Relationship Id="rId3" Type="http://schemas.microsoft.com/office/2007/relationships/hdphoto" Target="../media/hdphoto1.wdp"/><Relationship Id="rId7" Type="http://schemas.openxmlformats.org/officeDocument/2006/relationships/image" Target="../media/image41.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 Id="rId9" Type="http://schemas.openxmlformats.org/officeDocument/2006/relationships/image" Target="../media/image43.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47.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52.jpeg"/><Relationship Id="rId13" Type="http://schemas.openxmlformats.org/officeDocument/2006/relationships/image" Target="../media/image57.jpeg"/><Relationship Id="rId3" Type="http://schemas.microsoft.com/office/2007/relationships/hdphoto" Target="../media/hdphoto1.wdp"/><Relationship Id="rId7" Type="http://schemas.openxmlformats.org/officeDocument/2006/relationships/image" Target="../media/image51.jpeg"/><Relationship Id="rId12" Type="http://schemas.openxmlformats.org/officeDocument/2006/relationships/image" Target="../media/image5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0.jpeg"/><Relationship Id="rId11" Type="http://schemas.openxmlformats.org/officeDocument/2006/relationships/image" Target="../media/image55.jpeg"/><Relationship Id="rId5" Type="http://schemas.openxmlformats.org/officeDocument/2006/relationships/image" Target="../media/image49.jpeg"/><Relationship Id="rId15" Type="http://schemas.openxmlformats.org/officeDocument/2006/relationships/image" Target="../media/image59.jpeg"/><Relationship Id="rId10" Type="http://schemas.openxmlformats.org/officeDocument/2006/relationships/image" Target="../media/image54.jpeg"/><Relationship Id="rId4" Type="http://schemas.openxmlformats.org/officeDocument/2006/relationships/image" Target="../media/image48.jpeg"/><Relationship Id="rId9" Type="http://schemas.openxmlformats.org/officeDocument/2006/relationships/image" Target="../media/image53.jpeg"/><Relationship Id="rId14" Type="http://schemas.openxmlformats.org/officeDocument/2006/relationships/image" Target="../media/image58.jpe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64.jpeg"/><Relationship Id="rId3" Type="http://schemas.microsoft.com/office/2007/relationships/hdphoto" Target="../media/hdphoto1.wdp"/><Relationship Id="rId7" Type="http://schemas.openxmlformats.org/officeDocument/2006/relationships/image" Target="../media/image63.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2.jpeg"/><Relationship Id="rId5" Type="http://schemas.openxmlformats.org/officeDocument/2006/relationships/image" Target="../media/image61.jpeg"/><Relationship Id="rId10" Type="http://schemas.openxmlformats.org/officeDocument/2006/relationships/image" Target="../media/image66.jpeg"/><Relationship Id="rId4" Type="http://schemas.openxmlformats.org/officeDocument/2006/relationships/image" Target="../media/image60.png"/><Relationship Id="rId9" Type="http://schemas.openxmlformats.org/officeDocument/2006/relationships/image" Target="../media/image65.jpeg"/></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71.jpeg"/><Relationship Id="rId3" Type="http://schemas.microsoft.com/office/2007/relationships/hdphoto" Target="../media/hdphoto1.wdp"/><Relationship Id="rId7" Type="http://schemas.openxmlformats.org/officeDocument/2006/relationships/image" Target="../media/image70.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9.jpeg"/><Relationship Id="rId11" Type="http://schemas.openxmlformats.org/officeDocument/2006/relationships/image" Target="../media/image74.jpeg"/><Relationship Id="rId5" Type="http://schemas.openxmlformats.org/officeDocument/2006/relationships/image" Target="../media/image68.jpeg"/><Relationship Id="rId10" Type="http://schemas.openxmlformats.org/officeDocument/2006/relationships/image" Target="../media/image73.jpeg"/><Relationship Id="rId4" Type="http://schemas.openxmlformats.org/officeDocument/2006/relationships/image" Target="../media/image67.jpeg"/><Relationship Id="rId9" Type="http://schemas.openxmlformats.org/officeDocument/2006/relationships/image" Target="../media/image72.jpe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0" y="0"/>
            <a:ext cx="1231668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050472" y="1679616"/>
            <a:ext cx="9767453" cy="3354765"/>
          </a:xfrm>
          <a:prstGeom prst="rect">
            <a:avLst/>
          </a:prstGeom>
          <a:solidFill>
            <a:srgbClr val="00B050"/>
          </a:solidFill>
          <a:ln w="38100">
            <a:solidFill>
              <a:srgbClr val="0070C0"/>
            </a:solidFill>
          </a:ln>
        </p:spPr>
        <p:txBody>
          <a:bodyPr wrap="square" lIns="91440" tIns="45720" rIns="91440" bIns="45720">
            <a:spAutoFit/>
          </a:bodyPr>
          <a:lstStyle/>
          <a:p>
            <a:pPr algn="ctr"/>
            <a:r>
              <a:rPr lang="ru-RU" sz="4000" b="1" i="1" dirty="0" smtClean="0">
                <a:ln w="0">
                  <a:noFill/>
                </a:ln>
                <a:solidFill>
                  <a:srgbClr val="FF0000"/>
                </a:solidFill>
                <a:latin typeface="Times New Roman" panose="02020603050405020304" pitchFamily="18" charset="0"/>
                <a:cs typeface="Times New Roman" panose="02020603050405020304" pitchFamily="18" charset="0"/>
              </a:rPr>
              <a:t>Экологический проект</a:t>
            </a:r>
          </a:p>
          <a:p>
            <a:pPr algn="ctr"/>
            <a:r>
              <a:rPr lang="ru-RU" sz="3200" b="1" i="1" dirty="0">
                <a:solidFill>
                  <a:srgbClr val="FF0000"/>
                </a:solidFill>
                <a:latin typeface="Times New Roman" panose="02020603050405020304" pitchFamily="18" charset="0"/>
                <a:cs typeface="Times New Roman" panose="02020603050405020304" pitchFamily="18" charset="0"/>
              </a:rPr>
              <a:t>в рамках реализации всероссийского проекта «</a:t>
            </a:r>
            <a:r>
              <a:rPr lang="ru-RU" sz="3200" b="1" i="1" dirty="0" err="1" smtClean="0">
                <a:solidFill>
                  <a:srgbClr val="FF0000"/>
                </a:solidFill>
                <a:latin typeface="Times New Roman" panose="02020603050405020304" pitchFamily="18" charset="0"/>
                <a:cs typeface="Times New Roman" panose="02020603050405020304" pitchFamily="18" charset="0"/>
              </a:rPr>
              <a:t>Эколята</a:t>
            </a:r>
            <a:r>
              <a:rPr lang="ru-RU" sz="3200" b="1" i="1" dirty="0" smtClean="0">
                <a:solidFill>
                  <a:srgbClr val="FF0000"/>
                </a:solidFill>
                <a:latin typeface="Times New Roman" panose="02020603050405020304" pitchFamily="18" charset="0"/>
                <a:cs typeface="Times New Roman" panose="02020603050405020304" pitchFamily="18" charset="0"/>
              </a:rPr>
              <a:t>-дошколята».</a:t>
            </a:r>
            <a:endParaRPr lang="ru-RU" sz="3200" b="1" i="1" dirty="0">
              <a:ln w="0"/>
              <a:solidFill>
                <a:srgbClr val="FF0000"/>
              </a:solidFill>
              <a:latin typeface="Times New Roman" panose="02020603050405020304" pitchFamily="18" charset="0"/>
              <a:cs typeface="Times New Roman" panose="02020603050405020304" pitchFamily="18" charset="0"/>
            </a:endParaRPr>
          </a:p>
          <a:p>
            <a:pPr algn="ctr"/>
            <a:r>
              <a:rPr lang="ru-RU" sz="5400" b="1" i="1" dirty="0" smtClean="0">
                <a:ln w="0">
                  <a:noFill/>
                </a:ln>
                <a:solidFill>
                  <a:srgbClr val="002060"/>
                </a:solidFill>
                <a:latin typeface="Times New Roman" panose="02020603050405020304" pitchFamily="18" charset="0"/>
                <a:cs typeface="Times New Roman" panose="02020603050405020304" pitchFamily="18" charset="0"/>
              </a:rPr>
              <a:t>Тема:« Природа глазами детей</a:t>
            </a:r>
            <a:r>
              <a:rPr lang="ru-RU" sz="3600" dirty="0" smtClean="0">
                <a:ln w="0">
                  <a:noFill/>
                </a:ln>
                <a:solidFill>
                  <a:srgbClr val="002060"/>
                </a:solidFill>
                <a:latin typeface="Times New Roman" panose="02020603050405020304" pitchFamily="18" charset="0"/>
                <a:cs typeface="Times New Roman" panose="02020603050405020304" pitchFamily="18" charset="0"/>
              </a:rPr>
              <a:t>»</a:t>
            </a:r>
            <a:endParaRPr lang="ru-RU" sz="3600" dirty="0">
              <a:ln w="0">
                <a:noFill/>
              </a:ln>
              <a:solidFill>
                <a:srgbClr val="002060"/>
              </a:solidFill>
              <a:latin typeface="Times New Roman" panose="02020603050405020304" pitchFamily="18" charset="0"/>
              <a:cs typeface="Times New Roman" panose="02020603050405020304" pitchFamily="18" charset="0"/>
            </a:endParaRPr>
          </a:p>
        </p:txBody>
      </p:sp>
      <p:pic>
        <p:nvPicPr>
          <p:cNvPr id="6" name="Рисунок 1" descr="C:\Documents and Settings\Марина Васильевна\Local Settings\Temp\logo.gif"/>
          <p:cNvPicPr>
            <a:picLocks/>
          </p:cNvPicPr>
          <p:nvPr/>
        </p:nvPicPr>
        <p:blipFill>
          <a:blip r:embed="rId4" cstate="print">
            <a:extLst>
              <a:ext uri="{28A0092B-C50C-407E-A947-70E740481C1C}">
                <a14:useLocalDpi xmlns:a14="http://schemas.microsoft.com/office/drawing/2010/main" val="0"/>
              </a:ext>
            </a:extLst>
          </a:blip>
          <a:srcRect l="5563" r="5563"/>
          <a:stretch>
            <a:fillRect/>
          </a:stretch>
        </p:blipFill>
        <p:spPr bwMode="auto">
          <a:xfrm>
            <a:off x="10397835" y="94120"/>
            <a:ext cx="1607127" cy="1491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Прямоугольник 10"/>
          <p:cNvSpPr/>
          <p:nvPr/>
        </p:nvSpPr>
        <p:spPr>
          <a:xfrm>
            <a:off x="1856509" y="0"/>
            <a:ext cx="8728362" cy="2308324"/>
          </a:xfrm>
          <a:prstGeom prst="rect">
            <a:avLst/>
          </a:prstGeom>
          <a:noFill/>
        </p:spPr>
        <p:txBody>
          <a:bodyPr wrap="square" lIns="91440" tIns="45720" rIns="91440" bIns="45720">
            <a:spAutoFit/>
          </a:bodyPr>
          <a:lstStyle/>
          <a:p>
            <a:pPr algn="ctr">
              <a:defRPr/>
            </a:pPr>
            <a:r>
              <a:rPr lang="ru-RU" sz="2400" b="1" dirty="0">
                <a:solidFill>
                  <a:srgbClr val="00B050"/>
                </a:solidFill>
                <a:latin typeface="Arial Narrow" pitchFamily="34" charset="0"/>
              </a:rPr>
              <a:t>Муниципальное бюджетное дошкольное образовательное учреждение </a:t>
            </a:r>
          </a:p>
          <a:p>
            <a:pPr algn="ctr">
              <a:defRPr/>
            </a:pPr>
            <a:r>
              <a:rPr lang="ru-RU" sz="2400" b="1" dirty="0">
                <a:solidFill>
                  <a:srgbClr val="00B050"/>
                </a:solidFill>
                <a:latin typeface="Arial Narrow" pitchFamily="34" charset="0"/>
              </a:rPr>
              <a:t>Центр развития ребенка </a:t>
            </a:r>
            <a:r>
              <a:rPr lang="ru-RU" sz="2400" b="1" dirty="0" smtClean="0">
                <a:solidFill>
                  <a:srgbClr val="00B050"/>
                </a:solidFill>
                <a:latin typeface="Arial Narrow" pitchFamily="34" charset="0"/>
              </a:rPr>
              <a:t>- </a:t>
            </a:r>
            <a:r>
              <a:rPr lang="ru-RU" sz="2400" b="1" dirty="0">
                <a:solidFill>
                  <a:srgbClr val="00B050"/>
                </a:solidFill>
                <a:latin typeface="Arial Narrow" pitchFamily="34" charset="0"/>
              </a:rPr>
              <a:t>детский сад «Колокольчик»</a:t>
            </a:r>
          </a:p>
          <a:p>
            <a:pPr algn="ctr">
              <a:defRPr/>
            </a:pPr>
            <a:r>
              <a:rPr lang="ru-RU" sz="2400" b="1" dirty="0">
                <a:solidFill>
                  <a:srgbClr val="00B050"/>
                </a:solidFill>
                <a:latin typeface="Arial Narrow" pitchFamily="34" charset="0"/>
              </a:rPr>
              <a:t> посёлка Витим  МО «Ленский район» РС(Я)        </a:t>
            </a:r>
          </a:p>
          <a:p>
            <a:pPr algn="ctr">
              <a:defRPr/>
            </a:pPr>
            <a:endParaRPr lang="ru-RU" sz="4800" b="0" cap="none" spc="0" dirty="0" smtClean="0">
              <a:ln w="0"/>
              <a:solidFill>
                <a:srgbClr val="00B050"/>
              </a:solidFill>
              <a:effectLst>
                <a:outerShdw blurRad="38100" dist="19050" dir="2700000" algn="tl" rotWithShape="0">
                  <a:schemeClr val="dk1">
                    <a:alpha val="40000"/>
                  </a:schemeClr>
                </a:outerShdw>
              </a:effectLst>
            </a:endParaRPr>
          </a:p>
        </p:txBody>
      </p:sp>
      <p:sp>
        <p:nvSpPr>
          <p:cNvPr id="12" name="Прямоугольник 11"/>
          <p:cNvSpPr/>
          <p:nvPr/>
        </p:nvSpPr>
        <p:spPr>
          <a:xfrm>
            <a:off x="2189017" y="4932218"/>
            <a:ext cx="9157856" cy="1323439"/>
          </a:xfrm>
          <a:prstGeom prst="rect">
            <a:avLst/>
          </a:prstGeom>
          <a:noFill/>
        </p:spPr>
        <p:txBody>
          <a:bodyPr wrap="square" lIns="91440" tIns="45720" rIns="91440" bIns="45720">
            <a:spAutoFit/>
          </a:bodyPr>
          <a:lstStyle/>
          <a:p>
            <a:pPr algn="ctr"/>
            <a:endParaRPr lang="ru-RU" sz="2000" b="1" dirty="0" smtClean="0">
              <a:solidFill>
                <a:srgbClr val="00B050"/>
              </a:solidFill>
              <a:latin typeface="Times New Roman" panose="02020603050405020304" pitchFamily="18" charset="0"/>
              <a:cs typeface="Times New Roman" panose="02020603050405020304" pitchFamily="18" charset="0"/>
            </a:endParaRPr>
          </a:p>
          <a:p>
            <a:pPr algn="ctr"/>
            <a:r>
              <a:rPr lang="ru-RU" sz="2000" b="1" dirty="0" smtClean="0">
                <a:solidFill>
                  <a:srgbClr val="00B050"/>
                </a:solidFill>
                <a:latin typeface="Times New Roman" panose="02020603050405020304" pitchFamily="18" charset="0"/>
                <a:cs typeface="Times New Roman" panose="02020603050405020304" pitchFamily="18" charset="0"/>
              </a:rPr>
              <a:t>Автор </a:t>
            </a:r>
            <a:r>
              <a:rPr lang="ru-RU" sz="2000" b="1" dirty="0">
                <a:solidFill>
                  <a:srgbClr val="00B050"/>
                </a:solidFill>
                <a:latin typeface="Times New Roman" panose="02020603050405020304" pitchFamily="18" charset="0"/>
                <a:cs typeface="Times New Roman" panose="02020603050405020304" pitchFamily="18" charset="0"/>
              </a:rPr>
              <a:t>проекта; воспитатель средней группы </a:t>
            </a:r>
          </a:p>
          <a:p>
            <a:pPr algn="ctr"/>
            <a:r>
              <a:rPr lang="ru-RU" sz="2000" b="1" dirty="0" smtClean="0">
                <a:solidFill>
                  <a:srgbClr val="00B050"/>
                </a:solidFill>
                <a:latin typeface="Times New Roman" panose="02020603050405020304" pitchFamily="18" charset="0"/>
                <a:cs typeface="Times New Roman" panose="02020603050405020304" pitchFamily="18" charset="0"/>
              </a:rPr>
              <a:t>                                         </a:t>
            </a:r>
            <a:r>
              <a:rPr lang="ru-RU" sz="2000" b="1" dirty="0" err="1" smtClean="0">
                <a:solidFill>
                  <a:srgbClr val="00B050"/>
                </a:solidFill>
                <a:latin typeface="Times New Roman" panose="02020603050405020304" pitchFamily="18" charset="0"/>
                <a:cs typeface="Times New Roman" panose="02020603050405020304" pitchFamily="18" charset="0"/>
              </a:rPr>
              <a:t>Мацагорина</a:t>
            </a:r>
            <a:r>
              <a:rPr lang="ru-RU" sz="2000" b="1" dirty="0" smtClean="0">
                <a:solidFill>
                  <a:srgbClr val="00B050"/>
                </a:solidFill>
                <a:latin typeface="Times New Roman" panose="02020603050405020304" pitchFamily="18" charset="0"/>
                <a:cs typeface="Times New Roman" panose="02020603050405020304" pitchFamily="18" charset="0"/>
              </a:rPr>
              <a:t> </a:t>
            </a:r>
            <a:r>
              <a:rPr lang="ru-RU" sz="2000" b="1" dirty="0">
                <a:solidFill>
                  <a:srgbClr val="00B050"/>
                </a:solidFill>
                <a:latin typeface="Times New Roman" panose="02020603050405020304" pitchFamily="18" charset="0"/>
                <a:cs typeface="Times New Roman" panose="02020603050405020304" pitchFamily="18" charset="0"/>
              </a:rPr>
              <a:t>Елена </a:t>
            </a:r>
            <a:r>
              <a:rPr lang="ru-RU" sz="2000" b="1" dirty="0" err="1" smtClean="0">
                <a:solidFill>
                  <a:srgbClr val="00B050"/>
                </a:solidFill>
                <a:latin typeface="Times New Roman" panose="02020603050405020304" pitchFamily="18" charset="0"/>
                <a:cs typeface="Times New Roman" panose="02020603050405020304" pitchFamily="18" charset="0"/>
              </a:rPr>
              <a:t>Габдылхаковна</a:t>
            </a:r>
            <a:endParaRPr lang="ru-RU" sz="2000" b="1" dirty="0" smtClean="0">
              <a:solidFill>
                <a:srgbClr val="00B050"/>
              </a:solidFill>
              <a:latin typeface="Times New Roman" panose="02020603050405020304" pitchFamily="18" charset="0"/>
              <a:cs typeface="Times New Roman" panose="02020603050405020304" pitchFamily="18" charset="0"/>
            </a:endParaRPr>
          </a:p>
          <a:p>
            <a:r>
              <a:rPr lang="ru-RU" sz="2000" b="1" dirty="0" smtClean="0">
                <a:solidFill>
                  <a:srgbClr val="00B050"/>
                </a:solidFill>
                <a:latin typeface="Times New Roman" panose="02020603050405020304" pitchFamily="18" charset="0"/>
                <a:cs typeface="Times New Roman" panose="02020603050405020304" pitchFamily="18" charset="0"/>
              </a:rPr>
              <a:t>                                                            Мельникова Татьяна Борисовна                                </a:t>
            </a:r>
            <a:endParaRPr lang="ru-RU" sz="2000" b="1" dirty="0">
              <a:solidFill>
                <a:srgbClr val="00B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69121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0"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2119745" y="0"/>
            <a:ext cx="10072254" cy="7063472"/>
          </a:xfrm>
          <a:prstGeom prst="rect">
            <a:avLst/>
          </a:prstGeom>
          <a:noFill/>
          <a:ln>
            <a:noFill/>
          </a:ln>
          <a:effectLst/>
        </p:spPr>
        <p:txBody>
          <a:bodyPr wrap="square">
            <a:spAutoFit/>
          </a:bodyPr>
          <a:lstStyle/>
          <a:p>
            <a:endParaRPr lang="ru-RU" sz="2000" b="1" dirty="0" smtClean="0">
              <a:ln w="0"/>
              <a:solidFill>
                <a:srgbClr val="002060"/>
              </a:solidFill>
              <a:latin typeface="Times New Roman" panose="02020603050405020304" pitchFamily="18" charset="0"/>
              <a:cs typeface="Times New Roman" panose="02020603050405020304" pitchFamily="18" charset="0"/>
            </a:endParaRPr>
          </a:p>
          <a:p>
            <a:r>
              <a:rPr lang="ru-RU" sz="2000" b="1" i="1" dirty="0" smtClean="0">
                <a:ln w="0"/>
                <a:solidFill>
                  <a:srgbClr val="FF0000"/>
                </a:solidFill>
                <a:latin typeface="Times New Roman" panose="02020603050405020304" pitchFamily="18" charset="0"/>
                <a:cs typeface="Times New Roman" panose="02020603050405020304" pitchFamily="18" charset="0"/>
              </a:rPr>
              <a:t>Объект исследования </a:t>
            </a:r>
            <a:r>
              <a:rPr lang="ru-RU" dirty="0" smtClean="0">
                <a:ln w="0"/>
                <a:solidFill>
                  <a:srgbClr val="002060"/>
                </a:solidFill>
                <a:latin typeface="Times New Roman" panose="02020603050405020304" pitchFamily="18" charset="0"/>
                <a:cs typeface="Times New Roman" panose="02020603050405020304" pitchFamily="18" charset="0"/>
              </a:rPr>
              <a:t>: природа родного края</a:t>
            </a:r>
            <a:endParaRPr lang="ru-RU" sz="2000" dirty="0" smtClean="0">
              <a:ln w="0"/>
              <a:solidFill>
                <a:srgbClr val="002060"/>
              </a:solidFill>
              <a:latin typeface="Times New Roman" panose="02020603050405020304" pitchFamily="18" charset="0"/>
              <a:cs typeface="Times New Roman" panose="02020603050405020304" pitchFamily="18" charset="0"/>
            </a:endParaRPr>
          </a:p>
          <a:p>
            <a:r>
              <a:rPr lang="ru-RU" sz="2000" b="1" i="1" dirty="0" smtClean="0">
                <a:ln w="0"/>
                <a:solidFill>
                  <a:srgbClr val="FF0000"/>
                </a:solidFill>
                <a:latin typeface="Times New Roman" panose="02020603050405020304" pitchFamily="18" charset="0"/>
                <a:cs typeface="Times New Roman" panose="02020603050405020304" pitchFamily="18" charset="0"/>
              </a:rPr>
              <a:t>Тип </a:t>
            </a:r>
            <a:r>
              <a:rPr lang="ru-RU" sz="2000" b="1" i="1" dirty="0">
                <a:ln w="0"/>
                <a:solidFill>
                  <a:srgbClr val="FF0000"/>
                </a:solidFill>
                <a:latin typeface="Times New Roman" panose="02020603050405020304" pitchFamily="18" charset="0"/>
                <a:cs typeface="Times New Roman" panose="02020603050405020304" pitchFamily="18" charset="0"/>
              </a:rPr>
              <a:t>проекта</a:t>
            </a:r>
            <a:r>
              <a:rPr lang="ru-RU" dirty="0">
                <a:ln w="0"/>
                <a:solidFill>
                  <a:srgbClr val="002060"/>
                </a:solidFill>
                <a:latin typeface="Times New Roman" panose="02020603050405020304" pitchFamily="18" charset="0"/>
                <a:cs typeface="Times New Roman" panose="02020603050405020304" pitchFamily="18" charset="0"/>
              </a:rPr>
              <a:t>: </a:t>
            </a:r>
            <a:r>
              <a:rPr lang="ru-RU" dirty="0" smtClean="0">
                <a:ln w="0"/>
                <a:solidFill>
                  <a:srgbClr val="002060"/>
                </a:solidFill>
                <a:latin typeface="Times New Roman" panose="02020603050405020304" pitchFamily="18" charset="0"/>
                <a:cs typeface="Times New Roman" panose="02020603050405020304" pitchFamily="18" charset="0"/>
              </a:rPr>
              <a:t>познавательно-исследовательский.</a:t>
            </a:r>
            <a:endParaRPr lang="ru-RU" dirty="0">
              <a:ln w="0"/>
              <a:solidFill>
                <a:srgbClr val="002060"/>
              </a:solidFill>
              <a:latin typeface="Times New Roman" panose="02020603050405020304" pitchFamily="18" charset="0"/>
              <a:cs typeface="Times New Roman" panose="02020603050405020304" pitchFamily="18" charset="0"/>
            </a:endParaRPr>
          </a:p>
          <a:p>
            <a:r>
              <a:rPr lang="ru-RU" sz="2000" b="1" i="1" dirty="0">
                <a:ln w="0"/>
                <a:solidFill>
                  <a:srgbClr val="FF0000"/>
                </a:solidFill>
                <a:latin typeface="Times New Roman" panose="02020603050405020304" pitchFamily="18" charset="0"/>
                <a:cs typeface="Times New Roman" panose="02020603050405020304" pitchFamily="18" charset="0"/>
              </a:rPr>
              <a:t>Участники проекта</a:t>
            </a:r>
            <a:r>
              <a:rPr lang="ru-RU" dirty="0">
                <a:ln w="0"/>
                <a:solidFill>
                  <a:srgbClr val="002060"/>
                </a:solidFill>
                <a:latin typeface="Times New Roman" panose="02020603050405020304" pitchFamily="18" charset="0"/>
                <a:cs typeface="Times New Roman" panose="02020603050405020304" pitchFamily="18" charset="0"/>
              </a:rPr>
              <a:t>: дети средней группы, воспитатель, родители.</a:t>
            </a:r>
          </a:p>
          <a:p>
            <a:r>
              <a:rPr lang="ru-RU" sz="2000" b="1" i="1" dirty="0">
                <a:ln w="0"/>
                <a:solidFill>
                  <a:srgbClr val="FF0000"/>
                </a:solidFill>
                <a:latin typeface="Times New Roman" panose="02020603050405020304" pitchFamily="18" charset="0"/>
                <a:cs typeface="Times New Roman" panose="02020603050405020304" pitchFamily="18" charset="0"/>
              </a:rPr>
              <a:t>Срок реализации</a:t>
            </a:r>
            <a:r>
              <a:rPr lang="ru-RU" dirty="0">
                <a:ln w="0"/>
                <a:solidFill>
                  <a:srgbClr val="002060"/>
                </a:solidFill>
                <a:latin typeface="Times New Roman" panose="02020603050405020304" pitchFamily="18" charset="0"/>
                <a:cs typeface="Times New Roman" panose="02020603050405020304" pitchFamily="18" charset="0"/>
              </a:rPr>
              <a:t>: </a:t>
            </a:r>
            <a:r>
              <a:rPr lang="ru-RU" dirty="0" smtClean="0">
                <a:ln w="0"/>
                <a:solidFill>
                  <a:srgbClr val="002060"/>
                </a:solidFill>
                <a:latin typeface="Times New Roman" panose="02020603050405020304" pitchFamily="18" charset="0"/>
                <a:cs typeface="Times New Roman" panose="02020603050405020304" pitchFamily="18" charset="0"/>
              </a:rPr>
              <a:t>долгосрочный (</a:t>
            </a:r>
            <a:r>
              <a:rPr lang="ru-RU" dirty="0" smtClean="0">
                <a:ln w="0"/>
                <a:solidFill>
                  <a:srgbClr val="002060"/>
                </a:solidFill>
                <a:latin typeface="Times New Roman" panose="02020603050405020304" pitchFamily="18" charset="0"/>
                <a:cs typeface="Times New Roman" panose="02020603050405020304" pitchFamily="18" charset="0"/>
              </a:rPr>
              <a:t>12 </a:t>
            </a:r>
            <a:r>
              <a:rPr lang="ru-RU" dirty="0" smtClean="0">
                <a:ln w="0"/>
                <a:solidFill>
                  <a:srgbClr val="002060"/>
                </a:solidFill>
                <a:latin typeface="Times New Roman" panose="02020603050405020304" pitchFamily="18" charset="0"/>
                <a:cs typeface="Times New Roman" panose="02020603050405020304" pitchFamily="18" charset="0"/>
              </a:rPr>
              <a:t>мес. </a:t>
            </a:r>
            <a:r>
              <a:rPr lang="ru-RU" dirty="0" smtClean="0">
                <a:ln w="0"/>
                <a:solidFill>
                  <a:srgbClr val="002060"/>
                </a:solidFill>
                <a:latin typeface="Times New Roman" panose="02020603050405020304" pitchFamily="18" charset="0"/>
                <a:cs typeface="Times New Roman" panose="02020603050405020304" pitchFamily="18" charset="0"/>
              </a:rPr>
              <a:t>Сентябрь</a:t>
            </a:r>
            <a:r>
              <a:rPr lang="ru-RU" dirty="0" smtClean="0">
                <a:ln w="0"/>
                <a:solidFill>
                  <a:srgbClr val="002060"/>
                </a:solidFill>
                <a:latin typeface="Times New Roman" panose="02020603050405020304" pitchFamily="18" charset="0"/>
                <a:cs typeface="Times New Roman" panose="02020603050405020304" pitchFamily="18" charset="0"/>
              </a:rPr>
              <a:t> </a:t>
            </a:r>
            <a:r>
              <a:rPr lang="ru-RU" dirty="0" smtClean="0">
                <a:ln w="0"/>
                <a:solidFill>
                  <a:srgbClr val="002060"/>
                </a:solidFill>
                <a:latin typeface="Times New Roman" panose="02020603050405020304" pitchFamily="18" charset="0"/>
                <a:cs typeface="Times New Roman" panose="02020603050405020304" pitchFamily="18" charset="0"/>
              </a:rPr>
              <a:t>2017г-август 2018г)</a:t>
            </a:r>
          </a:p>
          <a:p>
            <a:r>
              <a:rPr lang="ru-RU" sz="2000" b="1" i="1" dirty="0" smtClean="0">
                <a:ln w="0"/>
                <a:solidFill>
                  <a:srgbClr val="FF0000"/>
                </a:solidFill>
                <a:latin typeface="Times New Roman" panose="02020603050405020304" pitchFamily="18" charset="0"/>
                <a:cs typeface="Times New Roman" panose="02020603050405020304" pitchFamily="18" charset="0"/>
              </a:rPr>
              <a:t>Участники</a:t>
            </a:r>
            <a:r>
              <a:rPr lang="ru-RU" i="1" dirty="0">
                <a:ln w="0"/>
                <a:solidFill>
                  <a:srgbClr val="002060"/>
                </a:solidFill>
                <a:latin typeface="Times New Roman" panose="02020603050405020304" pitchFamily="18" charset="0"/>
                <a:cs typeface="Times New Roman" panose="02020603050405020304" pitchFamily="18" charset="0"/>
              </a:rPr>
              <a:t>: </a:t>
            </a:r>
            <a:r>
              <a:rPr lang="ru-RU" dirty="0">
                <a:ln w="0"/>
                <a:solidFill>
                  <a:srgbClr val="002060"/>
                </a:solidFill>
                <a:latin typeface="Times New Roman" panose="02020603050405020304" pitchFamily="18" charset="0"/>
                <a:cs typeface="Times New Roman" panose="02020603050405020304" pitchFamily="18" charset="0"/>
              </a:rPr>
              <a:t>дети средней </a:t>
            </a:r>
            <a:r>
              <a:rPr lang="ru-RU" dirty="0" smtClean="0">
                <a:ln w="0"/>
                <a:solidFill>
                  <a:srgbClr val="002060"/>
                </a:solidFill>
                <a:latin typeface="Times New Roman" panose="02020603050405020304" pitchFamily="18" charset="0"/>
                <a:cs typeface="Times New Roman" panose="02020603050405020304" pitchFamily="18" charset="0"/>
              </a:rPr>
              <a:t>группы, воспитатель, родители.</a:t>
            </a:r>
          </a:p>
          <a:p>
            <a:pPr algn="ctr">
              <a:lnSpc>
                <a:spcPts val="1365"/>
              </a:lnSpc>
            </a:pPr>
            <a:endParaRPr lang="ru-RU" sz="2400" dirty="0" smtClean="0">
              <a:ln w="0"/>
              <a:solidFill>
                <a:srgbClr val="007A37"/>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ts val="1365"/>
              </a:lnSpc>
            </a:pPr>
            <a:r>
              <a:rPr lang="ru-RU" sz="2400" b="1" u="sng"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Актуальность темы.</a:t>
            </a:r>
          </a:p>
          <a:p>
            <a:pPr>
              <a:lnSpc>
                <a:spcPts val="1365"/>
              </a:lnSpc>
            </a:pPr>
            <a:endParaRPr lang="ru-RU" sz="2400" b="1" dirty="0" smtClean="0">
              <a:solidFill>
                <a:srgbClr val="007A37"/>
              </a:solidFill>
              <a:latin typeface="Times New Roman" panose="02020603050405020304" pitchFamily="18" charset="0"/>
              <a:ea typeface="Times New Roman" panose="02020603050405020304" pitchFamily="18" charset="0"/>
              <a:cs typeface="Times New Roman" panose="02020603050405020304" pitchFamily="18" charset="0"/>
            </a:endParaRPr>
          </a:p>
          <a:p>
            <a:r>
              <a:rPr lang="ru-RU" dirty="0" smtClean="0">
                <a:solidFill>
                  <a:srgbClr val="002060"/>
                </a:solidFill>
              </a:rPr>
              <a:t>       </a:t>
            </a:r>
            <a:r>
              <a:rPr lang="ru-RU" sz="2000" dirty="0" smtClean="0">
                <a:ln w="0"/>
                <a:solidFill>
                  <a:srgbClr val="002060"/>
                </a:solidFill>
                <a:latin typeface="Times New Roman" panose="02020603050405020304" pitchFamily="18" charset="0"/>
                <a:cs typeface="Times New Roman" panose="02020603050405020304" pitchFamily="18" charset="0"/>
              </a:rPr>
              <a:t>Дошкольное учреждение уже сегодня призвано проявить настойчивость в воспитании нового поколения, которому присуще особое видение мира как объекта его постоянной заботы. Формирование экологического сознания - важная задача дошкольного учреждения в настоящее время. Нынешняя экологическая ситуация такова, что более нельзя обойтись без радикальных и всесторонних изменений практически всех аспектов общественной жизни.</a:t>
            </a:r>
          </a:p>
          <a:p>
            <a:r>
              <a:rPr lang="ru-RU" sz="2000" dirty="0" smtClean="0">
                <a:ln w="0"/>
                <a:solidFill>
                  <a:srgbClr val="002060"/>
                </a:solidFill>
                <a:latin typeface="Times New Roman" panose="02020603050405020304" pitchFamily="18" charset="0"/>
                <a:cs typeface="Times New Roman" panose="02020603050405020304" pitchFamily="18" charset="0"/>
              </a:rPr>
              <a:t>И </a:t>
            </a:r>
            <a:r>
              <a:rPr lang="ru-RU" sz="2000" dirty="0">
                <a:ln w="0"/>
                <a:solidFill>
                  <a:srgbClr val="002060"/>
                </a:solidFill>
                <a:latin typeface="Times New Roman" panose="02020603050405020304" pitchFamily="18" charset="0"/>
                <a:cs typeface="Times New Roman" panose="02020603050405020304" pitchFamily="18" charset="0"/>
              </a:rPr>
              <a:t>начинать экологическое воспитание надо с дошкольного возраста, так как в это время приобретенные знания могут в дальнейшем преобразоваться в прочные убеждения</a:t>
            </a:r>
            <a:r>
              <a:rPr lang="ru-RU" sz="2000" dirty="0" smtClean="0">
                <a:ln w="0"/>
                <a:solidFill>
                  <a:srgbClr val="002060"/>
                </a:solidFill>
                <a:latin typeface="Times New Roman" panose="02020603050405020304" pitchFamily="18" charset="0"/>
                <a:cs typeface="Times New Roman" panose="02020603050405020304" pitchFamily="18" charset="0"/>
              </a:rPr>
              <a:t>.</a:t>
            </a:r>
            <a:r>
              <a:rPr lang="ru-RU" sz="2000" dirty="0">
                <a:ln w="0"/>
                <a:solidFill>
                  <a:srgbClr val="002060"/>
                </a:solidFill>
                <a:latin typeface="Times New Roman" panose="02020603050405020304" pitchFamily="18" charset="0"/>
                <a:cs typeface="Times New Roman" panose="02020603050405020304" pitchFamily="18" charset="0"/>
              </a:rPr>
              <a:t> В современных условиях проблема экологического воспитания дошкольников приобретает особую остроту и актуальность. Именно в период дошкольного детства происходит </a:t>
            </a:r>
            <a:r>
              <a:rPr lang="ru-RU" sz="2000" dirty="0" smtClean="0">
                <a:ln w="0"/>
                <a:solidFill>
                  <a:srgbClr val="002060"/>
                </a:solidFill>
                <a:latin typeface="Times New Roman" panose="02020603050405020304" pitchFamily="18" charset="0"/>
                <a:cs typeface="Times New Roman" panose="02020603050405020304" pitchFamily="18" charset="0"/>
              </a:rPr>
              <a:t>становление человеческой </a:t>
            </a:r>
            <a:r>
              <a:rPr lang="ru-RU" sz="2000" dirty="0">
                <a:ln w="0"/>
                <a:solidFill>
                  <a:srgbClr val="002060"/>
                </a:solidFill>
                <a:latin typeface="Times New Roman" panose="02020603050405020304" pitchFamily="18" charset="0"/>
                <a:cs typeface="Times New Roman" panose="02020603050405020304" pitchFamily="18" charset="0"/>
              </a:rPr>
              <a:t>личности, формирование начал экологической культуры. Поэтому очень важно разбудить в детях интерес к живой природе, воспитывать любовь к ней, научить беречь окружающий мир.</a:t>
            </a:r>
          </a:p>
          <a:p>
            <a:pPr lvl="0"/>
            <a:endParaRPr lang="ru-RU" sz="2000" dirty="0">
              <a:solidFill>
                <a:srgbClr val="002060"/>
              </a:solidFill>
            </a:endParaRPr>
          </a:p>
          <a:p>
            <a:endParaRPr lang="ru-RU" dirty="0" smtClean="0">
              <a:solidFill>
                <a:srgbClr val="002060"/>
              </a:solidFill>
            </a:endParaRPr>
          </a:p>
        </p:txBody>
      </p:sp>
      <p:pic>
        <p:nvPicPr>
          <p:cNvPr id="6" name="Picture 8" descr="http://mediasubs.ru/group/uploads/mi/mir-iskusstva-tvorchestva-i-krasotyi/image2/3ZjAtODQw.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58401" y="193962"/>
            <a:ext cx="2498072" cy="187355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7521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1"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2258291" y="96983"/>
            <a:ext cx="9933709" cy="7329732"/>
          </a:xfrm>
          <a:prstGeom prst="rect">
            <a:avLst/>
          </a:prstGeom>
          <a:noFill/>
        </p:spPr>
        <p:txBody>
          <a:bodyPr wrap="square" lIns="91440" tIns="45720" rIns="91440" bIns="45720">
            <a:spAutoFit/>
          </a:bodyPr>
          <a:lstStyle/>
          <a:p>
            <a:pPr algn="ctr"/>
            <a:r>
              <a:rPr lang="ru-RU" sz="2400" b="1" dirty="0" smtClean="0">
                <a:ln w="0"/>
                <a:solidFill>
                  <a:srgbClr val="FF0000"/>
                </a:solidFill>
                <a:latin typeface="Times New Roman" panose="02020603050405020304" pitchFamily="18" charset="0"/>
                <a:cs typeface="Times New Roman" panose="02020603050405020304" pitchFamily="18" charset="0"/>
              </a:rPr>
              <a:t>Цель проекта</a:t>
            </a:r>
            <a:r>
              <a:rPr lang="ru-RU" sz="2800" dirty="0">
                <a:ln w="0"/>
                <a:solidFill>
                  <a:srgbClr val="FF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a:t>
            </a:r>
            <a:r>
              <a:rPr lang="ru-RU" sz="2800" dirty="0" smtClean="0">
                <a:ln w="0"/>
                <a:solidFill>
                  <a:srgbClr val="FF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a:t>
            </a:r>
          </a:p>
          <a:p>
            <a:r>
              <a:rPr lang="ru-RU" sz="2800" dirty="0" smtClean="0">
                <a:ln w="0"/>
                <a:solidFill>
                  <a:srgbClr val="00206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с</a:t>
            </a:r>
            <a:r>
              <a:rPr lang="ru-RU" dirty="0" smtClean="0">
                <a:solidFill>
                  <a:srgbClr val="002060"/>
                </a:solidFill>
                <a:latin typeface="Times New Roman" panose="02020603050405020304" pitchFamily="18" charset="0"/>
                <a:cs typeface="Times New Roman" panose="02020603050405020304" pitchFamily="18" charset="0"/>
              </a:rPr>
              <a:t>формировать </a:t>
            </a:r>
            <a:r>
              <a:rPr lang="ru-RU" dirty="0">
                <a:solidFill>
                  <a:srgbClr val="002060"/>
                </a:solidFill>
                <a:latin typeface="Times New Roman" panose="02020603050405020304" pitchFamily="18" charset="0"/>
                <a:cs typeface="Times New Roman" panose="02020603050405020304" pitchFamily="18" charset="0"/>
              </a:rPr>
              <a:t>у детей чувства сопричастности ко всему живому, гуманное отношение к окружающей среде и стремление проявлять заботу о сохранении </a:t>
            </a:r>
            <a:r>
              <a:rPr lang="ru-RU" dirty="0" smtClean="0">
                <a:solidFill>
                  <a:srgbClr val="002060"/>
                </a:solidFill>
                <a:latin typeface="Times New Roman" panose="02020603050405020304" pitchFamily="18" charset="0"/>
                <a:cs typeface="Times New Roman" panose="02020603050405020304" pitchFamily="18" charset="0"/>
              </a:rPr>
              <a:t>природы;</a:t>
            </a:r>
            <a:r>
              <a:rPr lang="ru-RU" dirty="0">
                <a:solidFill>
                  <a:srgbClr val="002060"/>
                </a:solidFill>
                <a:latin typeface="Times New Roman" panose="02020603050405020304" pitchFamily="18" charset="0"/>
                <a:cs typeface="Times New Roman" panose="02020603050405020304" pitchFamily="18" charset="0"/>
              </a:rPr>
              <a:t> ; </a:t>
            </a:r>
            <a:r>
              <a:rPr lang="ru-RU" dirty="0" smtClean="0">
                <a:solidFill>
                  <a:srgbClr val="002060"/>
                </a:solidFill>
                <a:latin typeface="Times New Roman" panose="02020603050405020304" pitchFamily="18" charset="0"/>
                <a:cs typeface="Times New Roman" panose="02020603050405020304" pitchFamily="18" charset="0"/>
              </a:rPr>
              <a:t>убеждение что красота </a:t>
            </a:r>
            <a:r>
              <a:rPr lang="ru-RU" dirty="0">
                <a:solidFill>
                  <a:srgbClr val="002060"/>
                </a:solidFill>
                <a:latin typeface="Times New Roman" panose="02020603050405020304" pitchFamily="18" charset="0"/>
                <a:cs typeface="Times New Roman" panose="02020603050405020304" pitchFamily="18" charset="0"/>
              </a:rPr>
              <a:t>природы бесценна, поэтому её надо охранять</a:t>
            </a:r>
            <a:r>
              <a:rPr lang="ru-RU" dirty="0" smtClean="0">
                <a:solidFill>
                  <a:srgbClr val="002060"/>
                </a:solidFill>
                <a:latin typeface="Times New Roman" panose="02020603050405020304" pitchFamily="18" charset="0"/>
                <a:cs typeface="Times New Roman" panose="02020603050405020304" pitchFamily="18" charset="0"/>
              </a:rPr>
              <a:t>.</a:t>
            </a:r>
            <a:r>
              <a:rPr lang="ru-RU" dirty="0"/>
              <a:t> </a:t>
            </a:r>
            <a:endParaRPr lang="ru-RU" dirty="0">
              <a:solidFill>
                <a:srgbClr val="002060"/>
              </a:solidFill>
              <a:latin typeface="Times New Roman" panose="02020603050405020304" pitchFamily="18" charset="0"/>
              <a:cs typeface="Times New Roman" panose="02020603050405020304" pitchFamily="18" charset="0"/>
            </a:endParaRPr>
          </a:p>
          <a:p>
            <a:pPr algn="ctr"/>
            <a:r>
              <a:rPr lang="ru-RU" sz="2400" b="1" dirty="0" smtClean="0">
                <a:solidFill>
                  <a:srgbClr val="FF0000"/>
                </a:solidFill>
                <a:latin typeface="Times New Roman" panose="02020603050405020304" pitchFamily="18" charset="0"/>
                <a:cs typeface="Times New Roman" panose="02020603050405020304" pitchFamily="18" charset="0"/>
              </a:rPr>
              <a:t>Задачи проекта:</a:t>
            </a:r>
            <a:endParaRPr lang="ru-RU" sz="2400" dirty="0"/>
          </a:p>
          <a:p>
            <a:pPr marL="285750" lvl="0" indent="-285750">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Развивать </a:t>
            </a:r>
            <a:r>
              <a:rPr lang="ru-RU" dirty="0">
                <a:solidFill>
                  <a:srgbClr val="002060"/>
                </a:solidFill>
                <a:latin typeface="Times New Roman" panose="02020603050405020304" pitchFamily="18" charset="0"/>
                <a:cs typeface="Times New Roman" panose="02020603050405020304" pitchFamily="18" charset="0"/>
              </a:rPr>
              <a:t>наблюдательность и любознательность детей в </a:t>
            </a:r>
            <a:r>
              <a:rPr lang="ru-RU" dirty="0" err="1" smtClean="0">
                <a:solidFill>
                  <a:srgbClr val="002060"/>
                </a:solidFill>
                <a:latin typeface="Times New Roman" panose="02020603050405020304" pitchFamily="18" charset="0"/>
                <a:cs typeface="Times New Roman" panose="02020603050405020304" pitchFamily="18" charset="0"/>
              </a:rPr>
              <a:t>процесcе</a:t>
            </a:r>
            <a:r>
              <a:rPr lang="ru-RU" dirty="0" smtClean="0">
                <a:solidFill>
                  <a:srgbClr val="002060"/>
                </a:solidFill>
                <a:latin typeface="Times New Roman" panose="02020603050405020304" pitchFamily="18" charset="0"/>
                <a:cs typeface="Times New Roman" panose="02020603050405020304" pitchFamily="18" charset="0"/>
              </a:rPr>
              <a:t> ознакомления </a:t>
            </a:r>
            <a:r>
              <a:rPr lang="ru-RU" dirty="0">
                <a:solidFill>
                  <a:srgbClr val="002060"/>
                </a:solidFill>
                <a:latin typeface="Times New Roman" panose="02020603050405020304" pitchFamily="18" charset="0"/>
                <a:cs typeface="Times New Roman" panose="02020603050405020304" pitchFamily="18" charset="0"/>
              </a:rPr>
              <a:t>их с явлениями природы;</a:t>
            </a:r>
          </a:p>
          <a:p>
            <a:pPr marL="285750" lvl="0" indent="-285750">
              <a:buFont typeface="Wingdings" panose="05000000000000000000" pitchFamily="2" charset="2"/>
              <a:buChar char="v"/>
            </a:pPr>
            <a:r>
              <a:rPr lang="ru-RU" dirty="0">
                <a:solidFill>
                  <a:srgbClr val="002060"/>
                </a:solidFill>
                <a:latin typeface="Times New Roman" panose="02020603050405020304" pitchFamily="18" charset="0"/>
                <a:cs typeface="Times New Roman" panose="02020603050405020304" pitchFamily="18" charset="0"/>
              </a:rPr>
              <a:t>Ф</a:t>
            </a:r>
            <a:r>
              <a:rPr lang="ru-RU" dirty="0" smtClean="0">
                <a:solidFill>
                  <a:srgbClr val="002060"/>
                </a:solidFill>
                <a:latin typeface="Times New Roman" panose="02020603050405020304" pitchFamily="18" charset="0"/>
                <a:cs typeface="Times New Roman" panose="02020603050405020304" pitchFamily="18" charset="0"/>
              </a:rPr>
              <a:t>ормировать </a:t>
            </a:r>
            <a:r>
              <a:rPr lang="ru-RU" dirty="0">
                <a:solidFill>
                  <a:srgbClr val="002060"/>
                </a:solidFill>
                <a:latin typeface="Times New Roman" panose="02020603050405020304" pitchFamily="18" charset="0"/>
                <a:cs typeface="Times New Roman" panose="02020603050405020304" pitchFamily="18" charset="0"/>
              </a:rPr>
              <a:t>обобщенные представления о признаках природных объектов и явлений, устанавливать простейшие связи между ними;</a:t>
            </a:r>
          </a:p>
          <a:p>
            <a:pPr marL="285750" lvl="0" indent="-285750">
              <a:buFont typeface="Wingdings" panose="05000000000000000000" pitchFamily="2" charset="2"/>
              <a:buChar char="v"/>
            </a:pPr>
            <a:r>
              <a:rPr lang="ru-RU" dirty="0">
                <a:solidFill>
                  <a:srgbClr val="002060"/>
                </a:solidFill>
                <a:latin typeface="Times New Roman" panose="02020603050405020304" pitchFamily="18" charset="0"/>
                <a:cs typeface="Times New Roman" panose="02020603050405020304" pitchFamily="18" charset="0"/>
              </a:rPr>
              <a:t>В</a:t>
            </a:r>
            <a:r>
              <a:rPr lang="ru-RU" dirty="0" smtClean="0">
                <a:solidFill>
                  <a:srgbClr val="002060"/>
                </a:solidFill>
                <a:latin typeface="Times New Roman" panose="02020603050405020304" pitchFamily="18" charset="0"/>
                <a:cs typeface="Times New Roman" panose="02020603050405020304" pitchFamily="18" charset="0"/>
              </a:rPr>
              <a:t>оспитывать </a:t>
            </a:r>
            <a:r>
              <a:rPr lang="ru-RU" dirty="0">
                <a:solidFill>
                  <a:srgbClr val="002060"/>
                </a:solidFill>
                <a:latin typeface="Times New Roman" panose="02020603050405020304" pitchFamily="18" charset="0"/>
                <a:cs typeface="Times New Roman" panose="02020603050405020304" pitchFamily="18" charset="0"/>
              </a:rPr>
              <a:t>у детей чуткое отношение ко всему живому (растениям, животным) </a:t>
            </a:r>
            <a:r>
              <a:rPr lang="ru-RU" dirty="0" smtClean="0">
                <a:solidFill>
                  <a:srgbClr val="002060"/>
                </a:solidFill>
                <a:latin typeface="Times New Roman" panose="02020603050405020304" pitchFamily="18" charset="0"/>
                <a:cs typeface="Times New Roman" panose="02020603050405020304" pitchFamily="18" charset="0"/>
              </a:rPr>
              <a:t>;</a:t>
            </a:r>
          </a:p>
          <a:p>
            <a:pPr marL="285750" lvl="0" indent="-285750">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Воспитывать </a:t>
            </a:r>
            <a:r>
              <a:rPr lang="ru-RU" dirty="0">
                <a:solidFill>
                  <a:srgbClr val="002060"/>
                </a:solidFill>
                <a:latin typeface="Times New Roman" panose="02020603050405020304" pitchFamily="18" charset="0"/>
                <a:cs typeface="Times New Roman" panose="02020603050405020304" pitchFamily="18" charset="0"/>
              </a:rPr>
              <a:t>любовь к природе, интерес и заботливое отношение к растительному и животному миру;</a:t>
            </a:r>
          </a:p>
          <a:p>
            <a:pPr marL="285750" lvl="0" indent="-285750">
              <a:buFont typeface="Wingdings" panose="05000000000000000000" pitchFamily="2" charset="2"/>
              <a:buChar char="v"/>
            </a:pPr>
            <a:r>
              <a:rPr lang="ru-RU" dirty="0">
                <a:solidFill>
                  <a:srgbClr val="002060"/>
                </a:solidFill>
                <a:latin typeface="Times New Roman" panose="02020603050405020304" pitchFamily="18" charset="0"/>
                <a:cs typeface="Times New Roman" panose="02020603050405020304" pitchFamily="18" charset="0"/>
              </a:rPr>
              <a:t>З</a:t>
            </a:r>
            <a:r>
              <a:rPr lang="ru-RU" dirty="0" smtClean="0">
                <a:solidFill>
                  <a:srgbClr val="002060"/>
                </a:solidFill>
                <a:latin typeface="Times New Roman" panose="02020603050405020304" pitchFamily="18" charset="0"/>
                <a:cs typeface="Times New Roman" panose="02020603050405020304" pitchFamily="18" charset="0"/>
              </a:rPr>
              <a:t>акреплять </a:t>
            </a:r>
            <a:r>
              <a:rPr lang="ru-RU" dirty="0">
                <a:solidFill>
                  <a:srgbClr val="002060"/>
                </a:solidFill>
                <a:latin typeface="Times New Roman" panose="02020603050405020304" pitchFamily="18" charset="0"/>
                <a:cs typeface="Times New Roman" panose="02020603050405020304" pitchFamily="18" charset="0"/>
              </a:rPr>
              <a:t>представление о сезонных изменениях, поведении животных и птиц;</a:t>
            </a:r>
          </a:p>
          <a:p>
            <a:pPr marL="285750" indent="-285750">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Приобщать </a:t>
            </a:r>
            <a:r>
              <a:rPr lang="ru-RU" dirty="0">
                <a:solidFill>
                  <a:srgbClr val="002060"/>
                </a:solidFill>
                <a:latin typeface="Times New Roman" panose="02020603050405020304" pitchFamily="18" charset="0"/>
                <a:cs typeface="Times New Roman" panose="02020603050405020304" pitchFamily="18" charset="0"/>
              </a:rPr>
              <a:t>детей к выращиванию растений в уголке природы и на огороде, </a:t>
            </a:r>
            <a:r>
              <a:rPr lang="ru-RU" dirty="0" smtClean="0">
                <a:solidFill>
                  <a:srgbClr val="002060"/>
                </a:solidFill>
                <a:latin typeface="Times New Roman" panose="02020603050405020304" pitchFamily="18" charset="0"/>
                <a:cs typeface="Times New Roman" panose="02020603050405020304" pitchFamily="18" charset="0"/>
              </a:rPr>
              <a:t>клумбе.</a:t>
            </a:r>
          </a:p>
          <a:p>
            <a:pPr marL="285750" indent="-285750">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Воспитывать </a:t>
            </a:r>
            <a:r>
              <a:rPr lang="ru-RU" dirty="0">
                <a:solidFill>
                  <a:srgbClr val="002060"/>
                </a:solidFill>
                <a:latin typeface="Times New Roman" panose="02020603050405020304" pitchFamily="18" charset="0"/>
                <a:cs typeface="Times New Roman" panose="02020603050405020304" pitchFamily="18" charset="0"/>
              </a:rPr>
              <a:t>у детей внимательное, разумное, бережное отношение к окружающей природе своего края.</a:t>
            </a:r>
          </a:p>
          <a:p>
            <a:pPr marL="285750" indent="-285750">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 </a:t>
            </a:r>
            <a:r>
              <a:rPr lang="ru-RU" dirty="0">
                <a:solidFill>
                  <a:srgbClr val="002060"/>
                </a:solidFill>
                <a:latin typeface="Times New Roman" panose="02020603050405020304" pitchFamily="18" charset="0"/>
                <a:cs typeface="Times New Roman" panose="02020603050405020304" pitchFamily="18" charset="0"/>
              </a:rPr>
              <a:t>Создавать экологически благоприятную среду на территории ДОУ для реализации приоритетного направления.</a:t>
            </a:r>
          </a:p>
          <a:p>
            <a:pPr marL="285750" indent="-285750">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Развивать </a:t>
            </a:r>
            <a:r>
              <a:rPr lang="ru-RU" dirty="0">
                <a:solidFill>
                  <a:srgbClr val="002060"/>
                </a:solidFill>
                <a:latin typeface="Times New Roman" panose="02020603050405020304" pitchFamily="18" charset="0"/>
                <a:cs typeface="Times New Roman" panose="02020603050405020304" pitchFamily="18" charset="0"/>
              </a:rPr>
              <a:t>познавательные умения детей при овладении исследовательскими методами познания природы.</a:t>
            </a:r>
          </a:p>
          <a:p>
            <a:pPr marL="285750" indent="-285750">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 </a:t>
            </a:r>
            <a:r>
              <a:rPr lang="ru-RU" dirty="0">
                <a:solidFill>
                  <a:srgbClr val="002060"/>
                </a:solidFill>
                <a:latin typeface="Times New Roman" panose="02020603050405020304" pitchFamily="18" charset="0"/>
                <a:cs typeface="Times New Roman" panose="02020603050405020304" pitchFamily="18" charset="0"/>
              </a:rPr>
              <a:t>Развивать взаимопонимание и взаимопомощь между детьми, педагогами в постоянном саморазвитии экологической культуры.</a:t>
            </a:r>
          </a:p>
          <a:p>
            <a:pPr marL="285750" indent="-285750">
              <a:buFont typeface="Wingdings" panose="05000000000000000000" pitchFamily="2" charset="2"/>
              <a:buChar char="v"/>
            </a:pPr>
            <a:endParaRPr lang="ru-RU" dirty="0">
              <a:solidFill>
                <a:srgbClr val="00206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40658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0" y="0"/>
            <a:ext cx="1229590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2189018" y="540326"/>
            <a:ext cx="6844145" cy="3139321"/>
          </a:xfrm>
          <a:prstGeom prst="rect">
            <a:avLst/>
          </a:prstGeom>
          <a:noFill/>
          <a:ln w="38100">
            <a:solidFill>
              <a:schemeClr val="accent1">
                <a:lumMod val="75000"/>
              </a:schemeClr>
            </a:solidFill>
          </a:ln>
        </p:spPr>
        <p:txBody>
          <a:bodyPr wrap="square" lIns="91440" tIns="45720" rIns="91440" bIns="45720">
            <a:spAutoFit/>
          </a:bodyPr>
          <a:lstStyle/>
          <a:p>
            <a:pPr marL="285750" indent="-285750" algn="just">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Наблюдения </a:t>
            </a:r>
            <a:r>
              <a:rPr lang="ru-RU" dirty="0">
                <a:solidFill>
                  <a:srgbClr val="002060"/>
                </a:solidFill>
                <a:latin typeface="Times New Roman" panose="02020603050405020304" pitchFamily="18" charset="0"/>
                <a:cs typeface="Times New Roman" panose="02020603050405020304" pitchFamily="18" charset="0"/>
              </a:rPr>
              <a:t>и экологические </a:t>
            </a:r>
            <a:r>
              <a:rPr lang="ru-RU" dirty="0" smtClean="0">
                <a:solidFill>
                  <a:srgbClr val="002060"/>
                </a:solidFill>
                <a:latin typeface="Times New Roman" panose="02020603050405020304" pitchFamily="18" charset="0"/>
                <a:cs typeface="Times New Roman" panose="02020603050405020304" pitchFamily="18" charset="0"/>
              </a:rPr>
              <a:t>экскурсии, </a:t>
            </a:r>
            <a:r>
              <a:rPr lang="ru-RU" dirty="0">
                <a:solidFill>
                  <a:srgbClr val="002060"/>
                </a:solidFill>
                <a:latin typeface="Times New Roman" panose="02020603050405020304" pitchFamily="18" charset="0"/>
                <a:cs typeface="Times New Roman" panose="02020603050405020304" pitchFamily="18" charset="0"/>
              </a:rPr>
              <a:t>беседы, </a:t>
            </a:r>
            <a:r>
              <a:rPr lang="ru-RU" dirty="0" smtClean="0">
                <a:solidFill>
                  <a:srgbClr val="002060"/>
                </a:solidFill>
                <a:latin typeface="Times New Roman" panose="02020603050405020304" pitchFamily="18" charset="0"/>
                <a:cs typeface="Times New Roman" panose="02020603050405020304" pitchFamily="18" charset="0"/>
              </a:rPr>
              <a:t>исследования</a:t>
            </a:r>
            <a:r>
              <a:rPr lang="ru-RU" dirty="0">
                <a:solidFill>
                  <a:srgbClr val="002060"/>
                </a:solidFill>
                <a:latin typeface="Times New Roman" panose="02020603050405020304" pitchFamily="18" charset="0"/>
                <a:cs typeface="Times New Roman" panose="02020603050405020304" pitchFamily="18" charset="0"/>
              </a:rPr>
              <a:t>, </a:t>
            </a:r>
            <a:r>
              <a:rPr lang="ru-RU" dirty="0" smtClean="0">
                <a:solidFill>
                  <a:srgbClr val="002060"/>
                </a:solidFill>
                <a:latin typeface="Times New Roman" panose="02020603050405020304" pitchFamily="18" charset="0"/>
                <a:cs typeface="Times New Roman" panose="02020603050405020304" pitchFamily="18" charset="0"/>
              </a:rPr>
              <a:t>опыты,</a:t>
            </a:r>
            <a:r>
              <a:rPr lang="ru-RU" dirty="0">
                <a:solidFill>
                  <a:srgbClr val="002060"/>
                </a:solidFill>
                <a:latin typeface="Times New Roman" panose="02020603050405020304" pitchFamily="18" charset="0"/>
                <a:cs typeface="Times New Roman" panose="02020603050405020304" pitchFamily="18" charset="0"/>
              </a:rPr>
              <a:t> </a:t>
            </a:r>
            <a:r>
              <a:rPr lang="ru-RU" dirty="0" err="1" smtClean="0">
                <a:solidFill>
                  <a:srgbClr val="002060"/>
                </a:solidFill>
                <a:latin typeface="Times New Roman" panose="02020603050405020304" pitchFamily="18" charset="0"/>
                <a:cs typeface="Times New Roman" panose="02020603050405020304" pitchFamily="18" charset="0"/>
              </a:rPr>
              <a:t>эколого</a:t>
            </a:r>
            <a:r>
              <a:rPr lang="ru-RU" dirty="0" smtClean="0">
                <a:solidFill>
                  <a:srgbClr val="002060"/>
                </a:solidFill>
                <a:latin typeface="Times New Roman" panose="02020603050405020304" pitchFamily="18" charset="0"/>
                <a:cs typeface="Times New Roman" panose="02020603050405020304" pitchFamily="18" charset="0"/>
              </a:rPr>
              <a:t> </a:t>
            </a:r>
            <a:r>
              <a:rPr lang="ru-RU" dirty="0">
                <a:solidFill>
                  <a:srgbClr val="002060"/>
                </a:solidFill>
                <a:latin typeface="Times New Roman" panose="02020603050405020304" pitchFamily="18" charset="0"/>
                <a:cs typeface="Times New Roman" panose="02020603050405020304" pitchFamily="18" charset="0"/>
              </a:rPr>
              <a:t>— познавательные </a:t>
            </a:r>
            <a:r>
              <a:rPr lang="ru-RU" dirty="0" smtClean="0">
                <a:solidFill>
                  <a:srgbClr val="002060"/>
                </a:solidFill>
                <a:latin typeface="Times New Roman" panose="02020603050405020304" pitchFamily="18" charset="0"/>
                <a:cs typeface="Times New Roman" panose="02020603050405020304" pitchFamily="18" charset="0"/>
              </a:rPr>
              <a:t>развлечения.</a:t>
            </a:r>
            <a:endParaRPr lang="ru-RU" dirty="0">
              <a:solidFill>
                <a:srgbClr val="00206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 Рассматривание иллюстраций, чтение художественной литературы, </a:t>
            </a:r>
            <a:r>
              <a:rPr lang="ru-RU" dirty="0">
                <a:ln w="0"/>
                <a:solidFill>
                  <a:srgbClr val="002060"/>
                </a:solidFill>
                <a:latin typeface="Times New Roman" panose="02020603050405020304" pitchFamily="18" charset="0"/>
                <a:cs typeface="Times New Roman" panose="02020603050405020304" pitchFamily="18" charset="0"/>
              </a:rPr>
              <a:t>с</a:t>
            </a:r>
            <a:r>
              <a:rPr lang="ru-RU" dirty="0" smtClean="0">
                <a:ln w="0"/>
                <a:solidFill>
                  <a:srgbClr val="002060"/>
                </a:solidFill>
                <a:latin typeface="Times New Roman" panose="02020603050405020304" pitchFamily="18" charset="0"/>
                <a:cs typeface="Times New Roman" panose="02020603050405020304" pitchFamily="18" charset="0"/>
              </a:rPr>
              <a:t>лушание </a:t>
            </a:r>
            <a:r>
              <a:rPr lang="ru-RU" dirty="0">
                <a:ln w="0"/>
                <a:solidFill>
                  <a:srgbClr val="002060"/>
                </a:solidFill>
                <a:latin typeface="Times New Roman" panose="02020603050405020304" pitchFamily="18" charset="0"/>
                <a:cs typeface="Times New Roman" panose="02020603050405020304" pitchFamily="18" charset="0"/>
              </a:rPr>
              <a:t>музыки.</a:t>
            </a:r>
          </a:p>
          <a:p>
            <a:pPr marL="285750" indent="-285750" algn="just">
              <a:buFont typeface="Wingdings" panose="05000000000000000000" pitchFamily="2" charset="2"/>
              <a:buChar char="v"/>
            </a:pPr>
            <a:r>
              <a:rPr lang="ru-RU" dirty="0">
                <a:solidFill>
                  <a:srgbClr val="002060"/>
                </a:solidFill>
                <a:latin typeface="Times New Roman" panose="02020603050405020304" pitchFamily="18" charset="0"/>
                <a:cs typeface="Times New Roman" panose="02020603050405020304" pitchFamily="18" charset="0"/>
              </a:rPr>
              <a:t> </a:t>
            </a:r>
            <a:r>
              <a:rPr lang="ru-RU" dirty="0" smtClean="0">
                <a:solidFill>
                  <a:srgbClr val="002060"/>
                </a:solidFill>
                <a:latin typeface="Times New Roman" panose="02020603050405020304" pitchFamily="18" charset="0"/>
                <a:cs typeface="Times New Roman" panose="02020603050405020304" pitchFamily="18" charset="0"/>
              </a:rPr>
              <a:t>Экологические</a:t>
            </a:r>
            <a:r>
              <a:rPr lang="ru-RU" dirty="0">
                <a:solidFill>
                  <a:srgbClr val="002060"/>
                </a:solidFill>
                <a:latin typeface="Times New Roman" panose="02020603050405020304" pitchFamily="18" charset="0"/>
                <a:cs typeface="Times New Roman" panose="02020603050405020304" pitchFamily="18" charset="0"/>
              </a:rPr>
              <a:t>, подвижные, дидактические, игры </a:t>
            </a:r>
            <a:r>
              <a:rPr lang="ru-RU" dirty="0" smtClean="0">
                <a:solidFill>
                  <a:srgbClr val="002060"/>
                </a:solidFill>
                <a:latin typeface="Times New Roman" panose="02020603050405020304" pitchFamily="18" charset="0"/>
                <a:cs typeface="Times New Roman" panose="02020603050405020304" pitchFamily="18" charset="0"/>
              </a:rPr>
              <a:t>—путешествия</a:t>
            </a:r>
            <a:r>
              <a:rPr lang="ru-RU" dirty="0">
                <a:solidFill>
                  <a:srgbClr val="002060"/>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Труд в природе,</a:t>
            </a:r>
            <a:r>
              <a:rPr lang="ru-RU" dirty="0" smtClean="0">
                <a:ln w="0"/>
                <a:solidFill>
                  <a:srgbClr val="002060"/>
                </a:solidFill>
                <a:latin typeface="Times New Roman" panose="02020603050405020304" pitchFamily="18" charset="0"/>
                <a:cs typeface="Times New Roman" panose="02020603050405020304" pitchFamily="18" charset="0"/>
              </a:rPr>
              <a:t> акции, конкурсы, презентации, творческая деятельность.</a:t>
            </a:r>
          </a:p>
          <a:p>
            <a:pPr marL="285750" indent="-285750" algn="just">
              <a:buFont typeface="Wingdings" panose="05000000000000000000" pitchFamily="2" charset="2"/>
              <a:buChar char="v"/>
            </a:pPr>
            <a:r>
              <a:rPr lang="ru-RU" dirty="0" smtClean="0">
                <a:ln w="0"/>
                <a:solidFill>
                  <a:srgbClr val="002060"/>
                </a:solidFill>
                <a:latin typeface="Times New Roman" panose="02020603050405020304" pitchFamily="18" charset="0"/>
                <a:cs typeface="Times New Roman" panose="02020603050405020304" pitchFamily="18" charset="0"/>
              </a:rPr>
              <a:t>Взаимодействие с </a:t>
            </a:r>
            <a:r>
              <a:rPr lang="ru-RU" dirty="0">
                <a:ln w="0"/>
                <a:solidFill>
                  <a:srgbClr val="002060"/>
                </a:solidFill>
                <a:latin typeface="Times New Roman" panose="02020603050405020304" pitchFamily="18" charset="0"/>
                <a:cs typeface="Times New Roman" panose="02020603050405020304" pitchFamily="18" charset="0"/>
              </a:rPr>
              <a:t>семьей, </a:t>
            </a:r>
            <a:r>
              <a:rPr lang="ru-RU" dirty="0" smtClean="0">
                <a:ln w="0"/>
                <a:solidFill>
                  <a:srgbClr val="002060"/>
                </a:solidFill>
                <a:latin typeface="Times New Roman" panose="02020603050405020304" pitchFamily="18" charset="0"/>
                <a:cs typeface="Times New Roman" panose="02020603050405020304" pitchFamily="18" charset="0"/>
              </a:rPr>
              <a:t>консультации </a:t>
            </a:r>
            <a:r>
              <a:rPr lang="ru-RU" dirty="0">
                <a:ln w="0"/>
                <a:solidFill>
                  <a:srgbClr val="002060"/>
                </a:solidFill>
                <a:latin typeface="Times New Roman" panose="02020603050405020304" pitchFamily="18" charset="0"/>
                <a:cs typeface="Times New Roman" panose="02020603050405020304" pitchFamily="18" charset="0"/>
              </a:rPr>
              <a:t>для родителей</a:t>
            </a:r>
            <a:r>
              <a:rPr lang="ru-RU"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v"/>
            </a:pPr>
            <a:r>
              <a:rPr lang="ru-RU" dirty="0" smtClean="0">
                <a:ln w="0"/>
                <a:solidFill>
                  <a:srgbClr val="002060"/>
                </a:solidFill>
                <a:latin typeface="Times New Roman" panose="02020603050405020304" pitchFamily="18" charset="0"/>
                <a:cs typeface="Times New Roman" panose="02020603050405020304" pitchFamily="18" charset="0"/>
              </a:rPr>
              <a:t>Оформление экологического панно, альбомов, красной книги.</a:t>
            </a:r>
            <a:endParaRPr lang="ru-RU"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ru-RU" cap="none" spc="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pic>
        <p:nvPicPr>
          <p:cNvPr id="9" name="Picture 10" descr="http://www.zagadochniy.ru/FOTO1/c7a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34944" y="2710312"/>
            <a:ext cx="2459183" cy="1537429"/>
          </a:xfrm>
          <a:prstGeom prst="roundRect">
            <a:avLst>
              <a:gd name="adj" fmla="val 16667"/>
            </a:avLst>
          </a:prstGeom>
          <a:ln w="38100">
            <a:solidFill>
              <a:srgbClr val="0070C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1" name="Овал 10"/>
          <p:cNvSpPr/>
          <p:nvPr/>
        </p:nvSpPr>
        <p:spPr>
          <a:xfrm>
            <a:off x="9434944" y="748145"/>
            <a:ext cx="2757055" cy="1302328"/>
          </a:xfrm>
          <a:prstGeom prst="ellipse">
            <a:avLst/>
          </a:prstGeom>
          <a:solidFill>
            <a:schemeClr val="accent4">
              <a:lumMod val="60000"/>
              <a:lumOff val="4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srgbClr val="FF0000"/>
                </a:solidFill>
                <a:latin typeface="Times New Roman" panose="02020603050405020304" pitchFamily="18" charset="0"/>
                <a:cs typeface="Times New Roman" panose="02020603050405020304" pitchFamily="18" charset="0"/>
              </a:rPr>
              <a:t>Методы и приёмы:</a:t>
            </a:r>
            <a:r>
              <a:rPr lang="ru-RU" dirty="0">
                <a:solidFill>
                  <a:srgbClr val="FF0000"/>
                </a:solidFill>
                <a:latin typeface="Times New Roman" panose="02020603050405020304" pitchFamily="18" charset="0"/>
                <a:cs typeface="Times New Roman" panose="02020603050405020304" pitchFamily="18" charset="0"/>
              </a:rPr>
              <a:t> </a:t>
            </a:r>
            <a:endParaRPr lang="ru-RU" sz="1400" dirty="0">
              <a:solidFill>
                <a:srgbClr val="FF0000"/>
              </a:solidFill>
            </a:endParaRPr>
          </a:p>
        </p:txBody>
      </p:sp>
      <p:sp>
        <p:nvSpPr>
          <p:cNvPr id="12" name="Овал 11"/>
          <p:cNvSpPr/>
          <p:nvPr/>
        </p:nvSpPr>
        <p:spPr>
          <a:xfrm>
            <a:off x="9434945" y="4769969"/>
            <a:ext cx="2757056" cy="1326032"/>
          </a:xfrm>
          <a:prstGeom prst="ellipse">
            <a:avLst/>
          </a:prstGeom>
          <a:solidFill>
            <a:schemeClr val="accent4">
              <a:lumMod val="60000"/>
              <a:lumOff val="4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srgbClr val="FF0000"/>
                </a:solidFill>
                <a:latin typeface="Times New Roman" panose="02020603050405020304" pitchFamily="18" charset="0"/>
                <a:cs typeface="Times New Roman" panose="02020603050405020304" pitchFamily="18" charset="0"/>
              </a:rPr>
              <a:t>Условия, </a:t>
            </a:r>
            <a:r>
              <a:rPr lang="ru-RU" b="1" dirty="0" smtClean="0">
                <a:solidFill>
                  <a:srgbClr val="FF0000"/>
                </a:solidFill>
                <a:latin typeface="Times New Roman" panose="02020603050405020304" pitchFamily="18" charset="0"/>
                <a:cs typeface="Times New Roman" panose="02020603050405020304" pitchFamily="18" charset="0"/>
              </a:rPr>
              <a:t>обеспечивающие </a:t>
            </a:r>
            <a:r>
              <a:rPr lang="ru-RU" b="1" dirty="0">
                <a:solidFill>
                  <a:srgbClr val="FF0000"/>
                </a:solidFill>
                <a:latin typeface="Times New Roman" panose="02020603050405020304" pitchFamily="18" charset="0"/>
                <a:cs typeface="Times New Roman" panose="02020603050405020304" pitchFamily="18" charset="0"/>
              </a:rPr>
              <a:t>достижения результатов</a:t>
            </a:r>
            <a:endParaRPr lang="ru-RU" dirty="0">
              <a:solidFill>
                <a:srgbClr val="FF0000"/>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2189019" y="4114799"/>
            <a:ext cx="6844144" cy="2308324"/>
          </a:xfrm>
          <a:prstGeom prst="rect">
            <a:avLst/>
          </a:prstGeom>
          <a:noFill/>
          <a:ln w="38100">
            <a:solidFill>
              <a:srgbClr val="0070C0"/>
            </a:solidFill>
          </a:ln>
        </p:spPr>
        <p:txBody>
          <a:bodyPr wrap="square" lIns="91440" tIns="45720" rIns="91440" bIns="45720">
            <a:spAutoFit/>
          </a:bodyPr>
          <a:lstStyle/>
          <a:p>
            <a:pPr marL="285750" indent="-285750">
              <a:buFont typeface="Wingdings" panose="05000000000000000000" pitchFamily="2" charset="2"/>
              <a:buChar char="v"/>
            </a:pPr>
            <a:r>
              <a:rPr lang="ru-RU" dirty="0" err="1" smtClean="0">
                <a:solidFill>
                  <a:srgbClr val="002060"/>
                </a:solidFill>
                <a:latin typeface="Times New Roman" panose="02020603050405020304" pitchFamily="18" charset="0"/>
                <a:cs typeface="Times New Roman" panose="02020603050405020304" pitchFamily="18" charset="0"/>
              </a:rPr>
              <a:t>Психолого</a:t>
            </a:r>
            <a:r>
              <a:rPr lang="ru-RU" dirty="0" smtClean="0">
                <a:solidFill>
                  <a:srgbClr val="002060"/>
                </a:solidFill>
                <a:latin typeface="Times New Roman" panose="02020603050405020304" pitchFamily="18" charset="0"/>
                <a:cs typeface="Times New Roman" panose="02020603050405020304" pitchFamily="18" charset="0"/>
              </a:rPr>
              <a:t>–физическое </a:t>
            </a:r>
            <a:r>
              <a:rPr lang="ru-RU" dirty="0">
                <a:solidFill>
                  <a:srgbClr val="002060"/>
                </a:solidFill>
                <a:latin typeface="Times New Roman" panose="02020603050405020304" pitchFamily="18" charset="0"/>
                <a:cs typeface="Times New Roman" panose="02020603050405020304" pitchFamily="18" charset="0"/>
              </a:rPr>
              <a:t>благополучие детей на основе оптимизации детско-родительских отношений путём использования игровых технологий и методов</a:t>
            </a:r>
            <a:r>
              <a:rPr lang="ru-RU" dirty="0" smtClean="0">
                <a:solidFill>
                  <a:srgbClr val="002060"/>
                </a:solidFill>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v"/>
            </a:pPr>
            <a:r>
              <a:rPr lang="ru-RU" dirty="0">
                <a:solidFill>
                  <a:srgbClr val="002060"/>
                </a:solidFill>
                <a:latin typeface="Times New Roman" panose="02020603050405020304" pitchFamily="18" charset="0"/>
                <a:cs typeface="Times New Roman" panose="02020603050405020304" pitchFamily="18" charset="0"/>
              </a:rPr>
              <a:t>Стимулирование активности каждого ребёнка, вызвать его желание </a:t>
            </a:r>
            <a:r>
              <a:rPr lang="ru-RU" dirty="0" smtClean="0">
                <a:solidFill>
                  <a:srgbClr val="002060"/>
                </a:solidFill>
                <a:latin typeface="Times New Roman" panose="02020603050405020304" pitchFamily="18" charset="0"/>
                <a:cs typeface="Times New Roman" panose="02020603050405020304" pitchFamily="18" charset="0"/>
              </a:rPr>
              <a:t>действовать.</a:t>
            </a:r>
          </a:p>
          <a:p>
            <a:pPr marL="285750" indent="-285750">
              <a:buFont typeface="Wingdings" panose="05000000000000000000" pitchFamily="2" charset="2"/>
              <a:buChar char="v"/>
            </a:pPr>
            <a:r>
              <a:rPr lang="ru-RU" dirty="0">
                <a:solidFill>
                  <a:srgbClr val="002060"/>
                </a:solidFill>
                <a:latin typeface="Times New Roman" panose="02020603050405020304" pitchFamily="18" charset="0"/>
                <a:cs typeface="Times New Roman" panose="02020603050405020304" pitchFamily="18" charset="0"/>
              </a:rPr>
              <a:t> Разнообразие методов и приемов </a:t>
            </a:r>
            <a:r>
              <a:rPr lang="ru-RU" dirty="0" smtClean="0">
                <a:solidFill>
                  <a:srgbClr val="002060"/>
                </a:solidFill>
                <a:latin typeface="Times New Roman" panose="02020603050405020304" pitchFamily="18" charset="0"/>
                <a:cs typeface="Times New Roman" panose="02020603050405020304" pitchFamily="18" charset="0"/>
              </a:rPr>
              <a:t>работы проекта.</a:t>
            </a:r>
            <a:endParaRPr lang="ru-RU"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ru-RU"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ru-RU" b="0" cap="none" spc="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35573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1"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2028825" y="285750"/>
            <a:ext cx="9515475" cy="6100131"/>
          </a:xfrm>
          <a:prstGeom prst="rect">
            <a:avLst/>
          </a:prstGeom>
        </p:spPr>
        <p:txBody>
          <a:bodyPr wrap="square">
            <a:spAutoFit/>
          </a:bodyPr>
          <a:lstStyle/>
          <a:p>
            <a:pPr indent="190500" algn="just">
              <a:lnSpc>
                <a:spcPct val="107000"/>
              </a:lnSpc>
              <a:spcAft>
                <a:spcPts val="0"/>
              </a:spcAft>
            </a:pPr>
            <a:r>
              <a:rPr lang="ru-RU"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Формы работы с родителями по экологическому воспитанию:</a:t>
            </a:r>
            <a:endParaRPr lang="ru-RU"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indent="190500" algn="just">
              <a:lnSpc>
                <a:spcPct val="107000"/>
              </a:lnSpc>
              <a:spcAft>
                <a:spcPts val="0"/>
              </a:spcAft>
            </a:pPr>
            <a:r>
              <a:rPr lang="ru-RU"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Анкетирование, проведение опросов с целью выявления их экологической компетентности.</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indent="190500" algn="just">
              <a:lnSpc>
                <a:spcPct val="107000"/>
              </a:lnSpc>
              <a:spcAft>
                <a:spcPts val="0"/>
              </a:spcAft>
            </a:pPr>
            <a:r>
              <a:rPr lang="ru-RU"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Беседы за круглым столом, родительские собрания в нетрадиционной форме (ток-шоу, </a:t>
            </a:r>
            <a:r>
              <a:rPr lang="ru-RU" sz="2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прямой </a:t>
            </a:r>
            <a:r>
              <a:rPr lang="ru-RU"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телефон), консультации и сообщения экологической направленности для родительского уголка.</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indent="190500" algn="just">
              <a:lnSpc>
                <a:spcPct val="107000"/>
              </a:lnSpc>
              <a:spcAft>
                <a:spcPts val="0"/>
              </a:spcAft>
            </a:pPr>
            <a:r>
              <a:rPr lang="ru-RU"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Календарь интересных дат–совместные досуги, праздники, КВНы, викторины и т. д.</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indent="190500" algn="just">
              <a:lnSpc>
                <a:spcPct val="107000"/>
              </a:lnSpc>
              <a:spcAft>
                <a:spcPts val="0"/>
              </a:spcAft>
            </a:pPr>
            <a:r>
              <a:rPr lang="ru-RU"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Домашнее задание - участие в выставках, смотрах-конкурсах, педагогические ширмы, почтовый ящик и т.д.</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indent="190500" algn="just">
              <a:lnSpc>
                <a:spcPct val="107000"/>
              </a:lnSpc>
              <a:spcAft>
                <a:spcPts val="0"/>
              </a:spcAft>
            </a:pPr>
            <a:r>
              <a:rPr lang="ru-RU"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Привлечение родителей к совместной с детьми трудовой деятельности на участке и в уголке природы.</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indent="190500" algn="just">
              <a:lnSpc>
                <a:spcPct val="107000"/>
              </a:lnSpc>
              <a:spcAft>
                <a:spcPts val="0"/>
              </a:spcAft>
            </a:pPr>
            <a:r>
              <a:rPr lang="ru-RU" sz="2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Выпуск газет, фотогазет, экологических альбомов, плакатов, папок- передвижек.</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indent="190500" algn="just">
              <a:lnSpc>
                <a:spcPct val="107000"/>
              </a:lnSpc>
              <a:spcAft>
                <a:spcPts val="0"/>
              </a:spcAft>
            </a:pPr>
            <a:r>
              <a:rPr lang="ru-RU"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Деятельность педагогов по приобщению семей к экологическому воспитанию  детей, позволит формировать у дошкольников ответственное отношение к окружающей среде, достигнуть более высокого уровня их воспитанности.</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0"/>
              </a:spcAft>
            </a:pPr>
            <a:r>
              <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ru-RU" sz="1400" dirty="0">
                <a:solidFill>
                  <a:srgbClr val="000000"/>
                </a:solidFill>
                <a:latin typeface="Arial" panose="020B0604020202020204" pitchFamily="34" charset="0"/>
                <a:ea typeface="Times New Roman" panose="02020603050405020304" pitchFamily="18" charset="0"/>
              </a:rPr>
              <a:t/>
            </a:r>
            <a:br>
              <a:rPr lang="ru-RU" sz="1400" dirty="0">
                <a:solidFill>
                  <a:srgbClr val="000000"/>
                </a:solidFill>
                <a:latin typeface="Arial" panose="020B0604020202020204" pitchFamily="34" charset="0"/>
                <a:ea typeface="Times New Roman" panose="02020603050405020304" pitchFamily="18" charset="0"/>
              </a:rPr>
            </a:br>
            <a:endParaRPr lang="ru-RU"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175887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1"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1898074" y="124692"/>
            <a:ext cx="8063344" cy="461665"/>
          </a:xfrm>
          <a:prstGeom prst="rect">
            <a:avLst/>
          </a:prstGeom>
        </p:spPr>
        <p:txBody>
          <a:bodyPr wrap="square">
            <a:spAutoFit/>
          </a:bodyPr>
          <a:lstStyle/>
          <a:p>
            <a:r>
              <a:rPr lang="ru-RU" sz="2400" b="1" dirty="0" smtClean="0">
                <a:solidFill>
                  <a:srgbClr val="FF0000"/>
                </a:solidFill>
                <a:latin typeface="Times New Roman" panose="02020603050405020304" pitchFamily="18" charset="0"/>
                <a:cs typeface="Times New Roman" panose="02020603050405020304" pitchFamily="18" charset="0"/>
              </a:rPr>
              <a:t>       Ожидаемые </a:t>
            </a:r>
            <a:r>
              <a:rPr lang="ru-RU" sz="2400" b="1" dirty="0">
                <a:solidFill>
                  <a:srgbClr val="FF0000"/>
                </a:solidFill>
                <a:latin typeface="Times New Roman" panose="02020603050405020304" pitchFamily="18" charset="0"/>
                <a:cs typeface="Times New Roman" panose="02020603050405020304" pitchFamily="18" charset="0"/>
              </a:rPr>
              <a:t>результаты проекта:</a:t>
            </a:r>
          </a:p>
        </p:txBody>
      </p:sp>
      <p:sp>
        <p:nvSpPr>
          <p:cNvPr id="5" name="Прямоугольник 4"/>
          <p:cNvSpPr/>
          <p:nvPr/>
        </p:nvSpPr>
        <p:spPr>
          <a:xfrm>
            <a:off x="2216726" y="711049"/>
            <a:ext cx="9060874" cy="7294305"/>
          </a:xfrm>
          <a:prstGeom prst="rect">
            <a:avLst/>
          </a:prstGeom>
        </p:spPr>
        <p:txBody>
          <a:bodyPr wrap="square">
            <a:spAutoFit/>
          </a:bodyPr>
          <a:lstStyle/>
          <a:p>
            <a:pPr marL="285750" indent="-285750" algn="just">
              <a:buFont typeface="Wingdings" panose="05000000000000000000" pitchFamily="2" charset="2"/>
              <a:buChar char="v"/>
            </a:pPr>
            <a:r>
              <a:rPr lang="ru-RU" dirty="0">
                <a:solidFill>
                  <a:srgbClr val="002060"/>
                </a:solidFill>
                <a:latin typeface="Times New Roman" panose="02020603050405020304" pitchFamily="18" charset="0"/>
                <a:cs typeface="Times New Roman" panose="02020603050405020304" pitchFamily="18" charset="0"/>
              </a:rPr>
              <a:t>Расширение знаний о растительном и животном мире нашей республики, уметь рассказать о природе родного края;</a:t>
            </a:r>
          </a:p>
          <a:p>
            <a:pPr marL="285750" lvl="0" indent="-285750" algn="just">
              <a:buFont typeface="Wingdings" panose="05000000000000000000" pitchFamily="2" charset="2"/>
              <a:buChar char="v"/>
            </a:pPr>
            <a:r>
              <a:rPr lang="ru-RU" dirty="0">
                <a:solidFill>
                  <a:srgbClr val="002060"/>
                </a:solidFill>
                <a:latin typeface="Times New Roman" panose="02020603050405020304" pitchFamily="18" charset="0"/>
                <a:cs typeface="Times New Roman" panose="02020603050405020304" pitchFamily="18" charset="0"/>
              </a:rPr>
              <a:t>Сформируется стремление к исследованию объектов природы.</a:t>
            </a:r>
          </a:p>
          <a:p>
            <a:pPr marL="285750" lvl="0" indent="-285750" algn="just">
              <a:buFont typeface="Wingdings" panose="05000000000000000000" pitchFamily="2" charset="2"/>
              <a:buChar char="v"/>
            </a:pPr>
            <a:r>
              <a:rPr lang="ru-RU" dirty="0">
                <a:solidFill>
                  <a:srgbClr val="002060"/>
                </a:solidFill>
                <a:latin typeface="Times New Roman" panose="02020603050405020304" pitchFamily="18" charset="0"/>
                <a:cs typeface="Times New Roman" panose="02020603050405020304" pitchFamily="18" charset="0"/>
              </a:rPr>
              <a:t>Научатся вести наблюдения за отдельными объектами природы, проводить простейшие исследования (сравнения) некоторых видов растений.</a:t>
            </a:r>
          </a:p>
          <a:p>
            <a:pPr marL="285750" lvl="0" indent="-285750" algn="just">
              <a:buFont typeface="Wingdings" panose="05000000000000000000" pitchFamily="2" charset="2"/>
              <a:buChar char="v"/>
            </a:pPr>
            <a:r>
              <a:rPr lang="ru-RU" dirty="0">
                <a:solidFill>
                  <a:srgbClr val="002060"/>
                </a:solidFill>
                <a:latin typeface="Times New Roman" panose="02020603050405020304" pitchFamily="18" charset="0"/>
                <a:cs typeface="Times New Roman" panose="02020603050405020304" pitchFamily="18" charset="0"/>
              </a:rPr>
              <a:t>Развитие у детей любознательности, творческих способностей, познавательной активности, коммуникативных навыков.</a:t>
            </a:r>
          </a:p>
          <a:p>
            <a:pPr marL="285750" indent="-285750" algn="just">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Дети научаться бережно </a:t>
            </a:r>
            <a:r>
              <a:rPr lang="ru-RU" dirty="0">
                <a:solidFill>
                  <a:srgbClr val="002060"/>
                </a:solidFill>
                <a:latin typeface="Times New Roman" panose="02020603050405020304" pitchFamily="18" charset="0"/>
                <a:cs typeface="Times New Roman" panose="02020603050405020304" pitchFamily="18" charset="0"/>
              </a:rPr>
              <a:t>относиться к природе, относиться к себе как к части </a:t>
            </a:r>
            <a:r>
              <a:rPr lang="ru-RU" dirty="0" smtClean="0">
                <a:solidFill>
                  <a:srgbClr val="002060"/>
                </a:solidFill>
                <a:latin typeface="Times New Roman" panose="02020603050405020304" pitchFamily="18" charset="0"/>
                <a:cs typeface="Times New Roman" panose="02020603050405020304" pitchFamily="18" charset="0"/>
              </a:rPr>
              <a:t>природы. </a:t>
            </a:r>
            <a:r>
              <a:rPr lang="ru-RU" dirty="0">
                <a:solidFill>
                  <a:srgbClr val="002060"/>
                </a:solidFill>
                <a:latin typeface="Times New Roman" panose="02020603050405020304" pitchFamily="18" charset="0"/>
                <a:cs typeface="Times New Roman" panose="02020603050405020304" pitchFamily="18" charset="0"/>
              </a:rPr>
              <a:t>О</a:t>
            </a:r>
            <a:r>
              <a:rPr lang="ru-RU" dirty="0" smtClean="0">
                <a:solidFill>
                  <a:srgbClr val="002060"/>
                </a:solidFill>
                <a:latin typeface="Times New Roman" panose="02020603050405020304" pitchFamily="18" charset="0"/>
                <a:cs typeface="Times New Roman" panose="02020603050405020304" pitchFamily="18" charset="0"/>
              </a:rPr>
              <a:t>владеют </a:t>
            </a:r>
            <a:r>
              <a:rPr lang="ru-RU" dirty="0">
                <a:solidFill>
                  <a:srgbClr val="002060"/>
                </a:solidFill>
                <a:latin typeface="Times New Roman" panose="02020603050405020304" pitchFamily="18" charset="0"/>
                <a:cs typeface="Times New Roman" panose="02020603050405020304" pitchFamily="18" charset="0"/>
              </a:rPr>
              <a:t>навыками экологически безопасного поведения в </a:t>
            </a:r>
            <a:r>
              <a:rPr lang="ru-RU" dirty="0" smtClean="0">
                <a:solidFill>
                  <a:srgbClr val="002060"/>
                </a:solidFill>
                <a:latin typeface="Times New Roman" panose="02020603050405020304" pitchFamily="18" charset="0"/>
                <a:cs typeface="Times New Roman" panose="02020603050405020304" pitchFamily="18" charset="0"/>
              </a:rPr>
              <a:t>природе , практическим </a:t>
            </a:r>
            <a:r>
              <a:rPr lang="ru-RU" dirty="0">
                <a:solidFill>
                  <a:srgbClr val="002060"/>
                </a:solidFill>
                <a:latin typeface="Times New Roman" panose="02020603050405020304" pitchFamily="18" charset="0"/>
                <a:cs typeface="Times New Roman" panose="02020603050405020304" pitchFamily="18" charset="0"/>
              </a:rPr>
              <a:t>действиям по охране природы. </a:t>
            </a:r>
            <a:endParaRPr lang="ru-RU" dirty="0" smtClean="0">
              <a:solidFill>
                <a:srgbClr val="002060"/>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 Создание на территории ДОУ экологически благоприятной среды;</a:t>
            </a:r>
          </a:p>
          <a:p>
            <a:pPr marL="285750" indent="-285750" algn="just">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К </a:t>
            </a:r>
            <a:r>
              <a:rPr lang="ru-RU" dirty="0">
                <a:solidFill>
                  <a:srgbClr val="002060"/>
                </a:solidFill>
                <a:latin typeface="Times New Roman" panose="02020603050405020304" pitchFamily="18" charset="0"/>
                <a:cs typeface="Times New Roman" panose="02020603050405020304" pitchFamily="18" charset="0"/>
              </a:rPr>
              <a:t>экологическому проекту будут привлечены родители. Экологическое просвещение родителей даст большой плюс в экологическом воспитании детей детского сада</a:t>
            </a:r>
            <a:r>
              <a:rPr lang="ru-RU" dirty="0" smtClean="0">
                <a:solidFill>
                  <a:srgbClr val="002060"/>
                </a:solidFill>
                <a:latin typeface="Times New Roman" panose="02020603050405020304" pitchFamily="18" charset="0"/>
                <a:cs typeface="Times New Roman" panose="02020603050405020304" pitchFamily="18" charset="0"/>
              </a:rPr>
              <a:t>.</a:t>
            </a:r>
          </a:p>
          <a:p>
            <a:pPr marL="285750" lvl="0" indent="-285750" algn="just">
              <a:buFont typeface="Wingdings" panose="05000000000000000000" pitchFamily="2" charset="2"/>
              <a:buChar char="v"/>
            </a:pPr>
            <a:r>
              <a:rPr lang="ru-RU" dirty="0" smtClean="0">
                <a:solidFill>
                  <a:srgbClr val="002060"/>
                </a:solidFill>
                <a:latin typeface="Times New Roman" panose="02020603050405020304" pitchFamily="18" charset="0"/>
                <a:cs typeface="Times New Roman" panose="02020603050405020304" pitchFamily="18" charset="0"/>
              </a:rPr>
              <a:t>Совершенствование </a:t>
            </a:r>
            <a:r>
              <a:rPr lang="ru-RU" dirty="0">
                <a:solidFill>
                  <a:srgbClr val="002060"/>
                </a:solidFill>
                <a:latin typeface="Times New Roman" panose="02020603050405020304" pitchFamily="18" charset="0"/>
                <a:cs typeface="Times New Roman" panose="02020603050405020304" pitchFamily="18" charset="0"/>
              </a:rPr>
              <a:t>уровня знаний, экологической компетентности родителей по теме </a:t>
            </a:r>
            <a:r>
              <a:rPr lang="ru-RU" dirty="0" smtClean="0">
                <a:solidFill>
                  <a:srgbClr val="002060"/>
                </a:solidFill>
                <a:latin typeface="Times New Roman" panose="02020603050405020304" pitchFamily="18" charset="0"/>
                <a:cs typeface="Times New Roman" panose="02020603050405020304" pitchFamily="18" charset="0"/>
              </a:rPr>
              <a:t>проекта.</a:t>
            </a:r>
            <a:endParaRPr lang="ru-RU" dirty="0">
              <a:solidFill>
                <a:srgbClr val="00206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ru-RU" dirty="0">
                <a:solidFill>
                  <a:srgbClr val="002060"/>
                </a:solidFill>
                <a:latin typeface="Times New Roman" panose="02020603050405020304" pitchFamily="18" charset="0"/>
                <a:cs typeface="Times New Roman" panose="02020603050405020304" pitchFamily="18" charset="0"/>
              </a:rPr>
              <a:t>Гармонизировать семейные отношения, как одно из важнейших условий успешной социализации </a:t>
            </a:r>
            <a:r>
              <a:rPr lang="ru-RU" dirty="0" smtClean="0">
                <a:solidFill>
                  <a:srgbClr val="002060"/>
                </a:solidFill>
                <a:latin typeface="Times New Roman" panose="02020603050405020304" pitchFamily="18" charset="0"/>
                <a:cs typeface="Times New Roman" panose="02020603050405020304" pitchFamily="18" charset="0"/>
              </a:rPr>
              <a:t>детей</a:t>
            </a:r>
          </a:p>
          <a:p>
            <a:pPr algn="just"/>
            <a:r>
              <a:rPr lang="ru-RU" b="1" dirty="0">
                <a:solidFill>
                  <a:srgbClr val="002060"/>
                </a:solidFill>
                <a:latin typeface="Times New Roman" panose="02020603050405020304" pitchFamily="18" charset="0"/>
                <a:cs typeface="Times New Roman" panose="02020603050405020304" pitchFamily="18" charset="0"/>
              </a:rPr>
              <a:t> </a:t>
            </a:r>
            <a:r>
              <a:rPr lang="ru-RU" b="1" dirty="0" smtClean="0">
                <a:solidFill>
                  <a:srgbClr val="002060"/>
                </a:solidFill>
                <a:latin typeface="Times New Roman" panose="02020603050405020304" pitchFamily="18" charset="0"/>
                <a:cs typeface="Times New Roman" panose="02020603050405020304" pitchFamily="18" charset="0"/>
              </a:rPr>
              <a:t>    </a:t>
            </a:r>
            <a:endParaRPr lang="ru-RU" b="1" dirty="0" smtClean="0">
              <a:solidFill>
                <a:srgbClr val="FF000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ru-RU" dirty="0" smtClean="0">
              <a:solidFill>
                <a:srgbClr val="00206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endParaRPr lang="ru-RU" dirty="0" smtClean="0">
              <a:solidFill>
                <a:srgbClr val="002060"/>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v"/>
            </a:pPr>
            <a:endParaRPr lang="ru-RU" dirty="0">
              <a:solidFill>
                <a:srgbClr val="00206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endParaRPr lang="ru-RU" dirty="0" smtClean="0">
              <a:solidFill>
                <a:srgbClr val="002060"/>
              </a:solidFill>
              <a:latin typeface="Times New Roman" panose="02020603050405020304" pitchFamily="18" charset="0"/>
              <a:cs typeface="Times New Roman" panose="02020603050405020304" pitchFamily="18" charset="0"/>
            </a:endParaRPr>
          </a:p>
          <a:p>
            <a:pPr lvl="0" algn="just"/>
            <a:endParaRPr lang="ru-RU" dirty="0" smtClean="0"/>
          </a:p>
          <a:p>
            <a:pPr lvl="0" algn="just"/>
            <a:endParaRPr lang="ru-RU" dirty="0"/>
          </a:p>
          <a:p>
            <a:pPr marL="285750" indent="-285750" algn="just">
              <a:buFont typeface="Wingdings" panose="05000000000000000000" pitchFamily="2" charset="2"/>
              <a:buChar char="v"/>
            </a:pPr>
            <a:endParaRPr lang="ru-RU" dirty="0">
              <a:solidFill>
                <a:srgbClr val="002060"/>
              </a:solidFill>
              <a:latin typeface="Times New Roman" panose="02020603050405020304" pitchFamily="18" charset="0"/>
              <a:cs typeface="Times New Roman" panose="02020603050405020304" pitchFamily="18" charset="0"/>
            </a:endParaRPr>
          </a:p>
        </p:txBody>
      </p:sp>
      <p:pic>
        <p:nvPicPr>
          <p:cNvPr id="9" name="Picture 2" descr="http://go4.imgsmail.ru/imgpreview?key=676d162429f0cfb6&amp;mb=imgdb_preview_152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42577" y="5383885"/>
            <a:ext cx="1447641" cy="1155458"/>
          </a:xfrm>
          <a:prstGeom prst="roundRect">
            <a:avLst>
              <a:gd name="adj" fmla="val 16667"/>
            </a:avLst>
          </a:prstGeom>
          <a:ln w="38100">
            <a:solidFill>
              <a:srgbClr val="0070C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7256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1"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2148522" y="637217"/>
            <a:ext cx="7710587" cy="5201424"/>
          </a:xfrm>
          <a:prstGeom prst="rect">
            <a:avLst/>
          </a:prstGeom>
          <a:noFill/>
          <a:ln w="38100">
            <a:noFill/>
          </a:ln>
        </p:spPr>
        <p:txBody>
          <a:bodyPr wrap="square" lIns="91440" tIns="45720" rIns="91440" bIns="45720">
            <a:spAutoFit/>
          </a:bodyPr>
          <a:lstStyle/>
          <a:p>
            <a:r>
              <a:rPr lang="ru-RU" sz="2400" b="1" dirty="0" smtClean="0">
                <a:solidFill>
                  <a:srgbClr val="FF0000"/>
                </a:solidFill>
                <a:latin typeface="Times New Roman" panose="02020603050405020304" pitchFamily="18" charset="0"/>
                <a:cs typeface="Times New Roman" panose="02020603050405020304" pitchFamily="18" charset="0"/>
              </a:rPr>
              <a:t>Продукты </a:t>
            </a:r>
            <a:r>
              <a:rPr lang="ru-RU" sz="2400" b="1" dirty="0">
                <a:solidFill>
                  <a:srgbClr val="FF0000"/>
                </a:solidFill>
                <a:latin typeface="Times New Roman" panose="02020603050405020304" pitchFamily="18" charset="0"/>
                <a:cs typeface="Times New Roman" panose="02020603050405020304" pitchFamily="18" charset="0"/>
              </a:rPr>
              <a:t>проекта:</a:t>
            </a:r>
            <a:endParaRPr lang="ru-RU" sz="2400" dirty="0">
              <a:solidFill>
                <a:srgbClr val="FF0000"/>
              </a:solidFill>
              <a:latin typeface="Times New Roman" panose="02020603050405020304" pitchFamily="18" charset="0"/>
              <a:cs typeface="Times New Roman" panose="02020603050405020304" pitchFamily="18" charset="0"/>
            </a:endParaRPr>
          </a:p>
          <a:p>
            <a:r>
              <a:rPr lang="ru-RU" sz="2400" dirty="0">
                <a:latin typeface="Times New Roman" panose="02020603050405020304" pitchFamily="18" charset="0"/>
                <a:cs typeface="Times New Roman" panose="02020603050405020304" pitchFamily="18" charset="0"/>
              </a:rPr>
              <a:t>  </a:t>
            </a:r>
            <a:r>
              <a:rPr lang="ru-RU" dirty="0">
                <a:solidFill>
                  <a:srgbClr val="002060"/>
                </a:solidFill>
                <a:latin typeface="Times New Roman" panose="02020603050405020304" pitchFamily="18" charset="0"/>
                <a:cs typeface="Times New Roman" panose="02020603050405020304" pitchFamily="18" charset="0"/>
              </a:rPr>
              <a:t>Макеты природных объектов, стенды, фотографии, рисунки, исследовательские работы,  схемы, выставки, карта экологической тропинки, скворечник, кормушки, цветник, дидактические экологические игры, комнатные цветы, коллекции, лабораторные или опытнические зоны в группе, новые деревца на участке детского сада, фонотека презентаций с материалом о природе, газеты экологические , экологические знаки.</a:t>
            </a:r>
          </a:p>
          <a:p>
            <a:pPr marL="285750" indent="-285750">
              <a:buFont typeface="Wingdings" panose="05000000000000000000" pitchFamily="2" charset="2"/>
              <a:buChar char="v"/>
            </a:pPr>
            <a:endParaRPr lang="ru-RU" sz="2400" dirty="0">
              <a:solidFill>
                <a:srgbClr val="002060"/>
              </a:solidFill>
              <a:latin typeface="Times New Roman" panose="02020603050405020304" pitchFamily="18" charset="0"/>
              <a:cs typeface="Times New Roman" panose="02020603050405020304" pitchFamily="18" charset="0"/>
            </a:endParaRPr>
          </a:p>
          <a:p>
            <a:pPr lvl="0"/>
            <a:r>
              <a:rPr lang="ru-RU" sz="2400" b="1" dirty="0" smtClean="0">
                <a:solidFill>
                  <a:srgbClr val="FF0000"/>
                </a:solidFill>
                <a:latin typeface="Times New Roman" panose="02020603050405020304" pitchFamily="18" charset="0"/>
                <a:cs typeface="Times New Roman" panose="02020603050405020304" pitchFamily="18" charset="0"/>
              </a:rPr>
              <a:t>1 </a:t>
            </a:r>
            <a:r>
              <a:rPr lang="ru-RU" sz="2400" b="1" dirty="0">
                <a:solidFill>
                  <a:srgbClr val="FF0000"/>
                </a:solidFill>
                <a:latin typeface="Times New Roman" panose="02020603050405020304" pitchFamily="18" charset="0"/>
                <a:cs typeface="Times New Roman" panose="02020603050405020304" pitchFamily="18" charset="0"/>
              </a:rPr>
              <a:t>этап - организационный </a:t>
            </a:r>
            <a:r>
              <a:rPr lang="ru-RU" sz="2400" b="1" dirty="0" smtClean="0">
                <a:solidFill>
                  <a:srgbClr val="FF0000"/>
                </a:solidFill>
                <a:latin typeface="Times New Roman" panose="02020603050405020304" pitchFamily="18" charset="0"/>
                <a:cs typeface="Times New Roman" panose="02020603050405020304" pitchFamily="18" charset="0"/>
              </a:rPr>
              <a:t>(сентябрь-октябрь 2017г).</a:t>
            </a:r>
          </a:p>
          <a:p>
            <a:pPr lvl="0" algn="just"/>
            <a:r>
              <a:rPr lang="ru-RU" dirty="0" smtClean="0">
                <a:solidFill>
                  <a:srgbClr val="002060"/>
                </a:solidFill>
                <a:latin typeface="Times New Roman" panose="02020603050405020304" pitchFamily="18" charset="0"/>
                <a:cs typeface="Times New Roman" panose="02020603050405020304" pitchFamily="18" charset="0"/>
              </a:rPr>
              <a:t> </a:t>
            </a:r>
            <a:r>
              <a:rPr lang="ru-RU" sz="2000" i="1" dirty="0">
                <a:solidFill>
                  <a:srgbClr val="002060"/>
                </a:solidFill>
                <a:latin typeface="Times New Roman" panose="02020603050405020304" pitchFamily="18" charset="0"/>
                <a:cs typeface="Times New Roman" panose="02020603050405020304" pitchFamily="18" charset="0"/>
              </a:rPr>
              <a:t>Задачи этапа</a:t>
            </a:r>
            <a:r>
              <a:rPr lang="ru-RU" dirty="0">
                <a:solidFill>
                  <a:srgbClr val="002060"/>
                </a:solidFill>
                <a:latin typeface="Times New Roman" panose="02020603050405020304" pitchFamily="18" charset="0"/>
                <a:cs typeface="Times New Roman" panose="02020603050405020304" pitchFamily="18" charset="0"/>
              </a:rPr>
              <a:t>: Постановка цели и </a:t>
            </a:r>
            <a:r>
              <a:rPr lang="ru-RU" dirty="0" smtClean="0">
                <a:solidFill>
                  <a:srgbClr val="002060"/>
                </a:solidFill>
                <a:latin typeface="Times New Roman" panose="02020603050405020304" pitchFamily="18" charset="0"/>
                <a:cs typeface="Times New Roman" panose="02020603050405020304" pitchFamily="18" charset="0"/>
              </a:rPr>
              <a:t>задачи</a:t>
            </a:r>
            <a:r>
              <a:rPr lang="ru-RU" dirty="0">
                <a:solidFill>
                  <a:srgbClr val="002060"/>
                </a:solidFill>
                <a:latin typeface="Times New Roman" panose="02020603050405020304" pitchFamily="18" charset="0"/>
                <a:cs typeface="Times New Roman" panose="02020603050405020304" pitchFamily="18" charset="0"/>
              </a:rPr>
              <a:t>,</a:t>
            </a:r>
            <a:r>
              <a:rPr lang="ru-RU" dirty="0" smtClean="0">
                <a:solidFill>
                  <a:srgbClr val="002060"/>
                </a:solidFill>
                <a:latin typeface="Times New Roman" panose="02020603050405020304" pitchFamily="18" charset="0"/>
                <a:cs typeface="Times New Roman" panose="02020603050405020304" pitchFamily="18" charset="0"/>
              </a:rPr>
              <a:t> </a:t>
            </a:r>
            <a:r>
              <a:rPr lang="ru-RU" dirty="0">
                <a:solidFill>
                  <a:srgbClr val="002060"/>
                </a:solidFill>
                <a:latin typeface="Times New Roman" panose="02020603050405020304" pitchFamily="18" charset="0"/>
                <a:cs typeface="Times New Roman" panose="02020603050405020304" pitchFamily="18" charset="0"/>
              </a:rPr>
              <a:t>определение  направлений, объектов и методов </a:t>
            </a:r>
            <a:r>
              <a:rPr lang="ru-RU" dirty="0" smtClean="0">
                <a:solidFill>
                  <a:srgbClr val="002060"/>
                </a:solidFill>
                <a:latin typeface="Times New Roman" panose="02020603050405020304" pitchFamily="18" charset="0"/>
                <a:cs typeface="Times New Roman" panose="02020603050405020304" pitchFamily="18" charset="0"/>
              </a:rPr>
              <a:t>исследования.</a:t>
            </a:r>
            <a:endParaRPr lang="ru-RU" dirty="0">
              <a:solidFill>
                <a:srgbClr val="002060"/>
              </a:solidFill>
              <a:latin typeface="Times New Roman" panose="02020603050405020304" pitchFamily="18" charset="0"/>
              <a:cs typeface="Times New Roman" panose="02020603050405020304" pitchFamily="18" charset="0"/>
            </a:endParaRPr>
          </a:p>
          <a:p>
            <a:pPr lvl="0" algn="just"/>
            <a:r>
              <a:rPr lang="ru-RU" dirty="0">
                <a:solidFill>
                  <a:srgbClr val="002060"/>
                </a:solidFill>
                <a:latin typeface="Times New Roman" panose="02020603050405020304" pitchFamily="18" charset="0"/>
                <a:cs typeface="Times New Roman" panose="02020603050405020304" pitchFamily="18" charset="0"/>
              </a:rPr>
              <a:t>Подбор информационного материала по теме (стихи, приметы, иллюстрации, художественная </a:t>
            </a:r>
            <a:r>
              <a:rPr lang="ru-RU" dirty="0" smtClean="0">
                <a:solidFill>
                  <a:srgbClr val="002060"/>
                </a:solidFill>
                <a:latin typeface="Times New Roman" panose="02020603050405020304" pitchFamily="18" charset="0"/>
                <a:cs typeface="Times New Roman" panose="02020603050405020304" pitchFamily="18" charset="0"/>
              </a:rPr>
              <a:t>литература).Разработка  </a:t>
            </a:r>
            <a:r>
              <a:rPr lang="ru-RU" dirty="0">
                <a:solidFill>
                  <a:srgbClr val="002060"/>
                </a:solidFill>
                <a:latin typeface="Times New Roman" panose="02020603050405020304" pitchFamily="18" charset="0"/>
                <a:cs typeface="Times New Roman" panose="02020603050405020304" pitchFamily="18" charset="0"/>
              </a:rPr>
              <a:t>перспективного плана работы с детьми и родителями по формированию экологического </a:t>
            </a:r>
            <a:r>
              <a:rPr lang="ru-RU" dirty="0" smtClean="0">
                <a:solidFill>
                  <a:srgbClr val="002060"/>
                </a:solidFill>
                <a:latin typeface="Times New Roman" panose="02020603050405020304" pitchFamily="18" charset="0"/>
                <a:cs typeface="Times New Roman" panose="02020603050405020304" pitchFamily="18" charset="0"/>
              </a:rPr>
              <a:t>образования.</a:t>
            </a:r>
          </a:p>
          <a:p>
            <a:pPr algn="just"/>
            <a:r>
              <a:rPr lang="ru-RU" dirty="0" smtClean="0">
                <a:ln w="0"/>
                <a:solidFill>
                  <a:srgbClr val="002060"/>
                </a:solidFill>
                <a:latin typeface="Times New Roman" pitchFamily="18" charset="0"/>
                <a:cs typeface="Times New Roman" pitchFamily="18" charset="0"/>
              </a:rPr>
              <a:t>Диагностика </a:t>
            </a:r>
            <a:r>
              <a:rPr lang="ru-RU" dirty="0">
                <a:ln w="0"/>
                <a:solidFill>
                  <a:srgbClr val="002060"/>
                </a:solidFill>
                <a:latin typeface="Times New Roman" pitchFamily="18" charset="0"/>
                <a:cs typeface="Times New Roman" pitchFamily="18" charset="0"/>
              </a:rPr>
              <a:t>детей ( приложение №1), составление диаграммы;</a:t>
            </a:r>
          </a:p>
          <a:p>
            <a:endParaRPr lang="ru-RU" dirty="0" smtClean="0"/>
          </a:p>
        </p:txBody>
      </p:sp>
      <p:pic>
        <p:nvPicPr>
          <p:cNvPr id="5" name="Picture 2" descr="http://uoks.ru/files/school-children_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53601" y="907216"/>
            <a:ext cx="2019988" cy="1506367"/>
          </a:xfrm>
          <a:prstGeom prst="roundRect">
            <a:avLst>
              <a:gd name="adj" fmla="val 16667"/>
            </a:avLst>
          </a:prstGeom>
          <a:ln w="38100">
            <a:solidFill>
              <a:srgbClr val="0070C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6" name="Picture 18" descr="http://s019.radikal.ru/i623/1203/83/60637e89a8ff.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859109" y="4222651"/>
            <a:ext cx="2019988" cy="1615990"/>
          </a:xfrm>
          <a:prstGeom prst="roundRect">
            <a:avLst>
              <a:gd name="adj" fmla="val 16667"/>
            </a:avLst>
          </a:prstGeom>
          <a:ln w="38100">
            <a:solidFill>
              <a:srgbClr val="0070C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2614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1" y="0"/>
            <a:ext cx="12191999" cy="6900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8" name="Диаграмма 7"/>
          <p:cNvGraphicFramePr/>
          <p:nvPr>
            <p:extLst>
              <p:ext uri="{D42A27DB-BD31-4B8C-83A1-F6EECF244321}">
                <p14:modId xmlns:p14="http://schemas.microsoft.com/office/powerpoint/2010/main" val="455659321"/>
              </p:ext>
            </p:extLst>
          </p:nvPr>
        </p:nvGraphicFramePr>
        <p:xfrm>
          <a:off x="1871003" y="1432557"/>
          <a:ext cx="3894073" cy="3323133"/>
        </p:xfrm>
        <a:graphic>
          <a:graphicData uri="http://schemas.openxmlformats.org/drawingml/2006/chart">
            <c:chart xmlns:c="http://schemas.openxmlformats.org/drawingml/2006/chart" xmlns:r="http://schemas.openxmlformats.org/officeDocument/2006/relationships" r:id="rId4"/>
          </a:graphicData>
        </a:graphic>
      </p:graphicFrame>
      <p:sp>
        <p:nvSpPr>
          <p:cNvPr id="9" name="Прямоугольник 8"/>
          <p:cNvSpPr/>
          <p:nvPr/>
        </p:nvSpPr>
        <p:spPr>
          <a:xfrm>
            <a:off x="3817257" y="232229"/>
            <a:ext cx="5341257" cy="1200329"/>
          </a:xfrm>
          <a:prstGeom prst="rect">
            <a:avLst/>
          </a:prstGeom>
        </p:spPr>
        <p:txBody>
          <a:bodyPr wrap="square">
            <a:spAutoFit/>
          </a:bodyPr>
          <a:lstStyle/>
          <a:p>
            <a:pPr algn="ctr"/>
            <a:r>
              <a:rPr lang="ru-RU" sz="2400" b="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Результаты </a:t>
            </a:r>
            <a:r>
              <a:rPr lang="ru-RU" sz="2400" b="1" dirty="0" smtClean="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мониторинга</a:t>
            </a:r>
          </a:p>
          <a:p>
            <a:pPr algn="ctr"/>
            <a:r>
              <a:rPr lang="ru-RU" sz="2400" b="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Подготовительный этап</a:t>
            </a:r>
          </a:p>
          <a:p>
            <a:pPr algn="ctr"/>
            <a:endParaRPr lang="ru-RU" sz="2400" b="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0" name="Блок-схема: узел 9"/>
          <p:cNvSpPr/>
          <p:nvPr/>
        </p:nvSpPr>
        <p:spPr>
          <a:xfrm flipH="1">
            <a:off x="2243745" y="4359166"/>
            <a:ext cx="621213" cy="396525"/>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sp>
        <p:nvSpPr>
          <p:cNvPr id="11" name="Блок-схема: узел 10"/>
          <p:cNvSpPr/>
          <p:nvPr/>
        </p:nvSpPr>
        <p:spPr>
          <a:xfrm>
            <a:off x="2243744" y="5047297"/>
            <a:ext cx="592891" cy="284640"/>
          </a:xfrm>
          <a:prstGeom prst="flowChartConnector">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sp>
        <p:nvSpPr>
          <p:cNvPr id="12" name="Блок-схема: узел 11"/>
          <p:cNvSpPr/>
          <p:nvPr/>
        </p:nvSpPr>
        <p:spPr>
          <a:xfrm>
            <a:off x="2215424" y="5682902"/>
            <a:ext cx="615057" cy="310121"/>
          </a:xfrm>
          <a:prstGeom prst="flowChartConnector">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sp>
        <p:nvSpPr>
          <p:cNvPr id="13" name="Прямоугольник 12"/>
          <p:cNvSpPr/>
          <p:nvPr/>
        </p:nvSpPr>
        <p:spPr>
          <a:xfrm flipH="1">
            <a:off x="3151163" y="4369195"/>
            <a:ext cx="1350498" cy="400110"/>
          </a:xfrm>
          <a:prstGeom prst="rect">
            <a:avLst/>
          </a:prstGeom>
        </p:spPr>
        <p:txBody>
          <a:bodyPr wrap="square">
            <a:spAutoFit/>
          </a:bodyPr>
          <a:lstStyle/>
          <a:p>
            <a:r>
              <a:rPr lang="ru-RU" sz="2000" b="1" i="1" dirty="0" smtClean="0">
                <a:solidFill>
                  <a:schemeClr val="accent1">
                    <a:lumMod val="50000"/>
                  </a:schemeClr>
                </a:solidFill>
              </a:rPr>
              <a:t> Низкий</a:t>
            </a:r>
            <a:endParaRPr lang="ru-RU" sz="2000" b="1" i="1" dirty="0">
              <a:solidFill>
                <a:schemeClr val="accent1">
                  <a:lumMod val="50000"/>
                </a:schemeClr>
              </a:solidFill>
            </a:endParaRPr>
          </a:p>
        </p:txBody>
      </p:sp>
      <p:sp>
        <p:nvSpPr>
          <p:cNvPr id="14" name="Прямоугольник 13"/>
          <p:cNvSpPr/>
          <p:nvPr/>
        </p:nvSpPr>
        <p:spPr>
          <a:xfrm>
            <a:off x="3151164" y="5047296"/>
            <a:ext cx="2855742" cy="400110"/>
          </a:xfrm>
          <a:prstGeom prst="rect">
            <a:avLst/>
          </a:prstGeom>
        </p:spPr>
        <p:txBody>
          <a:bodyPr wrap="square">
            <a:spAutoFit/>
          </a:bodyPr>
          <a:lstStyle/>
          <a:p>
            <a:r>
              <a:rPr lang="ru-RU" sz="2000" b="1" i="1" dirty="0" smtClean="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Средний</a:t>
            </a:r>
            <a:endParaRPr lang="ru-RU" sz="2000" b="1" i="1" dirty="0">
              <a:ln w="0"/>
              <a:solidFill>
                <a:schemeClr val="accent1">
                  <a:lumMod val="5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5" name="Прямоугольник 14"/>
          <p:cNvSpPr/>
          <p:nvPr/>
        </p:nvSpPr>
        <p:spPr>
          <a:xfrm>
            <a:off x="2994181" y="5682902"/>
            <a:ext cx="6290496" cy="400110"/>
          </a:xfrm>
          <a:prstGeom prst="rect">
            <a:avLst/>
          </a:prstGeom>
        </p:spPr>
        <p:txBody>
          <a:bodyPr wrap="square">
            <a:spAutoFit/>
          </a:bodyPr>
          <a:lstStyle/>
          <a:p>
            <a:r>
              <a:rPr lang="ru-RU" sz="2000" b="1" i="1" dirty="0" smtClean="0">
                <a:ln w="0"/>
                <a:solidFill>
                  <a:schemeClr val="accent1">
                    <a:lumMod val="50000"/>
                  </a:schemeClr>
                </a:solidFill>
                <a:latin typeface="Times New Roman" panose="02020603050405020304" pitchFamily="18" charset="0"/>
                <a:cs typeface="Times New Roman" panose="02020603050405020304" pitchFamily="18" charset="0"/>
              </a:rPr>
              <a:t>   Высокий</a:t>
            </a:r>
            <a:endParaRPr lang="ru-RU" sz="2000" b="1" i="1" dirty="0">
              <a:ln w="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6447915" y="2011680"/>
            <a:ext cx="4637427" cy="2862322"/>
          </a:xfrm>
          <a:prstGeom prst="rect">
            <a:avLst/>
          </a:prstGeom>
        </p:spPr>
        <p:txBody>
          <a:bodyPr wrap="square">
            <a:spAutoFit/>
          </a:bodyPr>
          <a:lstStyle/>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Что означает слово «экология»?</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Почему вам нравится бывать в лесу, парке, сквере?</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Какую пользу приносит лес?</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Можно ли сорить в лесу?</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Почему возникают пожары в лесу?</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Какую пользу приносят птицы?</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Назовите правила поведения в природе.</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Для чего нужно оберегать цветы ?</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Как можно помочь нашей природе</a:t>
            </a: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38569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1"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2202873" y="401782"/>
            <a:ext cx="8728363" cy="1107996"/>
          </a:xfrm>
          <a:prstGeom prst="rect">
            <a:avLst/>
          </a:prstGeom>
        </p:spPr>
        <p:txBody>
          <a:bodyPr wrap="square">
            <a:spAutoFit/>
          </a:bodyPr>
          <a:lstStyle/>
          <a:p>
            <a:r>
              <a:rPr lang="ru-RU" sz="2400" b="1" dirty="0" smtClean="0">
                <a:solidFill>
                  <a:srgbClr val="FF0000"/>
                </a:solidFill>
                <a:latin typeface="Times New Roman" panose="02020603050405020304" pitchFamily="18" charset="0"/>
                <a:cs typeface="Times New Roman" panose="02020603050405020304" pitchFamily="18" charset="0"/>
              </a:rPr>
              <a:t>2 этап </a:t>
            </a:r>
            <a:r>
              <a:rPr lang="ru-RU" sz="2400" b="1" dirty="0">
                <a:solidFill>
                  <a:srgbClr val="FF0000"/>
                </a:solidFill>
                <a:latin typeface="Times New Roman" panose="02020603050405020304" pitchFamily="18" charset="0"/>
                <a:cs typeface="Times New Roman" panose="02020603050405020304" pitchFamily="18" charset="0"/>
              </a:rPr>
              <a:t>- практическая деятельность </a:t>
            </a:r>
            <a:r>
              <a:rPr lang="ru-RU" sz="2400" b="1" dirty="0" smtClean="0">
                <a:solidFill>
                  <a:srgbClr val="FF0000"/>
                </a:solidFill>
                <a:latin typeface="Times New Roman" panose="02020603050405020304" pitchFamily="18" charset="0"/>
                <a:cs typeface="Times New Roman" panose="02020603050405020304" pitchFamily="18" charset="0"/>
              </a:rPr>
              <a:t>(октябрь 2017-март 2018)</a:t>
            </a:r>
            <a:r>
              <a:rPr lang="ru-RU" sz="2400" dirty="0" smtClean="0">
                <a:solidFill>
                  <a:srgbClr val="FF0000"/>
                </a:solidFill>
                <a:latin typeface="Times New Roman" panose="02020603050405020304" pitchFamily="18" charset="0"/>
                <a:cs typeface="Times New Roman" panose="02020603050405020304" pitchFamily="18" charset="0"/>
              </a:rPr>
              <a:t> </a:t>
            </a:r>
          </a:p>
          <a:p>
            <a:r>
              <a:rPr lang="ru-RU" sz="2400" i="1" dirty="0" smtClean="0">
                <a:solidFill>
                  <a:srgbClr val="002060"/>
                </a:solidFill>
                <a:latin typeface="Times New Roman" panose="02020603050405020304" pitchFamily="18" charset="0"/>
                <a:cs typeface="Times New Roman" panose="02020603050405020304" pitchFamily="18" charset="0"/>
              </a:rPr>
              <a:t>(Перспективный план приложение №2)</a:t>
            </a:r>
          </a:p>
          <a:p>
            <a:endParaRPr lang="ru-RU"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048000" y="3105835"/>
            <a:ext cx="6096000" cy="369332"/>
          </a:xfrm>
          <a:prstGeom prst="rect">
            <a:avLst/>
          </a:prstGeom>
        </p:spPr>
        <p:txBody>
          <a:bodyPr>
            <a:spAutoFit/>
          </a:bodyPr>
          <a:lstStyle/>
          <a:p>
            <a:pPr algn="ctr"/>
            <a:r>
              <a:rPr lang="ru-RU" dirty="0" smtClean="0">
                <a:solidFill>
                  <a:schemeClr val="bg1"/>
                </a:solidFill>
                <a:latin typeface="Times New Roman" panose="02020603050405020304" pitchFamily="18" charset="0"/>
                <a:cs typeface="Times New Roman" panose="02020603050405020304" pitchFamily="18" charset="0"/>
              </a:rPr>
              <a:t>»</a:t>
            </a:r>
            <a:endParaRPr lang="ru-RU" b="1" dirty="0">
              <a:ln w="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7600950" y="1000125"/>
            <a:ext cx="4000500" cy="709642"/>
          </a:xfrm>
          <a:prstGeom prst="rect">
            <a:avLst/>
          </a:prstGeom>
        </p:spPr>
        <p:txBody>
          <a:bodyPr wrap="square">
            <a:spAutoFit/>
          </a:bodyPr>
          <a:lstStyle/>
          <a:p>
            <a:pPr algn="ct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Раздел «Птицы нашего края». Акция «Покормите птиц зимой».</a:t>
            </a:r>
          </a:p>
        </p:txBody>
      </p:sp>
      <p:pic>
        <p:nvPicPr>
          <p:cNvPr id="10" name="Рисунок 9" descr="C:\Users\СИ\AppData\Local\Microsoft\Windows\Temporary Internet Files\Content.Word\20180116_111006.jpg"/>
          <p:cNvPicPr/>
          <p:nvPr/>
        </p:nvPicPr>
        <p:blipFill rotWithShape="1">
          <a:blip r:embed="rId4" cstate="print">
            <a:extLst>
              <a:ext uri="{28A0092B-C50C-407E-A947-70E740481C1C}">
                <a14:useLocalDpi xmlns:a14="http://schemas.microsoft.com/office/drawing/2010/main" val="0"/>
              </a:ext>
            </a:extLst>
          </a:blip>
          <a:srcRect t="10676" r="470"/>
          <a:stretch/>
        </p:blipFill>
        <p:spPr bwMode="auto">
          <a:xfrm>
            <a:off x="1775159" y="1354946"/>
            <a:ext cx="2545681" cy="1491383"/>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flipV="1">
            <a:off x="5015504" y="1288708"/>
            <a:ext cx="2371589" cy="1778691"/>
          </a:xfrm>
          <a:prstGeom prst="roundRect">
            <a:avLst>
              <a:gd name="adj" fmla="val 4167"/>
            </a:avLst>
          </a:prstGeom>
          <a:solidFill>
            <a:srgbClr val="FFFFFF"/>
          </a:solidFill>
          <a:ln w="76200" cap="sq">
            <a:solidFill>
              <a:srgbClr val="3A9262"/>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2" name="Рисунок 11" descr="C:\Users\СИ\AppData\Local\Microsoft\Windows\Temporary Internet Files\Content.Word\IMG_20171113_091205.jpg"/>
          <p:cNvPicPr/>
          <p:nvPr/>
        </p:nvPicPr>
        <p:blipFill rotWithShape="1">
          <a:blip r:embed="rId6" cstate="print">
            <a:extLst>
              <a:ext uri="{28A0092B-C50C-407E-A947-70E740481C1C}">
                <a14:useLocalDpi xmlns:a14="http://schemas.microsoft.com/office/drawing/2010/main" val="0"/>
              </a:ext>
            </a:extLst>
          </a:blip>
          <a:srcRect t="16013" r="12940"/>
          <a:stretch/>
        </p:blipFill>
        <p:spPr bwMode="auto">
          <a:xfrm>
            <a:off x="8041701" y="2041909"/>
            <a:ext cx="1441872" cy="1814099"/>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Рисунок 12" descr="C:\Users\СИ\AppData\Local\Microsoft\Windows\Temporary Internet Files\Content.Word\IMG_20171113_090942.jpg"/>
          <p:cNvPicPr/>
          <p:nvPr/>
        </p:nvPicPr>
        <p:blipFill rotWithShape="1">
          <a:blip r:embed="rId7" cstate="print">
            <a:extLst>
              <a:ext uri="{28A0092B-C50C-407E-A947-70E740481C1C}">
                <a14:useLocalDpi xmlns:a14="http://schemas.microsoft.com/office/drawing/2010/main" val="0"/>
              </a:ext>
            </a:extLst>
          </a:blip>
          <a:srcRect l="13922" t="14597" r="22771"/>
          <a:stretch/>
        </p:blipFill>
        <p:spPr bwMode="auto">
          <a:xfrm>
            <a:off x="9995452" y="2084168"/>
            <a:ext cx="1413165" cy="2090673"/>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Рисунок 13" descr="C:\Users\СИ\AppData\Local\Microsoft\Windows\Temporary Internet Files\Content.Word\IMG_20171113_091050.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071398" y="4750838"/>
            <a:ext cx="1530052" cy="1872208"/>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 name="Рисунок 14" descr="C:\Users\СИ\AppData\Local\Microsoft\Windows\Temporary Internet Files\Content.Word\IMG_20171121_103255.jpg"/>
          <p:cNvPicPr/>
          <p:nvPr/>
        </p:nvPicPr>
        <p:blipFill rotWithShape="1">
          <a:blip r:embed="rId9" cstate="print">
            <a:extLst>
              <a:ext uri="{28A0092B-C50C-407E-A947-70E740481C1C}">
                <a14:useLocalDpi xmlns:a14="http://schemas.microsoft.com/office/drawing/2010/main" val="0"/>
              </a:ext>
            </a:extLst>
          </a:blip>
          <a:srcRect t="-1649" r="13855" b="-1"/>
          <a:stretch/>
        </p:blipFill>
        <p:spPr bwMode="auto">
          <a:xfrm>
            <a:off x="7778024" y="4368668"/>
            <a:ext cx="1878164" cy="2105072"/>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Рисунок 15" descr="C:\Users\СИ\AppData\Local\Microsoft\Windows\Temporary Internet Files\Content.Word\IMG_20171121_103304.jpg"/>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411484" y="4038349"/>
            <a:ext cx="1787176" cy="2127926"/>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Рисунок 17" descr="C:\Users\СИ\AppData\Local\Microsoft\Windows\Temporary Internet Files\Content.Word\20180116_121831.jpg"/>
          <p:cNvPicPr/>
          <p:nvPr/>
        </p:nvPicPr>
        <p:blipFill rotWithShape="1">
          <a:blip r:embed="rId11" cstate="print">
            <a:extLst>
              <a:ext uri="{28A0092B-C50C-407E-A947-70E740481C1C}">
                <a14:useLocalDpi xmlns:a14="http://schemas.microsoft.com/office/drawing/2010/main" val="0"/>
              </a:ext>
            </a:extLst>
          </a:blip>
          <a:srcRect l="8925" t="19988"/>
          <a:stretch/>
        </p:blipFill>
        <p:spPr bwMode="auto">
          <a:xfrm rot="5400000">
            <a:off x="2640546" y="3506945"/>
            <a:ext cx="2080517" cy="1775135"/>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952252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1"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76390" y="2469297"/>
            <a:ext cx="2309525" cy="1732145"/>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Рисунок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flipV="1">
            <a:off x="5950994" y="2444797"/>
            <a:ext cx="2119311" cy="1589484"/>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24862" y="4634703"/>
            <a:ext cx="2483768" cy="1862826"/>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24862" y="2444797"/>
            <a:ext cx="2342193" cy="1756645"/>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p:cNvPicPr>
            <a:picLocks noChangeAspect="1"/>
          </p:cNvPicPr>
          <p:nvPr/>
        </p:nvPicPr>
        <p:blipFill rotWithShape="1">
          <a:blip r:embed="rId8" cstate="print">
            <a:extLst>
              <a:ext uri="{28A0092B-C50C-407E-A947-70E740481C1C}">
                <a14:useLocalDpi xmlns:a14="http://schemas.microsoft.com/office/drawing/2010/main" val="0"/>
              </a:ext>
            </a:extLst>
          </a:blip>
          <a:srcRect t="24808" r="7001" b="12109"/>
          <a:stretch/>
        </p:blipFill>
        <p:spPr>
          <a:xfrm>
            <a:off x="3964841" y="870253"/>
            <a:ext cx="2287578" cy="1163783"/>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933958" y="4624540"/>
            <a:ext cx="2483768" cy="1862826"/>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131132" y="4675655"/>
            <a:ext cx="2347461" cy="1760596"/>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Прямоугольник 9"/>
          <p:cNvSpPr/>
          <p:nvPr/>
        </p:nvSpPr>
        <p:spPr>
          <a:xfrm>
            <a:off x="2770908" y="193964"/>
            <a:ext cx="4946073" cy="461665"/>
          </a:xfrm>
          <a:prstGeom prst="rect">
            <a:avLst/>
          </a:prstGeom>
          <a:noFill/>
        </p:spPr>
        <p:txBody>
          <a:bodyPr wrap="square" lIns="91440" tIns="45720" rIns="91440" bIns="45720">
            <a:spAutoFit/>
          </a:bodyPr>
          <a:lstStyle/>
          <a:p>
            <a:r>
              <a:rPr lang="ru-RU" sz="2400" b="1" cap="none" spc="0"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Раздел «Экологические знаки».</a:t>
            </a:r>
            <a:endParaRPr lang="ru-RU" sz="2400" b="1" cap="none" spc="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pic>
        <p:nvPicPr>
          <p:cNvPr id="12" name="Рисунок 11"/>
          <p:cNvPicPr>
            <a:picLocks noChangeAspect="1"/>
          </p:cNvPicPr>
          <p:nvPr/>
        </p:nvPicPr>
        <p:blipFill rotWithShape="1">
          <a:blip r:embed="rId11" cstate="print">
            <a:extLst>
              <a:ext uri="{28A0092B-C50C-407E-A947-70E740481C1C}">
                <a14:useLocalDpi xmlns:a14="http://schemas.microsoft.com/office/drawing/2010/main" val="0"/>
              </a:ext>
            </a:extLst>
          </a:blip>
          <a:srcRect l="1" t="22408" r="3338"/>
          <a:stretch/>
        </p:blipFill>
        <p:spPr>
          <a:xfrm>
            <a:off x="8151940" y="425692"/>
            <a:ext cx="2738161" cy="1648471"/>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040096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1"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25813" y="2626082"/>
            <a:ext cx="1895324" cy="1895324"/>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Рисунок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72285" y="1100353"/>
            <a:ext cx="2470727" cy="1853045"/>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7059697" y="3633961"/>
            <a:ext cx="2593743" cy="1945307"/>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092887" y="4891184"/>
            <a:ext cx="2845378" cy="1597038"/>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92451" y="3210013"/>
            <a:ext cx="1607095" cy="2863295"/>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238846" y="1161617"/>
            <a:ext cx="2669737" cy="1498456"/>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9506678" y="3651703"/>
            <a:ext cx="2455315" cy="1841486"/>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Прямоугольник 9"/>
          <p:cNvSpPr/>
          <p:nvPr/>
        </p:nvSpPr>
        <p:spPr>
          <a:xfrm>
            <a:off x="6057900" y="315661"/>
            <a:ext cx="3271322" cy="523220"/>
          </a:xfrm>
          <a:prstGeom prst="rect">
            <a:avLst/>
          </a:prstGeom>
          <a:noFill/>
        </p:spPr>
        <p:txBody>
          <a:bodyPr wrap="square" lIns="91440" tIns="45720" rIns="91440" bIns="45720">
            <a:spAutoFit/>
          </a:bodyPr>
          <a:lstStyle/>
          <a:p>
            <a:pPr algn="ctr"/>
            <a:r>
              <a:rPr lang="ru-RU" sz="2800" b="1" cap="none" spc="0" dirty="0" smtClean="0">
                <a:ln w="0"/>
                <a:solidFill>
                  <a:srgbClr val="002060"/>
                </a:solidFill>
                <a:latin typeface="Times New Roman" panose="02020603050405020304" pitchFamily="18" charset="0"/>
                <a:cs typeface="Times New Roman" panose="02020603050405020304" pitchFamily="18" charset="0"/>
              </a:rPr>
              <a:t>Раздел «Цветы».</a:t>
            </a:r>
            <a:endParaRPr lang="ru-RU" sz="2800" b="1" cap="none" spc="0" dirty="0">
              <a:ln w="0"/>
              <a:solidFill>
                <a:srgbClr val="002060"/>
              </a:solidFill>
              <a:latin typeface="Times New Roman" panose="02020603050405020304" pitchFamily="18" charset="0"/>
              <a:cs typeface="Times New Roman" panose="02020603050405020304" pitchFamily="18" charset="0"/>
            </a:endParaRPr>
          </a:p>
        </p:txBody>
      </p:sp>
      <p:pic>
        <p:nvPicPr>
          <p:cNvPr id="11" name="Рисунок 10" descr="C:\Users\СИ\AppData\Local\Microsoft\Windows\Temporary Internet Files\Content.Word\IMG_20170908_112434.jpg"/>
          <p:cNvPicPr/>
          <p:nvPr/>
        </p:nvPicPr>
        <p:blipFill rotWithShape="1">
          <a:blip r:embed="rId11" cstate="print">
            <a:extLst>
              <a:ext uri="{28A0092B-C50C-407E-A947-70E740481C1C}">
                <a14:useLocalDpi xmlns:a14="http://schemas.microsoft.com/office/drawing/2010/main" val="0"/>
              </a:ext>
            </a:extLst>
          </a:blip>
          <a:srcRect t="12470" b="18747"/>
          <a:stretch/>
        </p:blipFill>
        <p:spPr bwMode="auto">
          <a:xfrm>
            <a:off x="2579075" y="570168"/>
            <a:ext cx="1988799" cy="1670423"/>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060612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1"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00300" y="1214868"/>
            <a:ext cx="2507671" cy="1880753"/>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60443" y="1235648"/>
            <a:ext cx="2479964" cy="1859973"/>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72588" y="3901777"/>
            <a:ext cx="2535383" cy="1901537"/>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36481" y="3925370"/>
            <a:ext cx="2503926" cy="1877944"/>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51308" y="3901777"/>
            <a:ext cx="2440701" cy="1830526"/>
          </a:xfrm>
          <a:prstGeom prst="rect">
            <a:avLst/>
          </a:prstGeom>
          <a:solidFill>
            <a:srgbClr val="FFFFFF">
              <a:shade val="85000"/>
            </a:srgbClr>
          </a:solidFill>
          <a:ln w="88900" cap="sq">
            <a:solidFill>
              <a:srgbClr val="3A926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8821963" y="1523072"/>
            <a:ext cx="2299390" cy="1724542"/>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Прямоугольник 2"/>
          <p:cNvSpPr/>
          <p:nvPr/>
        </p:nvSpPr>
        <p:spPr>
          <a:xfrm>
            <a:off x="1801091" y="193964"/>
            <a:ext cx="8338773" cy="523220"/>
          </a:xfrm>
          <a:prstGeom prst="rect">
            <a:avLst/>
          </a:prstGeom>
          <a:noFill/>
        </p:spPr>
        <p:txBody>
          <a:bodyPr wrap="square" lIns="91440" tIns="45720" rIns="91440" bIns="45720">
            <a:spAutoFit/>
          </a:bodyPr>
          <a:lstStyle/>
          <a:p>
            <a:pPr algn="ctr"/>
            <a:r>
              <a:rPr lang="ru-RU" sz="2800" b="1" cap="none" spc="0"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Работа с тех. </a:t>
            </a:r>
            <a:r>
              <a:rPr lang="ru-RU" sz="2800" b="1"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к</a:t>
            </a:r>
            <a:r>
              <a:rPr lang="ru-RU" sz="2800" b="1" cap="none" spc="0"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артами.</a:t>
            </a:r>
            <a:endParaRPr lang="ru-RU" sz="2800" b="1" cap="none" spc="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15125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0" y="0"/>
            <a:ext cx="12191999" cy="696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Рисунок 14" descr="C:\Users\СИ\AppData\Local\Microsoft\Windows\Temporary Internet Files\Content.Word\20180112_11130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5324870" y="1256895"/>
            <a:ext cx="2304256" cy="1953492"/>
          </a:xfrm>
          <a:prstGeom prst="rect">
            <a:avLst/>
          </a:prstGeom>
          <a:solidFill>
            <a:srgbClr val="FFFFFF">
              <a:shade val="85000"/>
            </a:srgbClr>
          </a:solidFill>
          <a:ln w="88900" cap="sq">
            <a:solidFill>
              <a:schemeClr val="accent6">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Рисунок 15" descr="C:\Users\СИ\AppData\Local\Microsoft\Windows\Temporary Internet Files\Content.Word\IMG_20170911_120013.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30579" y="1334763"/>
            <a:ext cx="1745672" cy="2304255"/>
          </a:xfrm>
          <a:prstGeom prst="rect">
            <a:avLst/>
          </a:prstGeom>
          <a:solidFill>
            <a:srgbClr val="FFFFFF">
              <a:shade val="85000"/>
            </a:srgbClr>
          </a:solidFill>
          <a:ln w="88900" cap="sq">
            <a:solidFill>
              <a:schemeClr val="accent6">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Рисунок 16" descr="C:\Users\СИ\AppData\Local\Microsoft\Windows\Temporary Internet Files\Content.Word\IMG_20170911_120127.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977745" y="1108752"/>
            <a:ext cx="2037882" cy="2249778"/>
          </a:xfrm>
          <a:prstGeom prst="rect">
            <a:avLst/>
          </a:prstGeom>
          <a:solidFill>
            <a:srgbClr val="FFFFFF">
              <a:shade val="85000"/>
            </a:srgbClr>
          </a:solidFill>
          <a:ln w="88900" cap="sq">
            <a:solidFill>
              <a:schemeClr val="accent6">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Рисунок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33600" y="4578927"/>
            <a:ext cx="2410691" cy="1808018"/>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Рисунок 18"/>
          <p:cNvPicPr>
            <a:picLocks noChangeAspect="1"/>
          </p:cNvPicPr>
          <p:nvPr/>
        </p:nvPicPr>
        <p:blipFill rotWithShape="1">
          <a:blip r:embed="rId8" cstate="print">
            <a:extLst>
              <a:ext uri="{28A0092B-C50C-407E-A947-70E740481C1C}">
                <a14:useLocalDpi xmlns:a14="http://schemas.microsoft.com/office/drawing/2010/main" val="0"/>
              </a:ext>
            </a:extLst>
          </a:blip>
          <a:srcRect l="4441" t="13980" r="1909" b="2"/>
          <a:stretch/>
        </p:blipFill>
        <p:spPr>
          <a:xfrm>
            <a:off x="5015344" y="3948545"/>
            <a:ext cx="2923311" cy="2013826"/>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0" name="Рисунок 1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40886" y="4318933"/>
            <a:ext cx="2591093" cy="1943320"/>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023177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0" y="107867"/>
            <a:ext cx="12191999" cy="696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74191" y="1096728"/>
            <a:ext cx="3007589" cy="2005059"/>
          </a:xfrm>
          <a:prstGeom prst="rect">
            <a:avLst/>
          </a:prstGeom>
          <a:solidFill>
            <a:srgbClr val="FFFFFF">
              <a:shade val="85000"/>
            </a:srgbClr>
          </a:solidFill>
          <a:ln w="88900" cap="sq">
            <a:solidFill>
              <a:srgbClr val="005024"/>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Рисунок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03975" y="845806"/>
            <a:ext cx="4119720" cy="2746479"/>
          </a:xfrm>
          <a:prstGeom prst="rect">
            <a:avLst/>
          </a:prstGeom>
          <a:solidFill>
            <a:srgbClr val="FFFFFF">
              <a:shade val="85000"/>
            </a:srgbClr>
          </a:solidFill>
          <a:ln w="88900" cap="sq">
            <a:solidFill>
              <a:srgbClr val="005024"/>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74191" y="3997567"/>
            <a:ext cx="3113236" cy="2075490"/>
          </a:xfrm>
          <a:prstGeom prst="rect">
            <a:avLst/>
          </a:prstGeom>
          <a:solidFill>
            <a:srgbClr val="FFFFFF">
              <a:shade val="85000"/>
            </a:srgbClr>
          </a:solidFill>
          <a:ln w="88900" cap="sq">
            <a:solidFill>
              <a:srgbClr val="005024"/>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03467" y="3997567"/>
            <a:ext cx="3120736" cy="2080491"/>
          </a:xfrm>
          <a:prstGeom prst="rect">
            <a:avLst/>
          </a:prstGeom>
          <a:solidFill>
            <a:srgbClr val="FFFFFF">
              <a:shade val="85000"/>
            </a:srgbClr>
          </a:solidFill>
          <a:ln w="88900" cap="sq">
            <a:solidFill>
              <a:srgbClr val="005024"/>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Прямоугольник 6"/>
          <p:cNvSpPr/>
          <p:nvPr/>
        </p:nvSpPr>
        <p:spPr>
          <a:xfrm>
            <a:off x="3034144" y="166255"/>
            <a:ext cx="7105719" cy="584775"/>
          </a:xfrm>
          <a:prstGeom prst="rect">
            <a:avLst/>
          </a:prstGeom>
          <a:noFill/>
        </p:spPr>
        <p:txBody>
          <a:bodyPr wrap="square" lIns="91440" tIns="45720" rIns="91440" bIns="45720">
            <a:spAutoFit/>
          </a:bodyPr>
          <a:lstStyle/>
          <a:p>
            <a:pPr algn="ctr"/>
            <a:r>
              <a:rPr lang="ru-RU" sz="3200" b="1" cap="none" spc="0"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Посвящение в </a:t>
            </a:r>
            <a:r>
              <a:rPr lang="ru-RU" sz="3200" b="1" cap="none" spc="0" dirty="0" err="1"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эколята</a:t>
            </a:r>
            <a:r>
              <a:rPr lang="ru-RU" sz="3200" b="1" cap="none" spc="0"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endParaRPr lang="ru-RU" sz="3200" b="1" cap="none" spc="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3002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1"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2410690" y="152400"/>
            <a:ext cx="9545783" cy="954107"/>
          </a:xfrm>
          <a:prstGeom prst="rect">
            <a:avLst/>
          </a:prstGeom>
          <a:noFill/>
        </p:spPr>
        <p:txBody>
          <a:bodyPr wrap="square" lIns="91440" tIns="45720" rIns="91440" bIns="45720">
            <a:spAutoFit/>
          </a:bodyPr>
          <a:lstStyle/>
          <a:p>
            <a:pPr algn="ctr"/>
            <a:r>
              <a:rPr lang="ru-RU" sz="2400" b="1" dirty="0" err="1"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Подпроект</a:t>
            </a:r>
            <a:r>
              <a:rPr lang="ru-RU" sz="2400" b="1"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ru-RU" sz="2400" b="1" dirty="0" smtClean="0">
                <a:ln w="0"/>
                <a:solidFill>
                  <a:srgbClr val="002060"/>
                </a:solidFill>
                <a:latin typeface="Times New Roman" panose="02020603050405020304" pitchFamily="18" charset="0"/>
                <a:cs typeface="Times New Roman" panose="02020603050405020304" pitchFamily="18" charset="0"/>
              </a:rPr>
              <a:t>Тема</a:t>
            </a:r>
            <a:r>
              <a:rPr lang="ru-RU" sz="2400" b="1" dirty="0">
                <a:ln w="0"/>
                <a:solidFill>
                  <a:srgbClr val="002060"/>
                </a:solidFill>
                <a:latin typeface="Times New Roman" panose="02020603050405020304" pitchFamily="18" charset="0"/>
                <a:cs typeface="Times New Roman" panose="02020603050405020304" pitchFamily="18" charset="0"/>
              </a:rPr>
              <a:t>: «Какая ты?...снежинка»</a:t>
            </a:r>
          </a:p>
          <a:p>
            <a:r>
              <a:rPr lang="ru-RU" sz="3200" b="1"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endParaRPr lang="ru-RU" sz="3200" b="1" cap="none" spc="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2410690" y="1080655"/>
            <a:ext cx="3777675" cy="2533011"/>
          </a:xfrm>
          <a:prstGeom prst="rect">
            <a:avLst/>
          </a:prstGeom>
        </p:spPr>
        <p:txBody>
          <a:bodyPr wrap="square">
            <a:spAutoFit/>
          </a:bodyPr>
          <a:lstStyle/>
          <a:p>
            <a:pPr algn="ctr"/>
            <a:endParaRPr lang="ru-RU" b="1" dirty="0">
              <a:ln w="0"/>
              <a:solidFill>
                <a:srgbClr val="002060"/>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2175164" y="637309"/>
            <a:ext cx="10016835" cy="6889442"/>
          </a:xfrm>
          <a:prstGeom prst="rect">
            <a:avLst/>
          </a:prstGeom>
        </p:spPr>
        <p:txBody>
          <a:bodyPr wrap="square">
            <a:spAutoFit/>
          </a:bodyPr>
          <a:lstStyle/>
          <a:p>
            <a:r>
              <a:rPr lang="ru-RU" sz="1600" b="1" dirty="0">
                <a:solidFill>
                  <a:srgbClr val="002060"/>
                </a:solidFill>
                <a:latin typeface="Times New Roman" panose="02020603050405020304" pitchFamily="18" charset="0"/>
                <a:cs typeface="Times New Roman" panose="02020603050405020304" pitchFamily="18" charset="0"/>
              </a:rPr>
              <a:t>Тип проекта: </a:t>
            </a:r>
            <a:r>
              <a:rPr lang="ru-RU" sz="1600" i="1" dirty="0" smtClean="0">
                <a:solidFill>
                  <a:srgbClr val="002060"/>
                </a:solidFill>
                <a:latin typeface="Times New Roman" panose="02020603050405020304" pitchFamily="18" charset="0"/>
                <a:cs typeface="Times New Roman" panose="02020603050405020304" pitchFamily="18" charset="0"/>
              </a:rPr>
              <a:t>познавательно</a:t>
            </a:r>
            <a:r>
              <a:rPr lang="ru-RU" sz="1600" b="1" i="1" dirty="0" smtClean="0">
                <a:solidFill>
                  <a:srgbClr val="002060"/>
                </a:solidFill>
                <a:latin typeface="Times New Roman" panose="02020603050405020304" pitchFamily="18" charset="0"/>
                <a:cs typeface="Times New Roman" panose="02020603050405020304" pitchFamily="18" charset="0"/>
              </a:rPr>
              <a:t>-</a:t>
            </a:r>
            <a:r>
              <a:rPr lang="ru-RU" sz="1600" i="1" dirty="0" smtClean="0">
                <a:solidFill>
                  <a:srgbClr val="002060"/>
                </a:solidFill>
                <a:latin typeface="Times New Roman" panose="02020603050405020304" pitchFamily="18" charset="0"/>
                <a:cs typeface="Times New Roman" panose="02020603050405020304" pitchFamily="18" charset="0"/>
              </a:rPr>
              <a:t>исследовательский</a:t>
            </a:r>
            <a:endParaRPr lang="ru-RU" sz="1600" i="1" dirty="0">
              <a:solidFill>
                <a:srgbClr val="002060"/>
              </a:solidFill>
              <a:latin typeface="Times New Roman" panose="02020603050405020304" pitchFamily="18" charset="0"/>
              <a:cs typeface="Times New Roman" panose="02020603050405020304" pitchFamily="18" charset="0"/>
            </a:endParaRPr>
          </a:p>
          <a:p>
            <a:r>
              <a:rPr lang="ru-RU" sz="1600" b="1" dirty="0">
                <a:solidFill>
                  <a:srgbClr val="002060"/>
                </a:solidFill>
                <a:latin typeface="Times New Roman" panose="02020603050405020304" pitchFamily="18" charset="0"/>
                <a:cs typeface="Times New Roman" panose="02020603050405020304" pitchFamily="18" charset="0"/>
              </a:rPr>
              <a:t>Участники проекта:</a:t>
            </a:r>
            <a:r>
              <a:rPr lang="ru-RU" sz="1600" dirty="0">
                <a:solidFill>
                  <a:schemeClr val="accent4"/>
                </a:solidFill>
                <a:latin typeface="Times New Roman" panose="02020603050405020304" pitchFamily="18" charset="0"/>
                <a:cs typeface="Times New Roman" panose="02020603050405020304" pitchFamily="18" charset="0"/>
              </a:rPr>
              <a:t> </a:t>
            </a:r>
            <a:r>
              <a:rPr lang="ru-RU" sz="1600" i="1" dirty="0">
                <a:solidFill>
                  <a:srgbClr val="002060"/>
                </a:solidFill>
                <a:latin typeface="Times New Roman" panose="02020603050405020304" pitchFamily="18" charset="0"/>
                <a:cs typeface="Times New Roman" panose="02020603050405020304" pitchFamily="18" charset="0"/>
              </a:rPr>
              <a:t>дети средней группы, родители, воспитатель</a:t>
            </a:r>
            <a:r>
              <a:rPr lang="ru-RU" sz="1600" dirty="0">
                <a:solidFill>
                  <a:schemeClr val="bg1"/>
                </a:solidFill>
                <a:latin typeface="Times New Roman" panose="02020603050405020304" pitchFamily="18" charset="0"/>
                <a:cs typeface="Times New Roman" panose="02020603050405020304" pitchFamily="18" charset="0"/>
              </a:rPr>
              <a:t>.</a:t>
            </a:r>
          </a:p>
          <a:p>
            <a:r>
              <a:rPr lang="ru-RU" sz="1600" b="1" dirty="0">
                <a:solidFill>
                  <a:srgbClr val="002060"/>
                </a:solidFill>
                <a:latin typeface="Times New Roman" panose="02020603050405020304" pitchFamily="18" charset="0"/>
                <a:cs typeface="Times New Roman" panose="02020603050405020304" pitchFamily="18" charset="0"/>
              </a:rPr>
              <a:t>По количеству участников:</a:t>
            </a:r>
            <a:r>
              <a:rPr lang="ru-RU" sz="1600" b="1" dirty="0">
                <a:solidFill>
                  <a:schemeClr val="accent1">
                    <a:lumMod val="20000"/>
                    <a:lumOff val="80000"/>
                  </a:schemeClr>
                </a:solidFill>
                <a:latin typeface="Times New Roman" panose="02020603050405020304" pitchFamily="18" charset="0"/>
                <a:cs typeface="Times New Roman" panose="02020603050405020304" pitchFamily="18" charset="0"/>
              </a:rPr>
              <a:t> </a:t>
            </a:r>
            <a:r>
              <a:rPr lang="ru-RU" sz="1600" i="1" dirty="0">
                <a:solidFill>
                  <a:srgbClr val="002060"/>
                </a:solidFill>
                <a:latin typeface="Times New Roman" panose="02020603050405020304" pitchFamily="18" charset="0"/>
                <a:cs typeface="Times New Roman" panose="02020603050405020304" pitchFamily="18" charset="0"/>
              </a:rPr>
              <a:t>групповой</a:t>
            </a:r>
          </a:p>
          <a:p>
            <a:r>
              <a:rPr lang="ru-RU" sz="1600" b="1" dirty="0">
                <a:solidFill>
                  <a:srgbClr val="002060"/>
                </a:solidFill>
                <a:latin typeface="Times New Roman" panose="02020603050405020304" pitchFamily="18" charset="0"/>
                <a:cs typeface="Times New Roman" panose="02020603050405020304" pitchFamily="18" charset="0"/>
              </a:rPr>
              <a:t>По продолжительности:</a:t>
            </a:r>
            <a:r>
              <a:rPr lang="ru-RU" sz="1600" b="1" dirty="0">
                <a:solidFill>
                  <a:schemeClr val="accent1">
                    <a:lumMod val="20000"/>
                    <a:lumOff val="80000"/>
                  </a:schemeClr>
                </a:solidFill>
                <a:latin typeface="Times New Roman" panose="02020603050405020304" pitchFamily="18" charset="0"/>
                <a:cs typeface="Times New Roman" panose="02020603050405020304" pitchFamily="18" charset="0"/>
              </a:rPr>
              <a:t> </a:t>
            </a:r>
            <a:r>
              <a:rPr lang="ru-RU" sz="1600" i="1" dirty="0">
                <a:solidFill>
                  <a:srgbClr val="002060"/>
                </a:solidFill>
                <a:latin typeface="Times New Roman" panose="02020603050405020304" pitchFamily="18" charset="0"/>
                <a:cs typeface="Times New Roman" panose="02020603050405020304" pitchFamily="18" charset="0"/>
              </a:rPr>
              <a:t>1 </a:t>
            </a:r>
            <a:r>
              <a:rPr lang="ru-RU" sz="1600" i="1" dirty="0" smtClean="0">
                <a:solidFill>
                  <a:srgbClr val="002060"/>
                </a:solidFill>
                <a:latin typeface="Times New Roman" panose="02020603050405020304" pitchFamily="18" charset="0"/>
                <a:cs typeface="Times New Roman" panose="02020603050405020304" pitchFamily="18" charset="0"/>
              </a:rPr>
              <a:t>месяц</a:t>
            </a:r>
            <a:endParaRPr lang="ru-RU" sz="1600" i="1" dirty="0" smtClean="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ru-RU" sz="20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Цель</a:t>
            </a:r>
            <a:r>
              <a:rPr lang="ru-RU" sz="20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Создать условия для формирования у детей осознанно-правильного отношения к природным явлениям., и окружающим объектам. </a:t>
            </a:r>
            <a:endParaRPr lang="ru-RU" sz="180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07000"/>
              </a:lnSpc>
              <a:spcAft>
                <a:spcPts val="750"/>
              </a:spcAft>
            </a:pPr>
            <a:r>
              <a:rPr lang="ru-RU" sz="16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Карта детских идей:</a:t>
            </a:r>
            <a:endParaRPr lang="ru-RU" sz="12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750"/>
              </a:spcAft>
            </a:pPr>
            <a:r>
              <a:rPr lang="ru-RU" sz="16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(модель трёх вопросов)</a:t>
            </a:r>
            <a:endParaRPr lang="ru-RU" sz="12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ru-RU" sz="16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ЧТО ЗНАЮ?</a:t>
            </a:r>
          </a:p>
          <a:p>
            <a:r>
              <a:rPr lang="ru-RU" sz="1600" dirty="0">
                <a:solidFill>
                  <a:srgbClr val="002060"/>
                </a:solidFill>
                <a:latin typeface="Times New Roman" panose="02020603050405020304" pitchFamily="18" charset="0"/>
                <a:cs typeface="Times New Roman" panose="02020603050405020304" pitchFamily="18" charset="0"/>
              </a:rPr>
              <a:t>Снежинки летят с неба, они падают на землю. Снег падает на землю с тучки, потому что зима. Снежинки - это снег. Снежинки кружатся, потому что они падают. Снег холодный. </a:t>
            </a:r>
          </a:p>
          <a:p>
            <a:endParaRPr lang="ru-RU" sz="1600" dirty="0">
              <a:solidFill>
                <a:srgbClr val="002060"/>
              </a:solidFill>
              <a:latin typeface="Times New Roman" panose="02020603050405020304" pitchFamily="18" charset="0"/>
              <a:cs typeface="Times New Roman" panose="02020603050405020304" pitchFamily="18" charset="0"/>
            </a:endParaRPr>
          </a:p>
          <a:p>
            <a:r>
              <a:rPr lang="ru-RU" sz="1600" dirty="0">
                <a:solidFill>
                  <a:srgbClr val="002060"/>
                </a:solidFill>
                <a:latin typeface="Times New Roman" panose="02020603050405020304" pitchFamily="18" charset="0"/>
                <a:cs typeface="Times New Roman" panose="02020603050405020304" pitchFamily="18" charset="0"/>
              </a:rPr>
              <a:t> </a:t>
            </a:r>
            <a:r>
              <a:rPr lang="ru-RU" sz="16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ЧТО ХОЧУ УЗНАТЬ?</a:t>
            </a:r>
            <a:endParaRPr lang="ru-RU" sz="1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ru-RU" sz="1600" dirty="0">
                <a:solidFill>
                  <a:srgbClr val="002060"/>
                </a:solidFill>
                <a:latin typeface="Times New Roman" panose="02020603050405020304" pitchFamily="18" charset="0"/>
                <a:cs typeface="Times New Roman" panose="02020603050405020304" pitchFamily="18" charset="0"/>
              </a:rPr>
              <a:t>Холодно ли травке под снегом?   Мои руки мерзнут (снег холодный), а крылышки божьей коровки, им тепло? Куда снежинки улетают, когда ветер? Какого они цвета? Откуда они берутся в небе? Как помочь животным зимой?</a:t>
            </a:r>
          </a:p>
          <a:p>
            <a:endParaRPr lang="ru-RU" sz="1600" dirty="0">
              <a:solidFill>
                <a:srgbClr val="002060"/>
              </a:solidFill>
              <a:latin typeface="Times New Roman" panose="02020603050405020304" pitchFamily="18" charset="0"/>
              <a:cs typeface="Times New Roman" panose="02020603050405020304" pitchFamily="18" charset="0"/>
            </a:endParaRPr>
          </a:p>
          <a:p>
            <a:pPr>
              <a:lnSpc>
                <a:spcPct val="107000"/>
              </a:lnSpc>
            </a:pPr>
            <a:r>
              <a:rPr lang="ru-RU" sz="16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КАК УЗНАТЬ?</a:t>
            </a:r>
          </a:p>
          <a:p>
            <a:r>
              <a:rPr lang="ru-RU" sz="1600" dirty="0">
                <a:solidFill>
                  <a:srgbClr val="002060"/>
                </a:solidFill>
                <a:latin typeface="Times New Roman" panose="02020603050405020304" pitchFamily="18" charset="0"/>
                <a:cs typeface="Times New Roman" panose="02020603050405020304" pitchFamily="18" charset="0"/>
              </a:rPr>
              <a:t>Прочитать в книгах. Провести опыты. Понаблюдать. Спросить у родителей. Посмотреть по телевизору.</a:t>
            </a:r>
          </a:p>
          <a:p>
            <a:endParaRPr lang="ru-RU" sz="1600" dirty="0">
              <a:solidFill>
                <a:srgbClr val="002060"/>
              </a:solidFill>
              <a:latin typeface="Times New Roman" panose="02020603050405020304" pitchFamily="18" charset="0"/>
              <a:cs typeface="Times New Roman" panose="02020603050405020304" pitchFamily="18" charset="0"/>
            </a:endParaRPr>
          </a:p>
          <a:p>
            <a:endParaRPr lang="ru-RU" sz="1600" dirty="0">
              <a:solidFill>
                <a:srgbClr val="002060"/>
              </a:solidFill>
              <a:latin typeface="Times New Roman" panose="02020603050405020304" pitchFamily="18" charset="0"/>
              <a:cs typeface="Times New Roman" panose="02020603050405020304" pitchFamily="18" charset="0"/>
            </a:endParaRPr>
          </a:p>
          <a:p>
            <a:pPr>
              <a:lnSpc>
                <a:spcPct val="107000"/>
              </a:lnSpc>
            </a:pPr>
            <a:endParaRPr lang="ru-RU" sz="12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endParaRPr lang="ru-RU" sz="1600" dirty="0">
              <a:solidFill>
                <a:schemeClr val="tx2">
                  <a:lumMod val="20000"/>
                  <a:lumOff val="80000"/>
                </a:schemeClr>
              </a:solidFill>
              <a:latin typeface="Times New Roman" panose="02020603050405020304" pitchFamily="18" charset="0"/>
              <a:cs typeface="Times New Roman" panose="02020603050405020304" pitchFamily="18" charset="0"/>
            </a:endParaRPr>
          </a:p>
          <a:p>
            <a:pPr>
              <a:lnSpc>
                <a:spcPct val="107000"/>
              </a:lnSpc>
              <a:spcAft>
                <a:spcPts val="750"/>
              </a:spcAft>
            </a:pPr>
            <a:endParaRPr lang="ru-RU" sz="14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Прямоугольник 6"/>
          <p:cNvSpPr/>
          <p:nvPr/>
        </p:nvSpPr>
        <p:spPr>
          <a:xfrm>
            <a:off x="1717964" y="6027657"/>
            <a:ext cx="3532909" cy="369332"/>
          </a:xfrm>
          <a:prstGeom prst="rect">
            <a:avLst/>
          </a:prstGeom>
        </p:spPr>
        <p:txBody>
          <a:bodyPr wrap="square">
            <a:spAutoFit/>
          </a:bodyPr>
          <a:lstStyle/>
          <a:p>
            <a:pPr algn="ctr"/>
            <a:r>
              <a:rPr lang="ru-RU" dirty="0" smtClean="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endParaRPr lang="ru-RU"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99197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1" y="-18978"/>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Рисунок 3"/>
          <p:cNvPicPr>
            <a:picLocks noChangeAspect="1"/>
          </p:cNvPicPr>
          <p:nvPr/>
        </p:nvPicPr>
        <p:blipFill rotWithShape="1">
          <a:blip r:embed="rId4" cstate="print">
            <a:extLst>
              <a:ext uri="{28A0092B-C50C-407E-A947-70E740481C1C}">
                <a14:useLocalDpi xmlns:a14="http://schemas.microsoft.com/office/drawing/2010/main" val="0"/>
              </a:ext>
            </a:extLst>
          </a:blip>
          <a:srcRect l="-1094" t="23152" r="4060" b="8023"/>
          <a:stretch/>
        </p:blipFill>
        <p:spPr>
          <a:xfrm>
            <a:off x="2177318" y="803435"/>
            <a:ext cx="2534098" cy="1348065"/>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00498" y="646620"/>
            <a:ext cx="2194172" cy="1645628"/>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6" name="Рисунок 5"/>
          <p:cNvPicPr>
            <a:picLocks noChangeAspect="1"/>
          </p:cNvPicPr>
          <p:nvPr/>
        </p:nvPicPr>
        <p:blipFill rotWithShape="1">
          <a:blip r:embed="rId6" cstate="print">
            <a:extLst>
              <a:ext uri="{28A0092B-C50C-407E-A947-70E740481C1C}">
                <a14:useLocalDpi xmlns:a14="http://schemas.microsoft.com/office/drawing/2010/main" val="0"/>
              </a:ext>
            </a:extLst>
          </a:blip>
          <a:srcRect l="14350" t="2113" b="-1"/>
          <a:stretch/>
        </p:blipFill>
        <p:spPr>
          <a:xfrm rot="5400000">
            <a:off x="9893295" y="299125"/>
            <a:ext cx="1596895" cy="1840340"/>
          </a:xfrm>
          <a:prstGeom prst="round2DiagRect">
            <a:avLst>
              <a:gd name="adj1" fmla="val 16667"/>
              <a:gd name="adj2" fmla="val 0"/>
            </a:avLst>
          </a:prstGeom>
          <a:ln w="88900" cap="sq">
            <a:solidFill>
              <a:schemeClr val="accent1"/>
            </a:solidFill>
            <a:miter lim="800000"/>
          </a:ln>
          <a:effectLst>
            <a:outerShdw blurRad="254000" algn="tl" rotWithShape="0">
              <a:srgbClr val="000000">
                <a:alpha val="43000"/>
              </a:srgbClr>
            </a:outerShdw>
          </a:effectLst>
        </p:spPr>
      </p:pic>
      <p:pic>
        <p:nvPicPr>
          <p:cNvPr id="12" name="Рисунок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48603" y="5053343"/>
            <a:ext cx="2078180" cy="1558635"/>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13" name="Рисунок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5365981" y="2931710"/>
            <a:ext cx="2062377" cy="1546783"/>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15" name="Рисунок 14"/>
          <p:cNvPicPr>
            <a:picLocks noChangeAspect="1"/>
          </p:cNvPicPr>
          <p:nvPr/>
        </p:nvPicPr>
        <p:blipFill rotWithShape="1">
          <a:blip r:embed="rId9" cstate="print">
            <a:extLst>
              <a:ext uri="{28A0092B-C50C-407E-A947-70E740481C1C}">
                <a14:useLocalDpi xmlns:a14="http://schemas.microsoft.com/office/drawing/2010/main" val="0"/>
              </a:ext>
            </a:extLst>
          </a:blip>
          <a:srcRect l="31409" t="732" r="-549" b="2728"/>
          <a:stretch/>
        </p:blipFill>
        <p:spPr>
          <a:xfrm rot="5400000">
            <a:off x="2737740" y="2623885"/>
            <a:ext cx="2063679" cy="2161130"/>
          </a:xfrm>
          <a:prstGeom prst="round2DiagRect">
            <a:avLst>
              <a:gd name="adj1" fmla="val 16667"/>
              <a:gd name="adj2" fmla="val 0"/>
            </a:avLst>
          </a:prstGeom>
          <a:ln w="88900" cap="sq">
            <a:solidFill>
              <a:srgbClr val="7030A0"/>
            </a:solidFill>
            <a:miter lim="800000"/>
          </a:ln>
          <a:effectLst>
            <a:outerShdw blurRad="254000" algn="tl" rotWithShape="0">
              <a:srgbClr val="000000">
                <a:alpha val="43000"/>
              </a:srgbClr>
            </a:outerShdw>
          </a:effectLst>
        </p:spPr>
      </p:pic>
      <p:pic>
        <p:nvPicPr>
          <p:cNvPr id="17" name="Рисунок 16"/>
          <p:cNvPicPr>
            <a:picLocks noChangeAspect="1"/>
          </p:cNvPicPr>
          <p:nvPr/>
        </p:nvPicPr>
        <p:blipFill rotWithShape="1">
          <a:blip r:embed="rId10" cstate="print">
            <a:extLst>
              <a:ext uri="{28A0092B-C50C-407E-A947-70E740481C1C}">
                <a14:useLocalDpi xmlns:a14="http://schemas.microsoft.com/office/drawing/2010/main" val="0"/>
              </a:ext>
            </a:extLst>
          </a:blip>
          <a:srcRect l="16382"/>
          <a:stretch/>
        </p:blipFill>
        <p:spPr>
          <a:xfrm rot="5400000">
            <a:off x="8171097" y="4955560"/>
            <a:ext cx="1728338" cy="1550221"/>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18" name="Рисунок 17"/>
          <p:cNvPicPr>
            <a:picLocks noChangeAspect="1"/>
          </p:cNvPicPr>
          <p:nvPr/>
        </p:nvPicPr>
        <p:blipFill rotWithShape="1">
          <a:blip r:embed="rId11" cstate="print">
            <a:extLst>
              <a:ext uri="{28A0092B-C50C-407E-A947-70E740481C1C}">
                <a14:useLocalDpi xmlns:a14="http://schemas.microsoft.com/office/drawing/2010/main" val="0"/>
              </a:ext>
            </a:extLst>
          </a:blip>
          <a:srcRect l="7099" t="2353"/>
          <a:stretch/>
        </p:blipFill>
        <p:spPr>
          <a:xfrm rot="5400000">
            <a:off x="9864778" y="2744592"/>
            <a:ext cx="1769662" cy="1395061"/>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16" name="Рисунок 15"/>
          <p:cNvPicPr>
            <a:picLocks noChangeAspect="1"/>
          </p:cNvPicPr>
          <p:nvPr/>
        </p:nvPicPr>
        <p:blipFill rotWithShape="1">
          <a:blip r:embed="rId12" cstate="print">
            <a:extLst>
              <a:ext uri="{28A0092B-C50C-407E-A947-70E740481C1C}">
                <a14:useLocalDpi xmlns:a14="http://schemas.microsoft.com/office/drawing/2010/main" val="0"/>
              </a:ext>
            </a:extLst>
          </a:blip>
          <a:srcRect l="5265" t="6811"/>
          <a:stretch/>
        </p:blipFill>
        <p:spPr>
          <a:xfrm rot="5400000">
            <a:off x="10012002" y="4959542"/>
            <a:ext cx="1943514" cy="1497010"/>
          </a:xfrm>
          <a:prstGeom prst="round2DiagRect">
            <a:avLst>
              <a:gd name="adj1" fmla="val 16667"/>
              <a:gd name="adj2" fmla="val 0"/>
            </a:avLst>
          </a:prstGeom>
          <a:ln w="88900" cap="sq">
            <a:solidFill>
              <a:srgbClr val="0070C0"/>
            </a:solidFill>
            <a:miter lim="800000"/>
          </a:ln>
          <a:effectLst>
            <a:outerShdw blurRad="254000" algn="tl" rotWithShape="0">
              <a:srgbClr val="000000">
                <a:alpha val="43000"/>
              </a:srgbClr>
            </a:outerShdw>
          </a:effectLst>
        </p:spPr>
      </p:pic>
      <p:pic>
        <p:nvPicPr>
          <p:cNvPr id="19" name="Рисунок 18"/>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5400000">
            <a:off x="7702648" y="2859125"/>
            <a:ext cx="1920664" cy="1440498"/>
          </a:xfrm>
          <a:prstGeom prst="round2DiagRect">
            <a:avLst>
              <a:gd name="adj1" fmla="val 16667"/>
              <a:gd name="adj2" fmla="val 0"/>
            </a:avLst>
          </a:prstGeom>
          <a:ln w="88900" cap="sq">
            <a:solidFill>
              <a:srgbClr val="7030A0"/>
            </a:solidFill>
            <a:miter lim="800000"/>
          </a:ln>
          <a:effectLst>
            <a:outerShdw blurRad="254000" algn="tl" rotWithShape="0">
              <a:srgbClr val="000000">
                <a:alpha val="43000"/>
              </a:srgbClr>
            </a:outerShdw>
          </a:effectLst>
        </p:spPr>
      </p:pic>
      <p:pic>
        <p:nvPicPr>
          <p:cNvPr id="20" name="Рисунок 19"/>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5418955" y="5115349"/>
            <a:ext cx="1956430" cy="1467323"/>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21" name="Рисунок 20"/>
          <p:cNvPicPr>
            <a:picLocks noChangeAspect="1"/>
          </p:cNvPicPr>
          <p:nvPr/>
        </p:nvPicPr>
        <p:blipFill rotWithShape="1">
          <a:blip r:embed="rId15" cstate="print">
            <a:extLst>
              <a:ext uri="{28A0092B-C50C-407E-A947-70E740481C1C}">
                <a14:useLocalDpi xmlns:a14="http://schemas.microsoft.com/office/drawing/2010/main" val="0"/>
              </a:ext>
            </a:extLst>
          </a:blip>
          <a:srcRect l="13984" t="1743"/>
          <a:stretch/>
        </p:blipFill>
        <p:spPr>
          <a:xfrm rot="5400000">
            <a:off x="4984446" y="714648"/>
            <a:ext cx="1741655" cy="1413546"/>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4541547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0"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2071688" y="271463"/>
            <a:ext cx="9772650" cy="6242543"/>
          </a:xfrm>
          <a:prstGeom prst="rect">
            <a:avLst/>
          </a:prstGeom>
        </p:spPr>
        <p:txBody>
          <a:bodyPr wrap="square">
            <a:spAutoFit/>
          </a:bodyPr>
          <a:lstStyle/>
          <a:p>
            <a:pPr algn="ctr">
              <a:lnSpc>
                <a:spcPct val="107000"/>
              </a:lnSpc>
              <a:spcAft>
                <a:spcPts val="750"/>
              </a:spcAft>
            </a:pP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Результат работы </a:t>
            </a:r>
            <a:r>
              <a:rPr lang="ru-RU" sz="24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подпроекта</a:t>
            </a: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285757" indent="-285757">
              <a:lnSpc>
                <a:spcPct val="107000"/>
              </a:lnSpc>
              <a:spcAft>
                <a:spcPts val="750"/>
              </a:spcAft>
              <a:buFont typeface="Arial" panose="020B0604020202020204" pitchFamily="34" charset="0"/>
              <a:buChar char="•"/>
            </a:pPr>
            <a:r>
              <a:rPr lang="ru-RU" sz="180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Дети узнали, что снег сохраняет тепло, и </a:t>
            </a:r>
            <a:r>
              <a:rPr lang="ru-RU" sz="1801" dirty="0">
                <a:solidFill>
                  <a:srgbClr val="002060"/>
                </a:solidFill>
                <a:latin typeface="Times New Roman" panose="02020603050405020304" pitchFamily="18" charset="0"/>
                <a:cs typeface="Times New Roman" panose="02020603050405020304" pitchFamily="18" charset="0"/>
              </a:rPr>
              <a:t>поэтому люди сгребают снег на клумбы, газоны, под деревья и кусты. Потому что снег согревает землю от промерзания. Причем прихлопывать снег около деревьев не надо, потому что в рыхлом снеге много воздуха, и он лучше сохраняет тепло.</a:t>
            </a:r>
          </a:p>
          <a:p>
            <a:pPr marL="285757" indent="-285757">
              <a:lnSpc>
                <a:spcPct val="107000"/>
              </a:lnSpc>
              <a:buFont typeface="Arial" panose="020B0604020202020204" pitchFamily="34" charset="0"/>
              <a:buChar char="•"/>
            </a:pPr>
            <a:r>
              <a:rPr lang="ru-RU" sz="180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Дети узнали, что человек может помогать животным зимой подкармливая, создавать определенные условия , охранять.</a:t>
            </a:r>
          </a:p>
          <a:p>
            <a:pPr marL="285757" indent="-285757">
              <a:lnSpc>
                <a:spcPct val="107000"/>
              </a:lnSpc>
              <a:buFont typeface="Arial" panose="020B0604020202020204" pitchFamily="34" charset="0"/>
              <a:buChar char="•"/>
            </a:pPr>
            <a:r>
              <a:rPr lang="ru-RU" sz="180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Дети узнали, когда  дует ветер образуется снежные надувы. На крышах зданий образовавшийся снежный покров, несёт угрозу человеку.</a:t>
            </a:r>
          </a:p>
          <a:p>
            <a:pPr marL="285757" indent="-285757">
              <a:lnSpc>
                <a:spcPct val="107000"/>
              </a:lnSpc>
              <a:spcAft>
                <a:spcPts val="750"/>
              </a:spcAft>
              <a:buSzPts val="1000"/>
              <a:buFont typeface="Arial" panose="020B0604020202020204" pitchFamily="34" charset="0"/>
              <a:buChar char="•"/>
              <a:tabLst>
                <a:tab pos="457211" algn="l"/>
              </a:tabLst>
            </a:pPr>
            <a:r>
              <a:rPr lang="ru-RU" sz="180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Дети узнали, что в природе все взаимосвязано, что снег является одним из состояний воды.</a:t>
            </a:r>
            <a:endParaRPr lang="ru-RU" sz="140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8" indent="-342908">
              <a:lnSpc>
                <a:spcPct val="107000"/>
              </a:lnSpc>
              <a:spcAft>
                <a:spcPts val="750"/>
              </a:spcAft>
              <a:buSzPts val="1000"/>
              <a:buFont typeface="Symbol" panose="05050102010706020507" pitchFamily="18" charset="2"/>
              <a:buChar char=""/>
              <a:tabLst>
                <a:tab pos="457211" algn="l"/>
              </a:tabLst>
            </a:pPr>
            <a:r>
              <a:rPr lang="ru-RU" sz="180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Дети узнали, какой бывает снег, увидели разнообразие снежинок.</a:t>
            </a:r>
            <a:endParaRPr lang="ru-RU" sz="140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8" indent="-342908">
              <a:lnSpc>
                <a:spcPct val="107000"/>
              </a:lnSpc>
              <a:spcAft>
                <a:spcPts val="750"/>
              </a:spcAft>
              <a:buSzPts val="1000"/>
              <a:buFont typeface="Symbol" panose="05050102010706020507" pitchFamily="18" charset="2"/>
              <a:buChar char=""/>
              <a:tabLst>
                <a:tab pos="457211" algn="l"/>
              </a:tabLst>
            </a:pPr>
            <a:r>
              <a:rPr lang="ru-RU" sz="180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Научились самостоятельно проводить лабораторные опыты со снегом, определяя его свойства.</a:t>
            </a:r>
          </a:p>
          <a:p>
            <a:pPr marL="342908" indent="-342908">
              <a:lnSpc>
                <a:spcPct val="107000"/>
              </a:lnSpc>
              <a:spcAft>
                <a:spcPts val="750"/>
              </a:spcAft>
              <a:buSzPts val="1000"/>
              <a:buFont typeface="Symbol" panose="05050102010706020507" pitchFamily="18" charset="2"/>
              <a:buChar char=""/>
              <a:tabLst>
                <a:tab pos="457211" algn="l"/>
              </a:tabLst>
            </a:pPr>
            <a:r>
              <a:rPr lang="ru-RU" sz="1600" dirty="0">
                <a:solidFill>
                  <a:srgbClr val="002060"/>
                </a:solidFill>
                <a:latin typeface="Times New Roman" panose="02020603050405020304" pitchFamily="18" charset="0"/>
                <a:cs typeface="Times New Roman" panose="02020603050405020304" pitchFamily="18" charset="0"/>
              </a:rPr>
              <a:t>Участие в проекте позволило детям не только</a:t>
            </a:r>
            <a:r>
              <a:rPr lang="ru-RU" sz="1600" b="1" dirty="0">
                <a:solidFill>
                  <a:srgbClr val="002060"/>
                </a:solidFill>
                <a:latin typeface="Times New Roman" panose="02020603050405020304" pitchFamily="18" charset="0"/>
                <a:cs typeface="Times New Roman" panose="02020603050405020304" pitchFamily="18" charset="0"/>
              </a:rPr>
              <a:t> </a:t>
            </a:r>
            <a:r>
              <a:rPr lang="ru-RU" sz="1600" dirty="0">
                <a:solidFill>
                  <a:srgbClr val="002060"/>
                </a:solidFill>
                <a:latin typeface="Times New Roman" panose="02020603050405020304" pitchFamily="18" charset="0"/>
                <a:cs typeface="Times New Roman" panose="02020603050405020304" pitchFamily="18" charset="0"/>
              </a:rPr>
              <a:t>расширить представления о зиме, как о времени года, но и, научиться устанавливать взаимосвязи между явлениями живой и неживой природы, бережно относиться к природе. Помнить и применять правила безопасности.  </a:t>
            </a:r>
          </a:p>
          <a:p>
            <a:pPr marL="342908" indent="-342908">
              <a:lnSpc>
                <a:spcPct val="107000"/>
              </a:lnSpc>
              <a:spcAft>
                <a:spcPts val="750"/>
              </a:spcAft>
              <a:buSzPts val="1000"/>
              <a:buFont typeface="Symbol" panose="05050102010706020507" pitchFamily="18" charset="2"/>
              <a:buChar char=""/>
              <a:tabLst>
                <a:tab pos="457211" algn="l"/>
              </a:tabLst>
            </a:pPr>
            <a:r>
              <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Дети узнали, что у снежинки </a:t>
            </a:r>
            <a:r>
              <a:rPr lang="ru-RU" sz="11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МНОГО</a:t>
            </a:r>
            <a:r>
              <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лучиков, снежинки образуются из пара, чтобы получились снежинки, нужен сильный мороз, чтобы получился снег, нужно много пара, для снежинок нужно, чтобы на улице было холодно, из воды снежинки не получаются, из воды получается только лед.</a:t>
            </a:r>
          </a:p>
        </p:txBody>
      </p:sp>
    </p:spTree>
    <p:extLst>
      <p:ext uri="{BB962C8B-B14F-4D97-AF65-F5344CB8AC3E}">
        <p14:creationId xmlns:p14="http://schemas.microsoft.com/office/powerpoint/2010/main" val="35265285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0" y="0"/>
            <a:ext cx="12191999" cy="6858000"/>
          </a:xfrm>
          <a:prstGeom prst="rect">
            <a:avLst/>
          </a:prstGeom>
          <a:solidFill>
            <a:srgbClr val="FFFFFF">
              <a:shade val="85000"/>
            </a:srgbClr>
          </a:solidFill>
          <a:ln w="9525">
            <a:solidFill>
              <a:srgbClr val="007A37"/>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Прямоугольник 2"/>
          <p:cNvSpPr/>
          <p:nvPr/>
        </p:nvSpPr>
        <p:spPr>
          <a:xfrm>
            <a:off x="2189018" y="457200"/>
            <a:ext cx="5049859" cy="369332"/>
          </a:xfrm>
          <a:prstGeom prst="rect">
            <a:avLst/>
          </a:prstGeom>
        </p:spPr>
        <p:txBody>
          <a:bodyPr wrap="square">
            <a:spAutoFit/>
          </a:bodyPr>
          <a:lstStyle/>
          <a:p>
            <a:r>
              <a:rPr lang="ru-RU"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endParaRPr lang="ru-RU"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214688" y="101741"/>
            <a:ext cx="5929311" cy="460895"/>
          </a:xfrm>
          <a:prstGeom prst="rect">
            <a:avLst/>
          </a:prstGeom>
        </p:spPr>
        <p:txBody>
          <a:bodyPr wrap="square">
            <a:spAutoFit/>
          </a:bodyPr>
          <a:lstStyle/>
          <a:p>
            <a:pPr indent="190500" algn="ctr">
              <a:lnSpc>
                <a:spcPct val="107000"/>
              </a:lnSpc>
              <a:spcAft>
                <a:spcPts val="0"/>
              </a:spcAft>
            </a:pPr>
            <a:r>
              <a:rPr lang="ru-RU" sz="2400" b="1" dirty="0" smtClean="0">
                <a:solidFill>
                  <a:srgbClr val="FF0000"/>
                </a:solidFill>
                <a:latin typeface="Times New Roman" panose="02020603050405020304" pitchFamily="18" charset="0"/>
                <a:ea typeface="Times New Roman" panose="02020603050405020304" pitchFamily="18" charset="0"/>
              </a:rPr>
              <a:t>Работа с родителями</a:t>
            </a:r>
            <a:endParaRPr lang="ru-RU" sz="2400" b="1" dirty="0">
              <a:solidFill>
                <a:srgbClr val="FF0000"/>
              </a:solidFill>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2043113" y="826532"/>
            <a:ext cx="7100887" cy="3913892"/>
          </a:xfrm>
          <a:prstGeom prst="rect">
            <a:avLst/>
          </a:prstGeom>
        </p:spPr>
        <p:txBody>
          <a:bodyPr wrap="square">
            <a:spAutoFit/>
          </a:bodyPr>
          <a:lstStyle/>
          <a:p>
            <a:pPr marL="342900" indent="-342900" algn="just">
              <a:lnSpc>
                <a:spcPts val="1650"/>
              </a:lnSpc>
              <a:spcBef>
                <a:spcPts val="840"/>
              </a:spcBef>
              <a:spcAft>
                <a:spcPts val="840"/>
              </a:spcAft>
              <a:buFont typeface="+mj-lt"/>
              <a:buAutoNum type="arabicPeriod"/>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Конкурс детских работ из природного и бросового </a:t>
            </a: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материала</a:t>
            </a:r>
          </a:p>
          <a:p>
            <a:pPr marL="342900" indent="-342900" algn="just">
              <a:lnSpc>
                <a:spcPts val="1650"/>
              </a:lnSpc>
              <a:spcBef>
                <a:spcPts val="840"/>
              </a:spcBef>
              <a:spcAft>
                <a:spcPts val="840"/>
              </a:spcAft>
              <a:buFont typeface="+mj-lt"/>
              <a:buAutoNum type="arabicPeriod"/>
            </a:pPr>
            <a:r>
              <a:rPr lang="ru-RU" dirty="0">
                <a:solidFill>
                  <a:srgbClr val="002060"/>
                </a:solidFill>
                <a:latin typeface="Times New Roman" panose="02020603050405020304" pitchFamily="18" charset="0"/>
                <a:cs typeface="Times New Roman" panose="02020603050405020304" pitchFamily="18" charset="0"/>
              </a:rPr>
              <a:t>Неделя экологических сказок: «Ежонок ищет себе друзей», «Путешествие художника», «Пожар в лесу»</a:t>
            </a:r>
          </a:p>
          <a:p>
            <a:pPr marL="342900" indent="-342900" algn="just">
              <a:lnSpc>
                <a:spcPts val="1650"/>
              </a:lnSpc>
              <a:spcBef>
                <a:spcPts val="840"/>
              </a:spcBef>
              <a:spcAft>
                <a:spcPts val="840"/>
              </a:spcAft>
              <a:buFont typeface="+mj-lt"/>
              <a:buAutoNum type="arabicPeriod"/>
            </a:pP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Мероприятие «Посвящение в </a:t>
            </a:r>
            <a:r>
              <a:rPr lang="ru-RU"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эколята</a:t>
            </a: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ts val="1650"/>
              </a:lnSpc>
              <a:spcBef>
                <a:spcPts val="840"/>
              </a:spcBef>
              <a:spcAft>
                <a:spcPts val="840"/>
              </a:spcAft>
              <a:buFont typeface="+mj-lt"/>
              <a:buAutoNum type="arabicPeriod"/>
            </a:pP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Акция «Покормите птиц зимой».</a:t>
            </a:r>
          </a:p>
          <a:p>
            <a:pPr marL="342900" indent="-342900" algn="just">
              <a:lnSpc>
                <a:spcPts val="1650"/>
              </a:lnSpc>
              <a:spcBef>
                <a:spcPts val="840"/>
              </a:spcBef>
              <a:spcAft>
                <a:spcPts val="840"/>
              </a:spcAft>
              <a:buFont typeface="+mj-lt"/>
              <a:buAutoNum type="arabicPeriod"/>
            </a:pPr>
            <a:r>
              <a:rPr lang="ru-RU" sz="16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Изготовление плакатов «Берегите природу»</a:t>
            </a:r>
          </a:p>
          <a:p>
            <a:pPr marL="342900" indent="-342900" algn="just">
              <a:lnSpc>
                <a:spcPts val="1650"/>
              </a:lnSpc>
              <a:spcBef>
                <a:spcPts val="840"/>
              </a:spcBef>
              <a:spcAft>
                <a:spcPts val="840"/>
              </a:spcAft>
              <a:buFont typeface="+mj-lt"/>
              <a:buAutoNum type="arabicPeriod"/>
            </a:pPr>
            <a:r>
              <a:rPr lang="ru-RU" sz="16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Изготовление экологических знаков.</a:t>
            </a:r>
          </a:p>
          <a:p>
            <a:pPr marL="342900" indent="-342900" algn="just">
              <a:lnSpc>
                <a:spcPts val="1650"/>
              </a:lnSpc>
              <a:spcBef>
                <a:spcPts val="840"/>
              </a:spcBef>
              <a:spcAft>
                <a:spcPts val="840"/>
              </a:spcAft>
              <a:buFont typeface="+mj-lt"/>
              <a:buAutoNum type="arabicPeriod"/>
            </a:pPr>
            <a:r>
              <a:rPr lang="ru-RU" sz="16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Изготовление макетов природных объектов, </a:t>
            </a:r>
            <a:r>
              <a:rPr lang="ru-RU" sz="16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лэпбуков</a:t>
            </a:r>
            <a:r>
              <a:rPr lang="ru-RU" sz="16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ts val="1650"/>
              </a:lnSpc>
              <a:spcBef>
                <a:spcPts val="840"/>
              </a:spcBef>
              <a:spcAft>
                <a:spcPts val="840"/>
              </a:spcAft>
              <a:buFont typeface="+mj-lt"/>
              <a:buAutoNum type="arabicPeriod"/>
            </a:pPr>
            <a:r>
              <a:rPr lang="ru-RU" sz="16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Индивидуальные беседы, консультации согласно перспективного плана.</a:t>
            </a:r>
          </a:p>
          <a:p>
            <a:pPr marL="342900" indent="-342900" algn="just">
              <a:lnSpc>
                <a:spcPts val="1650"/>
              </a:lnSpc>
              <a:spcBef>
                <a:spcPts val="840"/>
              </a:spcBef>
              <a:spcAft>
                <a:spcPts val="840"/>
              </a:spcAft>
              <a:buFont typeface="+mj-lt"/>
              <a:buAutoNum type="arabicPeriod"/>
            </a:pPr>
            <a:r>
              <a:rPr lang="ru-RU" sz="16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Участие в конкурсах.</a:t>
            </a:r>
            <a:endParaRPr lang="ru-RU"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 name="Рисунок 9"/>
          <p:cNvPicPr>
            <a:picLocks noChangeAspect="1"/>
          </p:cNvPicPr>
          <p:nvPr/>
        </p:nvPicPr>
        <p:blipFill rotWithShape="1">
          <a:blip r:embed="rId4"/>
          <a:srcRect r="11061" b="8876"/>
          <a:stretch/>
        </p:blipFill>
        <p:spPr>
          <a:xfrm>
            <a:off x="2904397" y="5066756"/>
            <a:ext cx="1804527" cy="1667156"/>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p:cNvPicPr>
            <a:picLocks noChangeAspect="1"/>
          </p:cNvPicPr>
          <p:nvPr/>
        </p:nvPicPr>
        <p:blipFill rotWithShape="1">
          <a:blip r:embed="rId5" cstate="print">
            <a:extLst>
              <a:ext uri="{28A0092B-C50C-407E-A947-70E740481C1C}">
                <a14:useLocalDpi xmlns:a14="http://schemas.microsoft.com/office/drawing/2010/main" val="0"/>
              </a:ext>
            </a:extLst>
          </a:blip>
          <a:srcRect l="45193" t="27821" r="16182" b="20513"/>
          <a:stretch/>
        </p:blipFill>
        <p:spPr>
          <a:xfrm>
            <a:off x="5182830" y="4301040"/>
            <a:ext cx="1609369" cy="1435170"/>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Рисунок 11"/>
          <p:cNvPicPr>
            <a:picLocks noChangeAspect="1"/>
          </p:cNvPicPr>
          <p:nvPr/>
        </p:nvPicPr>
        <p:blipFill rotWithShape="1">
          <a:blip r:embed="rId6" cstate="print">
            <a:extLst>
              <a:ext uri="{28A0092B-C50C-407E-A947-70E740481C1C}">
                <a14:useLocalDpi xmlns:a14="http://schemas.microsoft.com/office/drawing/2010/main" val="0"/>
              </a:ext>
            </a:extLst>
          </a:blip>
          <a:srcRect l="22450" t="53590" r="35071" b="5513"/>
          <a:stretch/>
        </p:blipFill>
        <p:spPr>
          <a:xfrm>
            <a:off x="7057951" y="4932732"/>
            <a:ext cx="2086048" cy="1338933"/>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Рисунок 12" descr="C:\Users\СИ\AppData\Local\Microsoft\Windows\Temporary Internet Files\Content.Word\IMG_20170905_162740.jpg"/>
          <p:cNvPicPr/>
          <p:nvPr/>
        </p:nvPicPr>
        <p:blipFill rotWithShape="1">
          <a:blip r:embed="rId7" cstate="print">
            <a:extLst>
              <a:ext uri="{28A0092B-C50C-407E-A947-70E740481C1C}">
                <a14:useLocalDpi xmlns:a14="http://schemas.microsoft.com/office/drawing/2010/main" val="0"/>
              </a:ext>
            </a:extLst>
          </a:blip>
          <a:srcRect t="1477" r="19271"/>
          <a:stretch/>
        </p:blipFill>
        <p:spPr bwMode="auto">
          <a:xfrm>
            <a:off x="9544538" y="4800680"/>
            <a:ext cx="1380691" cy="1888276"/>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Рисунок 13"/>
          <p:cNvPicPr>
            <a:picLocks noChangeAspect="1"/>
          </p:cNvPicPr>
          <p:nvPr/>
        </p:nvPicPr>
        <p:blipFill rotWithShape="1">
          <a:blip r:embed="rId8" cstate="print">
            <a:extLst>
              <a:ext uri="{28A0092B-C50C-407E-A947-70E740481C1C}">
                <a14:useLocalDpi xmlns:a14="http://schemas.microsoft.com/office/drawing/2010/main" val="0"/>
              </a:ext>
            </a:extLst>
          </a:blip>
          <a:srcRect l="833" t="8839"/>
          <a:stretch/>
        </p:blipFill>
        <p:spPr>
          <a:xfrm rot="5400000">
            <a:off x="10193913" y="2939218"/>
            <a:ext cx="1986399" cy="1369513"/>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 name="Рисунок 14" descr="C:\Users\СИ\AppData\Local\Microsoft\Windows\Temporary Internet Files\Content.Word\IMG_20170926_043613.jpg"/>
          <p:cNvPicPr/>
          <p:nvPr/>
        </p:nvPicPr>
        <p:blipFill rotWithShape="1">
          <a:blip r:embed="rId9" cstate="print">
            <a:extLst>
              <a:ext uri="{28A0092B-C50C-407E-A947-70E740481C1C}">
                <a14:useLocalDpi xmlns:a14="http://schemas.microsoft.com/office/drawing/2010/main" val="0"/>
              </a:ext>
            </a:extLst>
          </a:blip>
          <a:srcRect t="26788"/>
          <a:stretch/>
        </p:blipFill>
        <p:spPr bwMode="auto">
          <a:xfrm>
            <a:off x="9159087" y="693300"/>
            <a:ext cx="2646177" cy="1605405"/>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Рисунок 15"/>
          <p:cNvPicPr>
            <a:picLocks noChangeAspect="1"/>
          </p:cNvPicPr>
          <p:nvPr/>
        </p:nvPicPr>
        <p:blipFill rotWithShape="1">
          <a:blip r:embed="rId10" cstate="print">
            <a:extLst>
              <a:ext uri="{28A0092B-C50C-407E-A947-70E740481C1C}">
                <a14:useLocalDpi xmlns:a14="http://schemas.microsoft.com/office/drawing/2010/main" val="0"/>
              </a:ext>
            </a:extLst>
          </a:blip>
          <a:srcRect l="47236" t="31190" r="22228" b="3205"/>
          <a:stretch/>
        </p:blipFill>
        <p:spPr>
          <a:xfrm>
            <a:off x="8952595" y="2586475"/>
            <a:ext cx="1344945" cy="1926435"/>
          </a:xfrm>
          <a:prstGeom prst="rect">
            <a:avLst/>
          </a:prstGeom>
          <a:solidFill>
            <a:srgbClr val="FFFFFF">
              <a:shade val="85000"/>
            </a:srgbClr>
          </a:solidFill>
          <a:ln w="88900" cap="sq">
            <a:solidFill>
              <a:srgbClr val="007A37"/>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4855385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0" y="-20057"/>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2014538" y="328613"/>
            <a:ext cx="10044112" cy="3080330"/>
          </a:xfrm>
          <a:prstGeom prst="rect">
            <a:avLst/>
          </a:prstGeom>
        </p:spPr>
        <p:txBody>
          <a:bodyPr wrap="square">
            <a:spAutoFit/>
          </a:bodyPr>
          <a:lstStyle/>
          <a:p>
            <a:pPr indent="476250" algn="just">
              <a:lnSpc>
                <a:spcPts val="1650"/>
              </a:lnSpc>
              <a:spcBef>
                <a:spcPts val="840"/>
              </a:spcBef>
              <a:spcAft>
                <a:spcPts val="840"/>
              </a:spcAft>
            </a:pP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3 этап. Обобщающий.</a:t>
            </a:r>
            <a:endParaRPr lang="ru-RU"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76250">
              <a:lnSpc>
                <a:spcPts val="1650"/>
              </a:lnSpc>
              <a:spcBef>
                <a:spcPts val="840"/>
              </a:spcBef>
              <a:spcAft>
                <a:spcPts val="840"/>
              </a:spcAf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Закрепление полученных знаний, формулирование выводов </a:t>
            </a: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детьми. Анализ </a:t>
            </a: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достижения целей и результатов проекта.</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76250">
              <a:lnSpc>
                <a:spcPts val="1650"/>
              </a:lnSpc>
              <a:spcBef>
                <a:spcPts val="840"/>
              </a:spcBef>
              <a:spcAft>
                <a:spcPts val="840"/>
              </a:spcAft>
            </a:pP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Обобщение промежуточных </a:t>
            </a: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результатов работы по экологическому проекту </a:t>
            </a: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«Природа глазами детей», на педагогическом совете.</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76250">
              <a:lnSpc>
                <a:spcPts val="1650"/>
              </a:lnSpc>
              <a:spcBef>
                <a:spcPts val="840"/>
              </a:spcBef>
              <a:spcAft>
                <a:spcPts val="840"/>
              </a:spcAft>
            </a:pP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Диагностирование </a:t>
            </a: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уровня экологического развития дошкольников с заполнением диагностических карт на каждого ребенка.</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76250">
              <a:lnSpc>
                <a:spcPts val="1650"/>
              </a:lnSpc>
              <a:spcBef>
                <a:spcPts val="840"/>
              </a:spcBef>
              <a:spcAft>
                <a:spcPts val="840"/>
              </a:spcAft>
            </a:pP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Анализ уровня обогащения предметно - развивающей среды в </a:t>
            </a: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группе.</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76250">
              <a:lnSpc>
                <a:spcPts val="1650"/>
              </a:lnSpc>
              <a:spcBef>
                <a:spcPts val="840"/>
              </a:spcBef>
              <a:spcAft>
                <a:spcPts val="840"/>
              </a:spcAft>
            </a:pP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7" name="Диаграмма 6"/>
          <p:cNvGraphicFramePr/>
          <p:nvPr>
            <p:extLst>
              <p:ext uri="{D42A27DB-BD31-4B8C-83A1-F6EECF244321}">
                <p14:modId xmlns:p14="http://schemas.microsoft.com/office/powerpoint/2010/main" val="1342496082"/>
              </p:ext>
            </p:extLst>
          </p:nvPr>
        </p:nvGraphicFramePr>
        <p:xfrm>
          <a:off x="928688" y="2843213"/>
          <a:ext cx="5667376" cy="4129087"/>
        </p:xfrm>
        <a:graphic>
          <a:graphicData uri="http://schemas.openxmlformats.org/drawingml/2006/chart">
            <c:chart xmlns:c="http://schemas.openxmlformats.org/drawingml/2006/chart" xmlns:r="http://schemas.openxmlformats.org/officeDocument/2006/relationships" r:id="rId4"/>
          </a:graphicData>
        </a:graphic>
      </p:graphicFrame>
      <p:sp>
        <p:nvSpPr>
          <p:cNvPr id="8" name="Прямоугольник 7"/>
          <p:cNvSpPr/>
          <p:nvPr/>
        </p:nvSpPr>
        <p:spPr>
          <a:xfrm>
            <a:off x="6729413" y="5229225"/>
            <a:ext cx="4829176" cy="369460"/>
          </a:xfrm>
          <a:prstGeom prst="rect">
            <a:avLst/>
          </a:prstGeom>
        </p:spPr>
        <p:txBody>
          <a:bodyPr wrap="square">
            <a:spAutoFit/>
          </a:bodyPr>
          <a:lstStyle/>
          <a:p>
            <a:r>
              <a:rPr lang="ru-RU" sz="1801" dirty="0" smtClean="0">
                <a:solidFill>
                  <a:srgbClr val="002060"/>
                </a:solidFill>
              </a:rPr>
              <a:t>Низкий</a:t>
            </a:r>
            <a:endParaRPr lang="ru-RU" sz="1801" dirty="0">
              <a:solidFill>
                <a:srgbClr val="002060"/>
              </a:solidFill>
            </a:endParaRPr>
          </a:p>
        </p:txBody>
      </p:sp>
      <p:sp>
        <p:nvSpPr>
          <p:cNvPr id="9" name="Прямоугольник 8"/>
          <p:cNvSpPr/>
          <p:nvPr/>
        </p:nvSpPr>
        <p:spPr>
          <a:xfrm>
            <a:off x="6729413" y="5923543"/>
            <a:ext cx="4000500" cy="368342"/>
          </a:xfrm>
          <a:prstGeom prst="rect">
            <a:avLst/>
          </a:prstGeom>
        </p:spPr>
        <p:txBody>
          <a:bodyPr wrap="square">
            <a:spAutoFit/>
          </a:bodyPr>
          <a:lstStyle/>
          <a:p>
            <a:r>
              <a:rPr lang="ru-RU" sz="1801" dirty="0">
                <a:ln w="0"/>
                <a:solidFill>
                  <a:srgbClr val="002060"/>
                </a:solidFill>
                <a:latin typeface="Times New Roman" panose="02020603050405020304" pitchFamily="18" charset="0"/>
                <a:cs typeface="Times New Roman" panose="02020603050405020304" pitchFamily="18" charset="0"/>
              </a:rPr>
              <a:t>С</a:t>
            </a:r>
            <a:r>
              <a:rPr lang="ru-RU" sz="1801" dirty="0" smtClean="0">
                <a:ln w="0"/>
                <a:solidFill>
                  <a:srgbClr val="002060"/>
                </a:solidFill>
                <a:latin typeface="Times New Roman" panose="02020603050405020304" pitchFamily="18" charset="0"/>
                <a:cs typeface="Times New Roman" panose="02020603050405020304" pitchFamily="18" charset="0"/>
              </a:rPr>
              <a:t>редний</a:t>
            </a:r>
            <a:endParaRPr lang="ru-RU" sz="1801" dirty="0">
              <a:ln w="0"/>
              <a:solidFill>
                <a:srgbClr val="002060"/>
              </a:solidFill>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6557964" y="4534907"/>
            <a:ext cx="3371850" cy="369460"/>
          </a:xfrm>
          <a:prstGeom prst="rect">
            <a:avLst/>
          </a:prstGeom>
        </p:spPr>
        <p:txBody>
          <a:bodyPr wrap="square">
            <a:spAutoFit/>
          </a:bodyPr>
          <a:lstStyle/>
          <a:p>
            <a:r>
              <a:rPr lang="ru-RU" sz="1801" dirty="0" smtClean="0">
                <a:ln w="0"/>
                <a:solidFill>
                  <a:srgbClr val="002060"/>
                </a:solidFill>
                <a:latin typeface="Times New Roman" panose="02020603050405020304" pitchFamily="18" charset="0"/>
                <a:cs typeface="Times New Roman" panose="02020603050405020304" pitchFamily="18" charset="0"/>
              </a:rPr>
              <a:t>   Высокий </a:t>
            </a:r>
            <a:endParaRPr lang="ru-RU" sz="1801" dirty="0">
              <a:ln w="0"/>
              <a:solidFill>
                <a:srgbClr val="002060"/>
              </a:solidFill>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5272088" y="3171826"/>
            <a:ext cx="6615112" cy="830997"/>
          </a:xfrm>
          <a:prstGeom prst="rect">
            <a:avLst/>
          </a:prstGeom>
          <a:noFill/>
        </p:spPr>
        <p:txBody>
          <a:bodyPr wrap="square" lIns="91440" tIns="45720" rIns="91440" bIns="45720">
            <a:spAutoFit/>
          </a:bodyPr>
          <a:lstStyle/>
          <a:p>
            <a:pPr algn="ctr"/>
            <a:r>
              <a:rPr lang="ru-RU" sz="2400" b="1" cap="none" spc="0" dirty="0" smtClean="0">
                <a:ln w="0"/>
                <a:solidFill>
                  <a:srgbClr val="FF0000"/>
                </a:solidFill>
                <a:latin typeface="Times New Roman" panose="02020603050405020304" pitchFamily="18" charset="0"/>
                <a:cs typeface="Times New Roman" panose="02020603050405020304" pitchFamily="18" charset="0"/>
              </a:rPr>
              <a:t>Результаты мониторинга на промежуточном этапе</a:t>
            </a:r>
            <a:endParaRPr lang="ru-RU" sz="2400" b="1" cap="none" spc="0" dirty="0">
              <a:ln w="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79310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0" y="-20057"/>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2264898" y="436098"/>
            <a:ext cx="9186204" cy="5784413"/>
          </a:xfrm>
          <a:prstGeom prst="rect">
            <a:avLst/>
          </a:prstGeom>
        </p:spPr>
        <p:txBody>
          <a:bodyPr wrap="square">
            <a:spAutoFit/>
          </a:bodyPr>
          <a:lstStyle/>
          <a:p>
            <a:pPr>
              <a:spcAft>
                <a:spcPts val="0"/>
              </a:spcAft>
            </a:pPr>
            <a:r>
              <a:rPr lang="ru-RU"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Оценка результатов</a:t>
            </a:r>
            <a:endParaRPr lang="ru-RU" sz="1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ru-RU"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Высокий уровень:</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Отвечает на поставленный вопрос полными предложениями;</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Понимает необходимость бережного и заботливого отношения к природе;</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Усвоил и соблюдает нормы поведения в природном окружении, в практической деятельности и быту;</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Без труда выражает свое отношение к проблеме;</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ru-RU" sz="1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r>
            <a:br>
              <a:rPr lang="ru-RU" sz="1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b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ru-RU"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Средний уровень:</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Отвечает на поставленный вопрос;</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Понимает необходимость бережного и заботливого отношения к природе;</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В основном усвоил и соблюдает нормы поведения в природном окружении, в практической деятельности и быту;</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Может выразить свое отношение к проблеме;</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ru-RU"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Низкий уровень:</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Ребенок затрудняется ответить на поставленный вопрос;</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Не понимает необходимости бережного и заботливого отношения к природе;</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SzPts val="1000"/>
              <a:buFont typeface="Symbol" panose="05050102010706020507" pitchFamily="18" charset="2"/>
              <a:buChar char=""/>
              <a:tabLst>
                <a:tab pos="457200" algn="l"/>
              </a:tabLs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Не усвоил и не соблюдает нормы поведения в природном окружении;</a:t>
            </a:r>
            <a:endParaRPr lang="ru-RU" sz="1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Затрудняется выразить свое отношение к проблеме</a:t>
            </a:r>
            <a:endParaRPr lang="ru-RU"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1934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1"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2770909" y="277092"/>
            <a:ext cx="6010795" cy="923330"/>
          </a:xfrm>
          <a:prstGeom prst="rect">
            <a:avLst/>
          </a:prstGeom>
          <a:noFill/>
        </p:spPr>
        <p:txBody>
          <a:bodyPr wrap="square" lIns="91440" tIns="45720" rIns="91440" bIns="45720">
            <a:spAutoFit/>
          </a:bodyPr>
          <a:lstStyle/>
          <a:p>
            <a:pPr algn="ctr"/>
            <a:r>
              <a:rPr lang="ru-RU" sz="5400" b="0" cap="none" spc="0" dirty="0" smtClean="0">
                <a:ln w="0"/>
                <a:solidFill>
                  <a:schemeClr val="tx1"/>
                </a:solidFill>
                <a:effectLst>
                  <a:outerShdw blurRad="38100" dist="19050" dir="2700000" algn="tl" rotWithShape="0">
                    <a:schemeClr val="dk1">
                      <a:alpha val="40000"/>
                    </a:schemeClr>
                  </a:outerShdw>
                </a:effectLst>
              </a:rPr>
              <a:t>   </a:t>
            </a:r>
            <a:endParaRPr lang="ru-RU" sz="3200" b="0" cap="none" spc="0" dirty="0">
              <a:ln w="0"/>
              <a:solidFill>
                <a:schemeClr val="tx1"/>
              </a:solidFill>
              <a:effectLst>
                <a:outerShdw blurRad="38100" dist="19050" dir="2700000" algn="tl" rotWithShape="0">
                  <a:schemeClr val="dk1">
                    <a:alpha val="40000"/>
                  </a:schemeClr>
                </a:outerShdw>
              </a:effectLst>
            </a:endParaRPr>
          </a:p>
        </p:txBody>
      </p:sp>
      <p:sp>
        <p:nvSpPr>
          <p:cNvPr id="11" name="Прямоугольник 10"/>
          <p:cNvSpPr/>
          <p:nvPr/>
        </p:nvSpPr>
        <p:spPr>
          <a:xfrm>
            <a:off x="1842868" y="436098"/>
            <a:ext cx="10466363" cy="6213368"/>
          </a:xfrm>
          <a:prstGeom prst="rect">
            <a:avLst/>
          </a:prstGeom>
        </p:spPr>
        <p:txBody>
          <a:bodyPr wrap="square">
            <a:spAutoFit/>
          </a:bodyPr>
          <a:lstStyle/>
          <a:p>
            <a:pPr indent="228600">
              <a:lnSpc>
                <a:spcPct val="107000"/>
              </a:lnSpc>
              <a:spcAft>
                <a:spcPts val="0"/>
              </a:spcAf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Проведенная с </a:t>
            </a: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детьми</a:t>
            </a: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работа по экологическому воспитанию позволила прийти к следующим </a:t>
            </a:r>
            <a:r>
              <a:rPr lang="ru-RU" sz="20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результатам</a:t>
            </a: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indent="228600">
              <a:lnSpc>
                <a:spcPct val="107000"/>
              </a:lnSpc>
              <a:spcAft>
                <a:spcPts val="0"/>
              </a:spcAf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дети стали больше интересоваться окружающей природой, миром растений и животных;</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indent="228600">
              <a:lnSpc>
                <a:spcPct val="107000"/>
              </a:lnSpc>
              <a:spcAft>
                <a:spcPts val="0"/>
              </a:spcAf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у детей сформировались первоначальные представления о себе (человек- часть природы и подчиняется ее законам, о </a:t>
            </a:r>
            <a:r>
              <a:rPr lang="ru-RU"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самоценности</a:t>
            </a: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природы, положительное отношение к ней,</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indent="228600">
              <a:lnSpc>
                <a:spcPct val="107000"/>
              </a:lnSpc>
              <a:spcAft>
                <a:spcPts val="0"/>
              </a:spcAft>
            </a:pP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у детей выработались первые навыки экологически грамотного и безопасного поведения в природе, желание относиться к ней с заботой.</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indent="228600">
              <a:lnSpc>
                <a:spcPct val="107000"/>
              </a:lnSpc>
            </a:pPr>
            <a:r>
              <a:rPr lang="ru-RU" dirty="0" smtClean="0">
                <a:solidFill>
                  <a:srgbClr val="002060"/>
                </a:solidFill>
                <a:latin typeface="Times New Roman" panose="02020603050405020304" pitchFamily="18" charset="0"/>
                <a:cs typeface="Times New Roman" panose="02020603050405020304" pitchFamily="18" charset="0"/>
              </a:rPr>
              <a:t>Дошкольники </a:t>
            </a:r>
            <a:r>
              <a:rPr lang="ru-RU" dirty="0">
                <a:solidFill>
                  <a:srgbClr val="002060"/>
                </a:solidFill>
                <a:latin typeface="Times New Roman" panose="02020603050405020304" pitchFamily="18" charset="0"/>
                <a:cs typeface="Times New Roman" panose="02020603050405020304" pitchFamily="18" charset="0"/>
              </a:rPr>
              <a:t>научились передавать свои чувства в рисунках, поделках и произведениях. Объекты экологической тропы приобрели научные характеристики. Положительным результатом реализации проекта стало создание комфортной развивающей образовательной среды в </a:t>
            </a:r>
            <a:r>
              <a:rPr lang="ru-RU" dirty="0" smtClean="0">
                <a:solidFill>
                  <a:srgbClr val="002060"/>
                </a:solidFill>
                <a:latin typeface="Times New Roman" panose="02020603050405020304" pitchFamily="18" charset="0"/>
                <a:cs typeface="Times New Roman" panose="02020603050405020304" pitchFamily="18" charset="0"/>
              </a:rPr>
              <a:t>нашей группе.</a:t>
            </a:r>
          </a:p>
          <a:p>
            <a:pPr indent="228600">
              <a:lnSpc>
                <a:spcPct val="107000"/>
              </a:lnSpc>
              <a:spcAft>
                <a:spcPts val="0"/>
              </a:spcAft>
            </a:pPr>
            <a:r>
              <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То </a:t>
            </a:r>
            <a:r>
              <a:rPr lang="ru-RU"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есть, реализация деятельности по проекту способствовала развитию представлений детей об ответственном отношении к своему здоровью и состоянию окружающей природы, началу формирования экологической культуры, которая проявляется в эмоционально-положительном отношении к природе, окружающему миру</a:t>
            </a:r>
            <a:endParaRPr lang="ru-RU"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ru-RU" dirty="0" smtClean="0">
                <a:solidFill>
                  <a:srgbClr val="002060"/>
                </a:solidFill>
                <a:latin typeface="Times New Roman" panose="02020603050405020304" pitchFamily="18" charset="0"/>
                <a:cs typeface="Times New Roman" panose="02020603050405020304" pitchFamily="18" charset="0"/>
              </a:rPr>
              <a:t>При организации воспитательно - образовательного процесса по экологическому воспитанию по проекту было обеспечено единство целей и преемственности всех участников проекта и совместная деятельность позволила, в свою </a:t>
            </a:r>
            <a:r>
              <a:rPr lang="ru-RU" u="sng" dirty="0" smtClean="0">
                <a:solidFill>
                  <a:srgbClr val="002060"/>
                </a:solidFill>
                <a:latin typeface="Times New Roman" panose="02020603050405020304" pitchFamily="18" charset="0"/>
                <a:cs typeface="Times New Roman" panose="02020603050405020304" pitchFamily="18" charset="0"/>
              </a:rPr>
              <a:t>очередь</a:t>
            </a:r>
            <a:r>
              <a:rPr lang="ru-RU" dirty="0" smtClean="0">
                <a:solidFill>
                  <a:srgbClr val="002060"/>
                </a:solidFill>
                <a:latin typeface="Times New Roman" panose="02020603050405020304" pitchFamily="18" charset="0"/>
                <a:cs typeface="Times New Roman" panose="02020603050405020304" pitchFamily="18" charset="0"/>
              </a:rPr>
              <a:t>:</a:t>
            </a:r>
          </a:p>
          <a:p>
            <a:r>
              <a:rPr lang="ru-RU" dirty="0" smtClean="0">
                <a:solidFill>
                  <a:srgbClr val="002060"/>
                </a:solidFill>
                <a:latin typeface="Times New Roman" panose="02020603050405020304" pitchFamily="18" charset="0"/>
                <a:cs typeface="Times New Roman" panose="02020603050405020304" pitchFamily="18" charset="0"/>
              </a:rPr>
              <a:t>- педагогам повысить свое профессиональное мастерство по экологическому воспитанию дошкольников;</a:t>
            </a:r>
          </a:p>
          <a:p>
            <a:r>
              <a:rPr lang="ru-RU" dirty="0" smtClean="0">
                <a:solidFill>
                  <a:srgbClr val="002060"/>
                </a:solidFill>
                <a:latin typeface="Times New Roman" panose="02020603050405020304" pitchFamily="18" charset="0"/>
                <a:cs typeface="Times New Roman" panose="02020603050405020304" pitchFamily="18" charset="0"/>
              </a:rPr>
              <a:t>- родителям понять значимость выработки у детей первых навыков экологически грамотного и безопасного поведения в природе и в быту, приобретению их детьми умений, позволяющих им участвовать в посильной практической деятельности по охране природы родного края</a:t>
            </a:r>
            <a:endParaRPr lang="ru-RU"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507867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0"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3775360" y="196948"/>
            <a:ext cx="6648799" cy="1569660"/>
          </a:xfrm>
          <a:prstGeom prst="rect">
            <a:avLst/>
          </a:prstGeom>
          <a:noFill/>
        </p:spPr>
        <p:txBody>
          <a:bodyPr wrap="square" lIns="91440" tIns="45720" rIns="91440" bIns="45720">
            <a:spAutoFit/>
          </a:bodyPr>
          <a:lstStyle/>
          <a:p>
            <a:pPr algn="ctr"/>
            <a:r>
              <a:rPr lang="ru-RU" sz="2400" b="1" cap="none" spc="0" dirty="0" smtClean="0">
                <a:ln w="0"/>
                <a:solidFill>
                  <a:srgbClr val="002060"/>
                </a:solidFill>
                <a:latin typeface="Times New Roman" panose="02020603050405020304" pitchFamily="18" charset="0"/>
                <a:cs typeface="Times New Roman" panose="02020603050405020304" pitchFamily="18" charset="0"/>
              </a:rPr>
              <a:t>Результаты и достижения работы за период октябрь-март.</a:t>
            </a:r>
          </a:p>
          <a:p>
            <a:pPr algn="ctr"/>
            <a:endParaRPr lang="ru-RU" sz="2400" b="1" dirty="0">
              <a:ln w="0"/>
              <a:solidFill>
                <a:srgbClr val="002060"/>
              </a:solidFill>
              <a:latin typeface="Times New Roman" panose="02020603050405020304" pitchFamily="18" charset="0"/>
              <a:cs typeface="Times New Roman" panose="02020603050405020304" pitchFamily="18" charset="0"/>
            </a:endParaRPr>
          </a:p>
          <a:p>
            <a:endParaRPr lang="ru-RU" sz="2400" b="1" cap="none" spc="0" dirty="0">
              <a:ln w="0"/>
              <a:solidFill>
                <a:srgbClr val="002060"/>
              </a:solidFill>
              <a:latin typeface="Times New Roman" panose="02020603050405020304" pitchFamily="18" charset="0"/>
              <a:cs typeface="Times New Roman" panose="02020603050405020304" pitchFamily="18" charset="0"/>
            </a:endParaRPr>
          </a:p>
        </p:txBody>
      </p:sp>
      <p:pic>
        <p:nvPicPr>
          <p:cNvPr id="4" name="Рисунок 3" descr="https://portalobrazovaniya.ru/pdf_v_jpg/49550.jpe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78150" y="1396143"/>
            <a:ext cx="1709516" cy="2250879"/>
          </a:xfrm>
          <a:prstGeom prst="rect">
            <a:avLst/>
          </a:prstGeom>
          <a:noFill/>
          <a:ln>
            <a:noFill/>
          </a:ln>
        </p:spPr>
      </p:pic>
      <p:pic>
        <p:nvPicPr>
          <p:cNvPr id="5" name="Рисунок 4" descr="http://pedrazvitie.ru/pdf_v_jpg/76661.jpeg"/>
          <p:cNvPicPr/>
          <p:nvPr/>
        </p:nvPicPr>
        <p:blipFill>
          <a:blip r:embed="rId5" cstate="print"/>
          <a:srcRect/>
          <a:stretch>
            <a:fillRect/>
          </a:stretch>
        </p:blipFill>
        <p:spPr bwMode="auto">
          <a:xfrm>
            <a:off x="5026004" y="1356541"/>
            <a:ext cx="1680988" cy="2290481"/>
          </a:xfrm>
          <a:prstGeom prst="rect">
            <a:avLst/>
          </a:prstGeom>
          <a:noFill/>
          <a:ln w="9525">
            <a:noFill/>
            <a:miter lim="800000"/>
            <a:headEnd/>
            <a:tailEnd/>
          </a:ln>
        </p:spPr>
      </p:pic>
      <p:pic>
        <p:nvPicPr>
          <p:cNvPr id="6" name="Рисунок 5" descr="http://pedrazvitie.ru/pdf_v_jpg/76664.jpeg"/>
          <p:cNvPicPr/>
          <p:nvPr/>
        </p:nvPicPr>
        <p:blipFill>
          <a:blip r:embed="rId6" cstate="print"/>
          <a:srcRect/>
          <a:stretch>
            <a:fillRect/>
          </a:stretch>
        </p:blipFill>
        <p:spPr bwMode="auto">
          <a:xfrm>
            <a:off x="7104185" y="1356542"/>
            <a:ext cx="1821619" cy="2250879"/>
          </a:xfrm>
          <a:prstGeom prst="rect">
            <a:avLst/>
          </a:prstGeom>
          <a:noFill/>
          <a:ln w="9525">
            <a:noFill/>
            <a:miter lim="800000"/>
            <a:headEnd/>
            <a:tailEnd/>
          </a:ln>
        </p:spPr>
      </p:pic>
      <p:pic>
        <p:nvPicPr>
          <p:cNvPr id="7" name="Рисунок 6" descr="http://pedrazvitie.ru/pdf_v_jpg/76667.jpeg"/>
          <p:cNvPicPr/>
          <p:nvPr/>
        </p:nvPicPr>
        <p:blipFill>
          <a:blip r:embed="rId7" cstate="print"/>
          <a:srcRect/>
          <a:stretch>
            <a:fillRect/>
          </a:stretch>
        </p:blipFill>
        <p:spPr bwMode="auto">
          <a:xfrm>
            <a:off x="6415207" y="4130227"/>
            <a:ext cx="1825229" cy="2373016"/>
          </a:xfrm>
          <a:prstGeom prst="rect">
            <a:avLst/>
          </a:prstGeom>
          <a:noFill/>
          <a:ln w="9525">
            <a:noFill/>
            <a:miter lim="800000"/>
            <a:headEnd/>
            <a:tailEnd/>
          </a:ln>
        </p:spPr>
      </p:pic>
      <p:pic>
        <p:nvPicPr>
          <p:cNvPr id="8" name="Рисунок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25804" y="4046913"/>
            <a:ext cx="1737507" cy="2456330"/>
          </a:xfrm>
          <a:prstGeom prst="rect">
            <a:avLst/>
          </a:prstGeom>
        </p:spPr>
      </p:pic>
      <p:pic>
        <p:nvPicPr>
          <p:cNvPr id="9" name="Рисунок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185430" y="4101082"/>
            <a:ext cx="1771061" cy="2503766"/>
          </a:xfrm>
          <a:prstGeom prst="rect">
            <a:avLst/>
          </a:prstGeom>
        </p:spPr>
      </p:pic>
      <p:pic>
        <p:nvPicPr>
          <p:cNvPr id="10" name="Рисунок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07826" y="4135872"/>
            <a:ext cx="1688275" cy="2386731"/>
          </a:xfrm>
          <a:prstGeom prst="rect">
            <a:avLst/>
          </a:prstGeom>
        </p:spPr>
      </p:pic>
      <p:pic>
        <p:nvPicPr>
          <p:cNvPr id="11" name="Рисунок 10" descr="https://portalobrazovaniya.ru/pdf_v_jpg/54295.jpeg"/>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322996" y="1396143"/>
            <a:ext cx="1498355" cy="2211278"/>
          </a:xfrm>
          <a:prstGeom prst="rect">
            <a:avLst/>
          </a:prstGeom>
          <a:noFill/>
          <a:ln>
            <a:noFill/>
          </a:ln>
        </p:spPr>
      </p:pic>
    </p:spTree>
    <p:extLst>
      <p:ext uri="{BB962C8B-B14F-4D97-AF65-F5344CB8AC3E}">
        <p14:creationId xmlns:p14="http://schemas.microsoft.com/office/powerpoint/2010/main" val="14983210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Texturizer/>
                    </a14:imgEffect>
                    <a14:imgEffect>
                      <a14:colorTemperature colorTemp="11200"/>
                    </a14:imgEffect>
                    <a14:imgEffect>
                      <a14:brightnessContrast contrast="40000"/>
                    </a14:imgEffect>
                  </a14:imgLayer>
                </a14:imgProps>
              </a:ext>
              <a:ext uri="{28A0092B-C50C-407E-A947-70E740481C1C}">
                <a14:useLocalDpi xmlns:a14="http://schemas.microsoft.com/office/drawing/2010/main" val="0"/>
              </a:ext>
            </a:extLst>
          </a:blip>
          <a:srcRect r="796" b="3295"/>
          <a:stretch/>
        </p:blipFill>
        <p:spPr bwMode="auto">
          <a:xfrm>
            <a:off x="0" y="0"/>
            <a:ext cx="12191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2363372" y="942535"/>
            <a:ext cx="9425354" cy="5447645"/>
          </a:xfrm>
          <a:prstGeom prst="rect">
            <a:avLst/>
          </a:prstGeom>
        </p:spPr>
        <p:txBody>
          <a:bodyPr wrap="square">
            <a:spAutoFit/>
          </a:bodyPr>
          <a:lstStyle/>
          <a:p>
            <a:pPr marL="228606">
              <a:lnSpc>
                <a:spcPts val="1470"/>
              </a:lnSpc>
            </a:pP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Соломенникова О. А. Занятия по формированию элементарных экологических представлений в средней группе детского сада. Конспекты занятий. – М.: МОЗАЙКА – СИНТЕЗ, 2010.</a:t>
            </a:r>
            <a:endParaRPr lang="ru-RU" sz="16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err="1">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Горькова</a:t>
            </a: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Л.Г. Сценарии занятий по экологическому воспитанию дошкольников (средняя, старшая, подготовительная группы) / Л.Г. </a:t>
            </a:r>
            <a:r>
              <a:rPr lang="ru-RU" sz="2000" dirty="0" err="1">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Горькова</a:t>
            </a: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А.В. Кочергина, Л.А. Обухова. - М.: ВАКО, 2005.</a:t>
            </a:r>
            <a:endParaRPr lang="ru-RU" sz="16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Лопатина А.А. Сказы матушки земли. Экологическое воспитание через сказки, стихи и творческие задания / А. </a:t>
            </a:r>
            <a:r>
              <a:rPr lang="ru-RU" sz="2000" dirty="0" err="1">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А.Лопатина</a:t>
            </a: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М.В. </a:t>
            </a:r>
            <a:r>
              <a:rPr lang="ru-RU" sz="2000" dirty="0" err="1">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Скребцова</a:t>
            </a: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- 2-е изд. - М.: </a:t>
            </a:r>
            <a:r>
              <a:rPr lang="ru-RU" sz="2000" dirty="0" err="1">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Амрита</a:t>
            </a: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-Русь, 2008.</a:t>
            </a:r>
            <a:endParaRPr lang="ru-RU" sz="16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Луконина Н.Н. Утренники в детском саду: Сценарии о природе / Н.Н. Луконина, Л.Е. </a:t>
            </a:r>
            <a:r>
              <a:rPr lang="ru-RU" sz="2000" dirty="0" err="1">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Чадова</a:t>
            </a: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 М.: Айрис- пресс, 2002.</a:t>
            </a:r>
            <a:endParaRPr lang="ru-RU" sz="16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Экологические стихи и сказки клубов друзей WWF. / Сост. Е. Кузнецова. - М.: Всемирный Экологические игры</a:t>
            </a:r>
            <a:endParaRPr lang="ru-RU" sz="16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err="1">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Берестнева</a:t>
            </a: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 Н.П. Экологические занятия с использованием элементов ТРИЗ и РТВ // Ребенок в детском саду. - 2006. - № 1. - С.48-52.</a:t>
            </a:r>
            <a:endParaRPr lang="ru-RU" sz="16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Чебан М.И. Экологические игры // Ребенок в детском саду. - 2008. - № 6. - С.50-54. Из опыта работы ДОУ г. Новый Уренгой: игры «Волшебное солнышко», «Поле </a:t>
            </a:r>
            <a:endParaRPr lang="ru-RU" sz="2000"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marL="228606">
              <a:lnSpc>
                <a:spcPts val="1470"/>
              </a:lnSpc>
            </a:pPr>
            <a:r>
              <a:rPr lang="ru-RU" sz="2000"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чудес».</a:t>
            </a:r>
          </a:p>
          <a:p>
            <a:pPr marL="228606">
              <a:lnSpc>
                <a:spcPts val="1470"/>
              </a:lnSpc>
            </a:pPr>
            <a:endParaRPr lang="ru-RU" sz="2000"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r>
              <a:rPr lang="ru-RU" sz="2000"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Парциальные </a:t>
            </a: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программы по экологическому воспитанию дошкольников:</a:t>
            </a:r>
          </a:p>
          <a:p>
            <a:r>
              <a:rPr lang="ru-RU" sz="2000"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Николаева </a:t>
            </a: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С.Н. «Методика экологического воспитания в детском саду»;</a:t>
            </a:r>
          </a:p>
          <a:p>
            <a:r>
              <a:rPr lang="ru-RU" sz="2000"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Аксенова </a:t>
            </a: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З.Ф. «Войди в природу другом, Экологическое воспитание дошкольников»;</a:t>
            </a:r>
          </a:p>
          <a:p>
            <a:r>
              <a:rPr lang="ru-RU" sz="2000"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Рыжова </a:t>
            </a:r>
            <a:r>
              <a:rPr lang="ru-RU" sz="20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«Экологическое развитие детей в детском саду»</a:t>
            </a:r>
          </a:p>
          <a:p>
            <a:pPr marL="228606">
              <a:lnSpc>
                <a:spcPts val="1470"/>
              </a:lnSpc>
            </a:pPr>
            <a:endParaRPr lang="ru-RU" sz="140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ea typeface="Century Schoolbook"/>
              <a:cs typeface="Times New Roman" panose="02020603050405020304" pitchFamily="18" charset="0"/>
            </a:endParaRPr>
          </a:p>
        </p:txBody>
      </p:sp>
      <p:sp>
        <p:nvSpPr>
          <p:cNvPr id="5" name="Прямоугольник 4"/>
          <p:cNvSpPr/>
          <p:nvPr/>
        </p:nvSpPr>
        <p:spPr>
          <a:xfrm>
            <a:off x="3094892" y="267287"/>
            <a:ext cx="5455850" cy="523220"/>
          </a:xfrm>
          <a:prstGeom prst="rect">
            <a:avLst/>
          </a:prstGeom>
          <a:noFill/>
        </p:spPr>
        <p:txBody>
          <a:bodyPr wrap="square" lIns="91440" tIns="45720" rIns="91440" bIns="45720">
            <a:spAutoFit/>
          </a:bodyPr>
          <a:lstStyle/>
          <a:p>
            <a:pPr algn="ctr"/>
            <a:r>
              <a:rPr lang="ru-RU" sz="2800" b="0" cap="none" spc="0" dirty="0" smtClean="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Литература.</a:t>
            </a:r>
            <a:endParaRPr lang="ru-RU" sz="2800" b="0" cap="none" spc="0" dirty="0">
              <a:ln w="0"/>
              <a:solidFill>
                <a:srgbClr val="00206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0211369"/>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1334</TotalTime>
  <Words>1212</Words>
  <Application>Microsoft Office PowerPoint</Application>
  <PresentationFormat>Широкоэкранный</PresentationFormat>
  <Paragraphs>194</Paragraphs>
  <Slides>23</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23</vt:i4>
      </vt:variant>
    </vt:vector>
  </HeadingPairs>
  <TitlesOfParts>
    <vt:vector size="32" baseType="lpstr">
      <vt:lpstr>Arial</vt:lpstr>
      <vt:lpstr>Arial Narrow</vt:lpstr>
      <vt:lpstr>Calibri</vt:lpstr>
      <vt:lpstr>Calibri Light</vt:lpstr>
      <vt:lpstr>Century Schoolbook</vt:lpstr>
      <vt:lpstr>Symbol</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461</dc:creator>
  <cp:lastModifiedBy>461</cp:lastModifiedBy>
  <cp:revision>116</cp:revision>
  <dcterms:created xsi:type="dcterms:W3CDTF">2017-10-04T03:27:35Z</dcterms:created>
  <dcterms:modified xsi:type="dcterms:W3CDTF">2018-03-25T11:04:42Z</dcterms:modified>
</cp:coreProperties>
</file>