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3" r:id="rId1"/>
  </p:sldMasterIdLst>
  <p:sldIdLst>
    <p:sldId id="256" r:id="rId2"/>
    <p:sldId id="260" r:id="rId3"/>
    <p:sldId id="257" r:id="rId4"/>
    <p:sldId id="258" r:id="rId5"/>
    <p:sldId id="268" r:id="rId6"/>
    <p:sldId id="272" r:id="rId7"/>
    <p:sldId id="273" r:id="rId8"/>
    <p:sldId id="274" r:id="rId9"/>
    <p:sldId id="275" r:id="rId10"/>
    <p:sldId id="276" r:id="rId11"/>
    <p:sldId id="277" r:id="rId12"/>
    <p:sldId id="284" r:id="rId13"/>
    <p:sldId id="278" r:id="rId14"/>
    <p:sldId id="259" r:id="rId15"/>
    <p:sldId id="261" r:id="rId16"/>
    <p:sldId id="262" r:id="rId17"/>
    <p:sldId id="263" r:id="rId18"/>
    <p:sldId id="264" r:id="rId19"/>
    <p:sldId id="265" r:id="rId20"/>
    <p:sldId id="266" r:id="rId21"/>
    <p:sldId id="279" r:id="rId22"/>
    <p:sldId id="280" r:id="rId23"/>
    <p:sldId id="281" r:id="rId24"/>
    <p:sldId id="282" r:id="rId25"/>
    <p:sldId id="292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Heavy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Heavy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Heavy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Heavy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Heavy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Heavy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Heavy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Heavy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Heavy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F5FA"/>
    <a:srgbClr val="99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24" autoAdjust="0"/>
  </p:normalViewPr>
  <p:slideViewPr>
    <p:cSldViewPr>
      <p:cViewPr>
        <p:scale>
          <a:sx n="70" d="100"/>
          <a:sy n="70" d="100"/>
        </p:scale>
        <p:origin x="-1392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90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7.6651234567901308E-2"/>
          <c:y val="8.0963161353607441E-2"/>
          <c:w val="0.69287195003402491"/>
          <c:h val="0.80018977002049463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2013-2014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учащиеся</c:v>
                </c:pt>
                <c:pt idx="1">
                  <c:v>родители</c:v>
                </c:pt>
                <c:pt idx="2">
                  <c:v>педагоги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23</c:v>
                </c:pt>
                <c:pt idx="1">
                  <c:v>9</c:v>
                </c:pt>
                <c:pt idx="2">
                  <c:v>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2014-2015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учащиеся</c:v>
                </c:pt>
                <c:pt idx="1">
                  <c:v>родители</c:v>
                </c:pt>
                <c:pt idx="2">
                  <c:v>педагоги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28</c:v>
                </c:pt>
                <c:pt idx="1">
                  <c:v>11</c:v>
                </c:pt>
                <c:pt idx="2">
                  <c:v>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2015-2016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учащиеся</c:v>
                </c:pt>
                <c:pt idx="1">
                  <c:v>родители</c:v>
                </c:pt>
                <c:pt idx="2">
                  <c:v>педагоги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26</c:v>
                </c:pt>
                <c:pt idx="1">
                  <c:v>11</c:v>
                </c:pt>
                <c:pt idx="2">
                  <c:v>7</c:v>
                </c:pt>
              </c:numCache>
            </c:numRef>
          </c:val>
        </c:ser>
        <c:dLbls>
          <c:showVal val="1"/>
        </c:dLbls>
        <c:axId val="87522304"/>
        <c:axId val="83357696"/>
      </c:barChart>
      <c:catAx>
        <c:axId val="87522304"/>
        <c:scaling>
          <c:orientation val="minMax"/>
        </c:scaling>
        <c:axPos val="b"/>
        <c:numFmt formatCode="General" sourceLinked="1"/>
        <c:tickLblPos val="nextTo"/>
        <c:crossAx val="83357696"/>
        <c:crosses val="autoZero"/>
        <c:auto val="1"/>
        <c:lblAlgn val="ctr"/>
        <c:lblOffset val="100"/>
      </c:catAx>
      <c:valAx>
        <c:axId val="83357696"/>
        <c:scaling>
          <c:orientation val="minMax"/>
          <c:max val="41"/>
          <c:min val="0"/>
        </c:scaling>
        <c:axPos val="l"/>
        <c:majorGridlines/>
        <c:numFmt formatCode="General" sourceLinked="1"/>
        <c:tickLblPos val="nextTo"/>
        <c:crossAx val="87522304"/>
        <c:crosses val="autoZero"/>
        <c:crossBetween val="between"/>
        <c:majorUnit val="5"/>
        <c:minorUnit val="1"/>
      </c:valAx>
      <c:spPr>
        <a:noFill/>
        <a:ln w="25387">
          <a:noFill/>
        </a:ln>
      </c:spPr>
    </c:plotArea>
    <c:legend>
      <c:legendPos val="r"/>
      <c:layout/>
    </c:legend>
    <c:plotVisOnly val="1"/>
    <c:dispBlanksAs val="gap"/>
  </c:chart>
  <c:txPr>
    <a:bodyPr/>
    <a:lstStyle/>
    <a:p>
      <a:pPr>
        <a:defRPr sz="1804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0902416269048967"/>
          <c:y val="5.2532137741966786E-2"/>
          <c:w val="0.75982269065040553"/>
          <c:h val="0.4915742484309058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2013-2014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Проблемы, связанные с обучением</c:v>
                </c:pt>
                <c:pt idx="1">
                  <c:v>Проблемы, связанные с поведением</c:v>
                </c:pt>
                <c:pt idx="2">
                  <c:v>Проблемы, связанные с воспитанием (в том числе в семье)</c:v>
                </c:pt>
                <c:pt idx="3">
                  <c:v>Определение уровня актуального развития</c:v>
                </c:pt>
                <c:pt idx="4">
                  <c:v>Профессионнальная ориентация 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8</c:v>
                </c:pt>
                <c:pt idx="1">
                  <c:v>11</c:v>
                </c:pt>
                <c:pt idx="2">
                  <c:v>3</c:v>
                </c:pt>
                <c:pt idx="3">
                  <c:v>23</c:v>
                </c:pt>
                <c:pt idx="4">
                  <c:v>14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2014-2015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Проблемы, связанные с обучением</c:v>
                </c:pt>
                <c:pt idx="1">
                  <c:v>Проблемы, связанные с поведением</c:v>
                </c:pt>
                <c:pt idx="2">
                  <c:v>Проблемы, связанные с воспитанием (в том числе в семье)</c:v>
                </c:pt>
                <c:pt idx="3">
                  <c:v>Определение уровня актуального развития</c:v>
                </c:pt>
                <c:pt idx="4">
                  <c:v>Профессионнальная ориентация 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5</c:v>
                </c:pt>
                <c:pt idx="1">
                  <c:v>9</c:v>
                </c:pt>
                <c:pt idx="2">
                  <c:v>5</c:v>
                </c:pt>
                <c:pt idx="3">
                  <c:v>21</c:v>
                </c:pt>
                <c:pt idx="4">
                  <c:v>13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2015-2016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Проблемы, связанные с обучением</c:v>
                </c:pt>
                <c:pt idx="1">
                  <c:v>Проблемы, связанные с поведением</c:v>
                </c:pt>
                <c:pt idx="2">
                  <c:v>Проблемы, связанные с воспитанием (в том числе в семье)</c:v>
                </c:pt>
                <c:pt idx="3">
                  <c:v>Определение уровня актуального развития</c:v>
                </c:pt>
                <c:pt idx="4">
                  <c:v>Профессионнальная ориентация 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8</c:v>
                </c:pt>
                <c:pt idx="1">
                  <c:v>13</c:v>
                </c:pt>
                <c:pt idx="2">
                  <c:v>7</c:v>
                </c:pt>
                <c:pt idx="3">
                  <c:v>24</c:v>
                </c:pt>
                <c:pt idx="4">
                  <c:v>22</c:v>
                </c:pt>
              </c:numCache>
            </c:numRef>
          </c:val>
        </c:ser>
        <c:dLbls>
          <c:showVal val="1"/>
        </c:dLbls>
        <c:axId val="87932928"/>
        <c:axId val="87934464"/>
      </c:barChart>
      <c:catAx>
        <c:axId val="87932928"/>
        <c:scaling>
          <c:orientation val="minMax"/>
        </c:scaling>
        <c:axPos val="b"/>
        <c:numFmt formatCode="General" sourceLinked="1"/>
        <c:tickLblPos val="nextTo"/>
        <c:spPr>
          <a:noFill/>
          <a:ln w="9521" cap="flat" cmpd="sng" algn="ctr">
            <a:solidFill>
              <a:schemeClr val="accent3"/>
            </a:solidFill>
            <a:prstDash val="solid"/>
          </a:ln>
          <a:effectLst/>
        </c:spPr>
        <c:txPr>
          <a:bodyPr rot="-5400000" vert="horz"/>
          <a:lstStyle/>
          <a:p>
            <a:pPr>
              <a:defRPr sz="1600" b="0"/>
            </a:pPr>
            <a:endParaRPr lang="ru-RU"/>
          </a:p>
        </c:txPr>
        <c:crossAx val="87934464"/>
        <c:crosses val="autoZero"/>
        <c:auto val="1"/>
        <c:lblAlgn val="ctr"/>
        <c:lblOffset val="100"/>
      </c:catAx>
      <c:valAx>
        <c:axId val="87934464"/>
        <c:scaling>
          <c:orientation val="minMax"/>
          <c:max val="41"/>
          <c:min val="0"/>
        </c:scaling>
        <c:axPos val="l"/>
        <c:majorGridlines/>
        <c:title>
          <c:tx>
            <c:rich>
              <a:bodyPr/>
              <a:lstStyle/>
              <a:p>
                <a:pPr>
                  <a:defRPr sz="2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r>
                  <a:rPr lang="ru-RU"/>
                  <a:t>Кол-во</a:t>
                </a:r>
              </a:p>
            </c:rich>
          </c:tx>
          <c:layout>
            <c:manualLayout>
              <c:xMode val="edge"/>
              <c:yMode val="edge"/>
              <c:x val="2.5227492496452297E-2"/>
              <c:y val="0.30729623679983148"/>
            </c:manualLayout>
          </c:layout>
        </c:title>
        <c:numFmt formatCode="General" sourceLinked="1"/>
        <c:tickLblPos val="nextTo"/>
        <c:crossAx val="87932928"/>
        <c:crosses val="autoZero"/>
        <c:crossBetween val="between"/>
        <c:majorUnit val="5"/>
        <c:minorUnit val="1"/>
      </c:valAx>
      <c:spPr>
        <a:noFill/>
        <a:ln w="25395">
          <a:noFill/>
        </a:ln>
      </c:spPr>
    </c:plotArea>
    <c:legend>
      <c:legendPos val="b"/>
      <c:layout>
        <c:manualLayout>
          <c:xMode val="edge"/>
          <c:yMode val="edge"/>
          <c:x val="0.89531954438709516"/>
          <c:y val="0.26039940659591465"/>
          <c:w val="9.992892036820733E-2"/>
          <c:h val="0.40731063299361869"/>
        </c:manualLayout>
      </c:layout>
    </c:legend>
    <c:plotVisOnly val="1"/>
    <c:dispBlanksAs val="gap"/>
  </c:chart>
  <c:txPr>
    <a:bodyPr/>
    <a:lstStyle/>
    <a:p>
      <a:pPr>
        <a:defRPr sz="1400" baseline="0">
          <a:latin typeface="Times New Roman" pitchFamily="18" charset="0"/>
        </a:defRPr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747803797576045E-2"/>
          <c:y val="0.22819636506251648"/>
          <c:w val="0.56807076491000497"/>
          <c:h val="0.6868063856358663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Анализ диагностической работы (направления)</c:v>
                </c:pt>
              </c:strCache>
            </c:strRef>
          </c:tx>
          <c:explosion val="25"/>
          <c:dPt>
            <c:idx val="0"/>
            <c:explosion val="11"/>
          </c:dPt>
          <c:dPt>
            <c:idx val="1"/>
            <c:explosion val="7"/>
          </c:dPt>
          <c:dPt>
            <c:idx val="2"/>
            <c:explosion val="17"/>
          </c:dPt>
          <c:dPt>
            <c:idx val="3"/>
            <c:explosion val="10"/>
          </c:dPt>
          <c:dPt>
            <c:idx val="4"/>
            <c:explosion val="9"/>
          </c:dPt>
          <c:dPt>
            <c:idx val="5"/>
            <c:explosion val="4"/>
          </c:dPt>
          <c:dLbls>
            <c:dLblPos val="outEnd"/>
            <c:showVal val="1"/>
            <c:showLeaderLines val="1"/>
          </c:dLbls>
          <c:cat>
            <c:strRef>
              <c:f>Лист1!$A$2:$A$7</c:f>
              <c:strCache>
                <c:ptCount val="6"/>
                <c:pt idx="0">
                  <c:v>Обследование учащихся на этапе адаптации</c:v>
                </c:pt>
                <c:pt idx="1">
                  <c:v>Дифферинциация нормы и паталогии развития</c:v>
                </c:pt>
                <c:pt idx="2">
                  <c:v>Изучение личностных особенностей учащихся</c:v>
                </c:pt>
                <c:pt idx="3">
                  <c:v>Определение уровня сформированнности психологических процессов</c:v>
                </c:pt>
                <c:pt idx="4">
                  <c:v>Определение уровня социализации подростков</c:v>
                </c:pt>
                <c:pt idx="5">
                  <c:v>Профориентация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0.26</c:v>
                </c:pt>
                <c:pt idx="1">
                  <c:v>9.0000000000000024E-2</c:v>
                </c:pt>
                <c:pt idx="2">
                  <c:v>0.26</c:v>
                </c:pt>
                <c:pt idx="3">
                  <c:v>0.17</c:v>
                </c:pt>
                <c:pt idx="4">
                  <c:v>9.0000000000000024E-2</c:v>
                </c:pt>
                <c:pt idx="5">
                  <c:v>0.13</c:v>
                </c:pt>
              </c:numCache>
            </c:numRef>
          </c:val>
        </c:ser>
        <c:dLbls>
          <c:showVal val="1"/>
        </c:dLbls>
      </c:pie3DChart>
      <c:spPr>
        <a:noFill/>
        <a:ln w="25395">
          <a:noFill/>
        </a:ln>
      </c:spPr>
    </c:plotArea>
    <c:legend>
      <c:legendPos val="r"/>
      <c:layout>
        <c:manualLayout>
          <c:xMode val="edge"/>
          <c:yMode val="edge"/>
          <c:x val="0.64751643544556958"/>
          <c:y val="0.13354648344116235"/>
          <c:w val="0.34295013123359541"/>
          <c:h val="0.77835932928766094"/>
        </c:manualLayout>
      </c:layout>
      <c:txPr>
        <a:bodyPr/>
        <a:lstStyle/>
        <a:p>
          <a:pPr>
            <a:defRPr sz="14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2798">
                <a:latin typeface="Times New Roman" pitchFamily="18" charset="0"/>
                <a:cs typeface="Times New Roman" pitchFamily="18" charset="0"/>
              </a:defRPr>
            </a:pPr>
            <a:r>
              <a:rPr lang="ru-RU" sz="2798" dirty="0" smtClean="0">
                <a:latin typeface="Times New Roman" pitchFamily="18" charset="0"/>
                <a:cs typeface="Times New Roman" pitchFamily="18" charset="0"/>
              </a:rPr>
              <a:t>Количество</a:t>
            </a:r>
            <a:r>
              <a:rPr lang="ru-RU" sz="2798" baseline="0" dirty="0" smtClean="0">
                <a:latin typeface="Times New Roman" pitchFamily="18" charset="0"/>
                <a:cs typeface="Times New Roman" pitchFamily="18" charset="0"/>
              </a:rPr>
              <a:t> проведенных психодиагностических мероприятий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3593250843644544"/>
          <c:y val="2.4872636683126489E-2"/>
        </c:manualLayout>
      </c:layout>
    </c:title>
    <c:plotArea>
      <c:layout>
        <c:manualLayout>
          <c:layoutTarget val="inner"/>
          <c:xMode val="edge"/>
          <c:yMode val="edge"/>
          <c:x val="7.8921286023274695E-2"/>
          <c:y val="0.25600681120901153"/>
          <c:w val="0.66029212469885812"/>
          <c:h val="0.6369958181284729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индивидуальная диагностика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2013-2014</c:v>
                </c:pt>
                <c:pt idx="1">
                  <c:v>2014-2015</c:v>
                </c:pt>
                <c:pt idx="2">
                  <c:v>2015-2016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32</c:v>
                </c:pt>
                <c:pt idx="1">
                  <c:v>34</c:v>
                </c:pt>
                <c:pt idx="2">
                  <c:v>37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групповая (скрининговая) диагностика по классам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2013-2014</c:v>
                </c:pt>
                <c:pt idx="1">
                  <c:v>2014-2015</c:v>
                </c:pt>
                <c:pt idx="2">
                  <c:v>2015-2016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9</c:v>
                </c:pt>
                <c:pt idx="1">
                  <c:v>9</c:v>
                </c:pt>
                <c:pt idx="2">
                  <c:v>11</c:v>
                </c:pt>
              </c:numCache>
            </c:numRef>
          </c:val>
        </c:ser>
        <c:dLbls>
          <c:showVal val="1"/>
        </c:dLbls>
        <c:axId val="110593152"/>
        <c:axId val="110595456"/>
      </c:barChart>
      <c:catAx>
        <c:axId val="110593152"/>
        <c:scaling>
          <c:orientation val="minMax"/>
        </c:scaling>
        <c:axPos val="b"/>
        <c:numFmt formatCode="General" sourceLinked="1"/>
        <c:tickLblPos val="nextTo"/>
        <c:crossAx val="110595456"/>
        <c:crosses val="autoZero"/>
        <c:auto val="1"/>
        <c:lblAlgn val="ctr"/>
        <c:lblOffset val="100"/>
      </c:catAx>
      <c:valAx>
        <c:axId val="110595456"/>
        <c:scaling>
          <c:orientation val="minMax"/>
        </c:scaling>
        <c:axPos val="l"/>
        <c:majorGridlines/>
        <c:numFmt formatCode="General" sourceLinked="1"/>
        <c:tickLblPos val="nextTo"/>
        <c:crossAx val="110593152"/>
        <c:crosses val="autoZero"/>
        <c:crossBetween val="between"/>
      </c:valAx>
      <c:spPr>
        <a:noFill/>
        <a:ln w="25395">
          <a:noFill/>
        </a:ln>
      </c:spPr>
    </c:plotArea>
    <c:legend>
      <c:legendPos val="r"/>
      <c:layout>
        <c:manualLayout>
          <c:xMode val="edge"/>
          <c:yMode val="edge"/>
          <c:x val="0.7376999125109367"/>
          <c:y val="0.29533965034031767"/>
          <c:w val="0.25276652918385173"/>
          <c:h val="0.43507486987855359"/>
        </c:manualLayout>
      </c:layout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grpSp>
        <p:nvGrpSpPr>
          <p:cNvPr id="5" name="Группа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/>
            </a:p>
          </p:txBody>
        </p:sp>
        <p:sp>
          <p:nvSpPr>
            <p:cNvPr id="7" name="Полилиния 18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/>
              <a:gdLst>
                <a:gd name="T0" fmla="*/ 0 w 5760"/>
                <a:gd name="T1" fmla="*/ 0 h 528"/>
                <a:gd name="T2" fmla="*/ 9108074 w 5760"/>
                <a:gd name="T3" fmla="*/ 0 h 528"/>
                <a:gd name="T4" fmla="*/ 9108074 w 5760"/>
                <a:gd name="T5" fmla="*/ 838869 h 528"/>
                <a:gd name="T6" fmla="*/ 75901 w 5760"/>
                <a:gd name="T7" fmla="*/ 0 h 5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60"/>
                <a:gd name="T13" fmla="*/ 0 h 528"/>
                <a:gd name="T14" fmla="*/ 5760 w 5760"/>
                <a:gd name="T15" fmla="*/ 528 h 5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>
                <a:defRPr/>
              </a:pPr>
              <a:endParaRPr lang="en-US"/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7CFDA92-E8C9-4E0E-BF81-47F5E2C07B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B2C8C-04F7-4273-B8F8-03C7716A92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ашивка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EBCEC04-D26B-4AAC-B2B1-F6D35B132F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460D5-FFE6-4762-844C-41B77D5439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E0A4310-CEE8-4888-A0D9-CB6EB3572A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EBE1A-6514-4D00-BC10-1C241EFF59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082F3-133A-4237-9631-9A53BA4264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07EF0B4-FB91-4DE8-8ACB-A965BF14B0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Полилиния 1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3802505 w 5591"/>
              <a:gd name="T3" fmla="*/ 0 h 588"/>
              <a:gd name="T4" fmla="*/ 3802505 w 5591"/>
              <a:gd name="T5" fmla="*/ 838200 h 588"/>
              <a:gd name="T6" fmla="*/ 31688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Прямоугольный треугольник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Нашивка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293429E-6701-4993-B815-29B0A36867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457AE-0985-4BB2-A528-F4CD75282B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208DD-DDBE-4636-9A95-CC08EA6332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0251CE-19BF-418B-ADC8-CFC9195CDA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4A6D8B-9247-42C3-8D24-77036D9DDA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27" name="Полилиния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3802505 w 5591"/>
              <a:gd name="T3" fmla="*/ 0 h 588"/>
              <a:gd name="T4" fmla="*/ 3802505 w 5591"/>
              <a:gd name="T5" fmla="*/ 838200 h 588"/>
              <a:gd name="T6" fmla="*/ 31688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F977604-DF68-4040-A712-C22E43AADD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44" r:id="rId2"/>
    <p:sldLayoutId id="2147483951" r:id="rId3"/>
    <p:sldLayoutId id="2147483945" r:id="rId4"/>
    <p:sldLayoutId id="2147483952" r:id="rId5"/>
    <p:sldLayoutId id="2147483946" r:id="rId6"/>
    <p:sldLayoutId id="2147483947" r:id="rId7"/>
    <p:sldLayoutId id="2147483953" r:id="rId8"/>
    <p:sldLayoutId id="2147483954" r:id="rId9"/>
    <p:sldLayoutId id="2147483948" r:id="rId10"/>
    <p:sldLayoutId id="2147483949" r:id="rId11"/>
    <p:sldLayoutId id="2147483955" r:id="rId12"/>
    <p:sldLayoutId id="2147483956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&#1057;&#1086;&#1074;&#1088;&#1077;&#1084;&#1077;&#1085;&#1085;&#1099;&#1077;%20&#1090;&#1077;&#1093;&#1085;&#1086;&#1083;&#1086;&#1075;&#1080;&#1080;%20&#1087;&#1086;%20&#1087;&#1077;&#1076;&#1072;&#1075;&#1086;&#1075;&#1080;&#1095;&#1077;&#1089;&#1082;&#1086;&#1081;%20&#1087;&#1088;&#1086;&#1092;&#1080;&#1083;&#1072;&#1082;&#1090;&#1080;&#1082;&#1077;%20&#1087;&#1088;&#1072;&#1074;&#1086;&#1085;&#1072;&#1088;&#1091;&#1096;&#1077;&#1085;&#1080;&#1081;%20&#1085;&#1077;&#1089;&#1086;&#1074;&#1077;&#1088;&#1096;&#1077;&#1085;&#1085;&#1086;&#1083;&#1077;&#1090;&#1085;&#1080;&#1093;.ppt" TargetMode="External"/><Relationship Id="rId2" Type="http://schemas.openxmlformats.org/officeDocument/2006/relationships/hyperlink" Target="&#1040;&#1076;&#1072;&#1087;&#1090;&#1072;&#1094;&#1080;&#1086;&#1085;&#1085;&#1072;&#1103;%20&#1087;&#1088;&#1086;&#1075;&#1088;&#1072;&#1084;&#1084;&#1072;%20&#1076;&#1083;&#1103;%20&#1076;&#1077;&#1090;&#1077;&#1081;%20&#1087;&#1086;&#1076;&#1088;&#1086;&#1089;&#1090;&#1082;&#1086;&#1074;&#1086;&#1075;&#1086;%20&#1074;&#1086;&#1079;&#1088;&#1072;&#1089;&#1090;&#1072;%20&#1082;%20&#1085;&#1086;&#1074;&#1099;&#1084;%20&#1091;&#1089;&#1083;&#1086;&#1074;&#1080;&#1103;&#1084;%20&#1086;&#1073;&#1091;&#1095;&#1077;&#1085;&#1080;&#1103;.do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&#1040;&#1076;&#1072;&#1087;&#1090;&#1072;&#1094;&#1080;&#1103;%20&#1087;&#1103;&#1090;&#1080;&#1082;&#1083;&#1072;&#1089;&#1089;&#1085;&#1080;&#1082;&#1086;&#1074;%20&#1082;%20&#1080;&#1079;&#1084;&#1077;&#1085;&#1080;&#1074;&#1096;&#1080;&#1084;&#1089;&#1103;%20&#1091;&#1089;&#1083;&#1086;&#1074;&#1080;&#1103;&#1084;%20&#1086;&#1073;&#1091;&#1095;&#1077;&#1085;&#1080;&#1103;.ppt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836712"/>
            <a:ext cx="8208912" cy="151216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Обобщение педагогического </a:t>
            </a:r>
            <a:br>
              <a:rPr lang="ru-RU" sz="4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опыта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59113" y="3716338"/>
            <a:ext cx="5761037" cy="1944687"/>
          </a:xfrm>
        </p:spPr>
        <p:txBody>
          <a:bodyPr/>
          <a:lstStyle/>
          <a:p>
            <a:pPr marR="0" eaLnBrk="1" hangingPunct="1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Социальный педагог </a:t>
            </a:r>
          </a:p>
          <a:p>
            <a:pPr marR="0" eaLnBrk="1" hangingPunct="1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МБОУ СОШ № 2</a:t>
            </a:r>
          </a:p>
          <a:p>
            <a:pPr marR="0" eaLnBrk="1" hangingPunct="1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Воробьева Айгуль Леонидовна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620713"/>
            <a:ext cx="7258050" cy="554513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smtClean="0">
                <a:latin typeface="Times New Roman" pitchFamily="18" charset="0"/>
                <a:cs typeface="Times New Roman" pitchFamily="18" charset="0"/>
              </a:rPr>
              <a:t>«Если содержание деятельности специалиста имеет цель, определенный алгоритм… стандарт или норматив действий, объективные критерии оценки результатов деятельности, то можно говорить о технологичности его работы».</a:t>
            </a:r>
            <a:endParaRPr lang="ru-RU" sz="44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5292725" y="4437063"/>
            <a:ext cx="35290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Times New Roman" pitchFamily="18" charset="0"/>
                <a:cs typeface="Times New Roman" pitchFamily="18" charset="0"/>
              </a:rPr>
              <a:t>Л.Е. Никитина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Rot="1" noChangeArrowheads="1"/>
          </p:cNvSpPr>
          <p:nvPr>
            <p:ph type="ctrTitle" idx="4294967295"/>
          </p:nvPr>
        </p:nvSpPr>
        <p:spPr>
          <a:xfrm>
            <a:off x="467544" y="692150"/>
            <a:ext cx="8280920" cy="50419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ru-RU" sz="4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Современные технологии социально-педагогического сопровождения школьников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708275"/>
            <a:ext cx="8229600" cy="3417888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800" b="1" u="sng" spc="-150" dirty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spc="-150" dirty="0">
                <a:latin typeface="Times New Roman" pitchFamily="18" charset="0"/>
                <a:cs typeface="Times New Roman" pitchFamily="18" charset="0"/>
              </a:rPr>
              <a:t>рассмотреть социально-педагогические технологии при работе в общеобразовательном учреждении;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spc="-150" dirty="0">
                <a:latin typeface="Times New Roman" pitchFamily="18" charset="0"/>
                <a:cs typeface="Times New Roman" pitchFamily="18" charset="0"/>
              </a:rPr>
              <a:t>рассмотреть методы работы социального педагога в общеобразовательном учреждении;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spc="-150" dirty="0">
                <a:latin typeface="Times New Roman" pitchFamily="18" charset="0"/>
                <a:cs typeface="Times New Roman" pitchFamily="18" charset="0"/>
              </a:rPr>
              <a:t>проанализировать результаты деятельности за </a:t>
            </a:r>
            <a:r>
              <a:rPr lang="ru-RU" sz="2800" spc="-150" dirty="0" smtClean="0">
                <a:latin typeface="Times New Roman" pitchFamily="18" charset="0"/>
                <a:cs typeface="Times New Roman" pitchFamily="18" charset="0"/>
              </a:rPr>
              <a:t>3 года.</a:t>
            </a:r>
            <a:endParaRPr lang="ru-RU" sz="2800" spc="-1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549275"/>
            <a:ext cx="8229600" cy="1799605"/>
          </a:xfrm>
        </p:spPr>
        <p:txBody>
          <a:bodyPr anchor="b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700" u="sng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400" b="0" u="sng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u="sng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0" spc="-15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показать</a:t>
            </a:r>
            <a:r>
              <a:rPr lang="ru-RU" sz="31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использование современных технологий социально-педагогического </a:t>
            </a:r>
            <a:r>
              <a:rPr lang="ru-RU" sz="31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сопровождения школьников</a:t>
            </a:r>
            <a:endParaRPr lang="ru-RU" sz="4000" b="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23850" y="1341438"/>
            <a:ext cx="8569325" cy="4737100"/>
          </a:xfrm>
        </p:spPr>
        <p:txBody>
          <a:bodyPr/>
          <a:lstStyle/>
          <a:p>
            <a:pPr algn="just">
              <a:defRPr/>
            </a:pPr>
            <a:r>
              <a:rPr lang="ru-RU" sz="2400" spc="-150" dirty="0" smtClean="0">
                <a:latin typeface="Times New Roman" pitchFamily="18" charset="0"/>
                <a:cs typeface="Times New Roman" pitchFamily="18" charset="0"/>
              </a:rPr>
              <a:t>Создание активной познавательной атмосферы с целью переориентации сознания учащихся на то, чтобы учение из каждодневной принудительной обязанности превращалось для них в часть общего знакомства с собственным внутренним миром, что является составляющей частью социализации личности.</a:t>
            </a:r>
          </a:p>
          <a:p>
            <a:pPr algn="just">
              <a:defRPr/>
            </a:pPr>
            <a:r>
              <a:rPr lang="ru-RU" sz="2400" spc="-150" dirty="0" smtClean="0">
                <a:latin typeface="Times New Roman" pitchFamily="18" charset="0"/>
                <a:cs typeface="Times New Roman" pitchFamily="18" charset="0"/>
              </a:rPr>
              <a:t>Достижение высокого уровня обобщения материала личностно - ориентированного содержания путём его ситуативной вариативности.</a:t>
            </a:r>
          </a:p>
          <a:p>
            <a:pPr algn="just">
              <a:defRPr/>
            </a:pPr>
            <a:r>
              <a:rPr lang="ru-RU" sz="2400" spc="-150" dirty="0" smtClean="0">
                <a:latin typeface="Times New Roman" pitchFamily="18" charset="0"/>
                <a:cs typeface="Times New Roman" pitchFamily="18" charset="0"/>
              </a:rPr>
              <a:t>Модернизация занятия. Предпочтение отдаётся его нетрадиционным формам (групповая дискуссия, психологические этюды, вербализация процесса самопознания).</a:t>
            </a:r>
          </a:p>
          <a:p>
            <a:pPr algn="just">
              <a:defRPr/>
            </a:pPr>
            <a:r>
              <a:rPr lang="ru-RU" sz="2400" spc="-150" dirty="0" smtClean="0">
                <a:latin typeface="Times New Roman" pitchFamily="18" charset="0"/>
                <a:cs typeface="Times New Roman" pitchFamily="18" charset="0"/>
              </a:rPr>
              <a:t>Комплексное применение коллективной, групповой и индивидуальной работы класса в диагностическом, коррекционном, развивающем направлениях.</a:t>
            </a:r>
          </a:p>
          <a:p>
            <a:pPr>
              <a:defRPr/>
            </a:pPr>
            <a:endParaRPr lang="ru-RU" dirty="0"/>
          </a:p>
        </p:txBody>
      </p:sp>
      <p:sp>
        <p:nvSpPr>
          <p:cNvPr id="419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  <a:t>Новизна представленного опыта работы</a:t>
            </a:r>
            <a:endParaRPr lang="ru-RU" sz="3200" dirty="0">
              <a:solidFill>
                <a:schemeClr val="hlink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Деятельность: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Помощь учащимся в решении актуальных задач развития, обучения и социализации.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Психологическое сопровождение процесса адаптации в 1 и 5 классах, проведение диагностического минимума.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Подготовка к профильному обучению – изучение мотивации выбора обучения в 10 классе, сопровождение адаптационного процесса. 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Профориентационная работа в 9 и 11 классах. Подготовка к сдаче государственной итоговой аттестации.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Профилактика различного рода зависимостей.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Психологическая помощь семьям детей групп особого внимания.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Развитие психологической компетентности учащихся, родителей и педагогов.</a:t>
            </a:r>
          </a:p>
        </p:txBody>
      </p:sp>
      <p:sp>
        <p:nvSpPr>
          <p:cNvPr id="481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  <a:t>Психолого-педагогическое сопровождение детей и подростков в процессе школьного обучения.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4"/>
          <p:cNvGraphicFramePr>
            <a:graphicFrameLocks noGrp="1"/>
          </p:cNvGraphicFramePr>
          <p:nvPr>
            <p:ph idx="1"/>
          </p:nvPr>
        </p:nvGraphicFramePr>
        <p:xfrm>
          <a:off x="374650" y="1319213"/>
          <a:ext cx="8250238" cy="46878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91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  <a:t>Результаты деятельности</a:t>
            </a:r>
            <a:r>
              <a:rPr lang="ru-RU" dirty="0" smtClean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dirty="0" smtClean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количество обращений на индивидуальное консультирование</a:t>
            </a:r>
            <a:endParaRPr lang="ru-RU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>
                <a:solidFill>
                  <a:schemeClr val="hlink"/>
                </a:solidFill>
              </a:rPr>
              <a:t>Причины обращений </a:t>
            </a:r>
            <a:r>
              <a:rPr lang="ru-RU" sz="2800" dirty="0" smtClean="0">
                <a:solidFill>
                  <a:schemeClr val="hlink"/>
                </a:solidFill>
              </a:rPr>
              <a:t>за </a:t>
            </a:r>
            <a:r>
              <a:rPr lang="ru-RU" sz="2800" dirty="0">
                <a:solidFill>
                  <a:schemeClr val="hlink"/>
                </a:solidFill>
              </a:rPr>
              <a:t>консультацией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684213" y="981075"/>
          <a:ext cx="7956550" cy="5688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>
            <a:graphicFrameLocks/>
          </p:cNvGraphicFramePr>
          <p:nvPr/>
        </p:nvGraphicFramePr>
        <p:xfrm>
          <a:off x="827088" y="404813"/>
          <a:ext cx="7993062" cy="59769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>
            <a:graphicFrameLocks/>
          </p:cNvGraphicFramePr>
          <p:nvPr/>
        </p:nvGraphicFramePr>
        <p:xfrm>
          <a:off x="539750" y="549275"/>
          <a:ext cx="7993063" cy="5616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Участие в </a:t>
            </a:r>
            <a:r>
              <a:rPr lang="ru-RU" sz="3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акциях </a:t>
            </a:r>
            <a:r>
              <a:rPr lang="ru-RU" sz="3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 конкурсах:</a:t>
            </a:r>
          </a:p>
        </p:txBody>
      </p:sp>
      <p:graphicFrame>
        <p:nvGraphicFramePr>
          <p:cNvPr id="53434" name="Group 186"/>
          <p:cNvGraphicFramePr>
            <a:graphicFrameLocks noGrp="1"/>
          </p:cNvGraphicFramePr>
          <p:nvPr>
            <p:ph type="tbl" idx="1"/>
          </p:nvPr>
        </p:nvGraphicFramePr>
        <p:xfrm>
          <a:off x="611188" y="1600200"/>
          <a:ext cx="8065268" cy="4133059"/>
        </p:xfrm>
        <a:graphic>
          <a:graphicData uri="http://schemas.openxmlformats.org/drawingml/2006/table">
            <a:tbl>
              <a:tblPr/>
              <a:tblGrid>
                <a:gridCol w="813268"/>
                <a:gridCol w="6027864"/>
                <a:gridCol w="1224136"/>
              </a:tblGrid>
              <a:tr h="59043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Мероприятия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Учебный год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9043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Акция «Я выбираю жизнь»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2013-2014 г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9043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Интернет – игра «Главная книга страны»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2013-2014 г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9043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Конкурс сочинений на тему «Мой наказ депутату государственной думы»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2015-2016 г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9043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«Безопасный мир»</a:t>
                      </a:r>
                      <a:endParaRPr kumimoji="0" lang="ru-RU" sz="1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2014-2015 г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9043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Районная конференция «Я намечаю путь к открытию» 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2015-2016 г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9043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Конкурс «Мир в твоих руках – выбери достойное будущее»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2014-2015 г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161202_0944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50"/>
            <a:ext cx="4248472" cy="2967186"/>
          </a:xfrm>
          <a:prstGeom prst="rect">
            <a:avLst/>
          </a:prstGeom>
        </p:spPr>
      </p:pic>
      <p:pic>
        <p:nvPicPr>
          <p:cNvPr id="3" name="Рисунок 2" descr="SAM_71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68306" y="260647"/>
            <a:ext cx="4224174" cy="2952329"/>
          </a:xfrm>
          <a:prstGeom prst="rect">
            <a:avLst/>
          </a:prstGeom>
        </p:spPr>
      </p:pic>
      <p:pic>
        <p:nvPicPr>
          <p:cNvPr id="4" name="Рисунок 3" descr="DSC_06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501008"/>
            <a:ext cx="4248472" cy="2980514"/>
          </a:xfrm>
          <a:prstGeom prst="rect">
            <a:avLst/>
          </a:prstGeom>
        </p:spPr>
      </p:pic>
      <p:pic>
        <p:nvPicPr>
          <p:cNvPr id="5" name="Рисунок 4" descr="SAM_826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16" y="3429001"/>
            <a:ext cx="4176464" cy="295232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>
          <a:xfrm>
            <a:off x="781050" y="3141663"/>
            <a:ext cx="8362950" cy="12954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i="1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i="1" smtClean="0">
                <a:latin typeface="Times New Roman" pitchFamily="18" charset="0"/>
                <a:cs typeface="Times New Roman" pitchFamily="18" charset="0"/>
              </a:rPr>
              <a:t>«Не для школы, а для жизни мы учимся»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                                                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Античный афоризм.</a:t>
            </a:r>
          </a:p>
        </p:txBody>
      </p:sp>
      <p:sp>
        <p:nvSpPr>
          <p:cNvPr id="552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476672"/>
            <a:ext cx="8229600" cy="136815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Анализ </a:t>
            </a:r>
            <a:r>
              <a:rPr lang="ru-RU" sz="40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условий</a:t>
            </a:r>
            <a:r>
              <a:rPr lang="ru-RU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достижения результата.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Технология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– это наука о мастерстве, искусстве практической деятельности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Обоснованную технологию отличают три признака: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разделение процесса на взаимосвязанные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этапы;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координированное и поэтапное выполнение действий, направленных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достижение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искомого результата;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однозначность выполнения включенных в технологию процедур и операций, что является непременным и решающим условием достижения результатов,  поставленной цели.</a:t>
            </a:r>
          </a:p>
        </p:txBody>
      </p:sp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  <a:t>Социально-педагогическая технология: понятие и сущность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>
          <a:xfrm>
            <a:off x="1331913" y="3213100"/>
            <a:ext cx="7497762" cy="28813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Понятие в России появилось в 70-80 годы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XX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века.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 Первые отечественные исследователи по данной проблеме: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   Н.С. Данакин;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   А.К. Зайцев;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   Л.Я. Дятченко.</a:t>
            </a:r>
          </a:p>
        </p:txBody>
      </p:sp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>
                <a:solidFill>
                  <a:schemeClr val="hlink"/>
                </a:solidFill>
                <a:latin typeface="Franklin Gothic Demi Cond" pitchFamily="34" charset="0"/>
              </a:rPr>
              <a:t>Социальная технология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412875"/>
            <a:ext cx="6516688" cy="1905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800" smtClean="0">
                <a:latin typeface="Franklin Gothic Demi Cond" pitchFamily="34" charset="0"/>
              </a:rPr>
              <a:t>   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Социальная технология </a:t>
            </a: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– это специальная разработанная программа исследования социальной проблемы.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457200" y="1481138"/>
            <a:ext cx="4038600" cy="4827587"/>
          </a:xfrm>
        </p:spPr>
        <p:txBody>
          <a:bodyPr>
            <a:normAutofit fontScale="92500" lnSpcReduction="20000"/>
          </a:bodyPr>
          <a:lstStyle/>
          <a:p>
            <a:pPr marL="365760" indent="-256032" eaLnBrk="1" fontAlgn="auto" hangingPunct="1">
              <a:lnSpc>
                <a:spcPct val="12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конце 1980 начале 1990-х годов 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России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получает развитие концепция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технологизации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учебного процесса, которая способствовала утверждению выражения «педагогическая технология обучения».</a:t>
            </a:r>
          </a:p>
          <a:p>
            <a:pPr marL="365760" indent="-256032" eaLnBrk="1" fontAlgn="auto" hangingPunct="1">
              <a:lnSpc>
                <a:spcPct val="12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90-е годы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XX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века появилось понятие «педагогическая технология воспитания».  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педагогических ВУЗах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были введены учебные дисциплины, появились первые пособия.</a:t>
            </a:r>
          </a:p>
          <a:p>
            <a:pPr marL="365760" indent="-256032" eaLnBrk="1" fontAlgn="auto" hangingPunct="1">
              <a:lnSpc>
                <a:spcPct val="12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Единой трактовки</a:t>
            </a:r>
          </a:p>
          <a:p>
            <a:pPr marL="365760" indent="-256032" eaLnBrk="1" fontAlgn="auto" hangingPunct="1">
              <a:lnSpc>
                <a:spcPct val="12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понимания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нет.</a:t>
            </a:r>
          </a:p>
        </p:txBody>
      </p:sp>
      <p:sp>
        <p:nvSpPr>
          <p:cNvPr id="23555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648200" y="1481138"/>
            <a:ext cx="4038600" cy="49006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Педагогическая технология 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– это совокупность основных методов (научно обоснованных способов деятельности), направленных на достижение цели;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Педагогическая технология 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– это программа (проект определенной педагогической деятельности), последовательно реализуемых на практике;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Педагогическая технология 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– это совокупность действий, операций и процедур, инструментально обеспечивающих получение прогнозируемого результата.</a:t>
            </a:r>
          </a:p>
        </p:txBody>
      </p:sp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  <a:t>Педагогическая технология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smtClean="0"/>
              <a:t>  </a:t>
            </a: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Понятие появилось  в 1990-х годах и связано с ведением в 1991 году института социальной педагогики.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Социально-педагогическая технология – это: </a:t>
            </a:r>
          </a:p>
          <a:p>
            <a:pPr eaLnBrk="1" hangingPunct="1"/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Наука о мастерстве, искусстве практической деятельности.</a:t>
            </a:r>
          </a:p>
          <a:p>
            <a:pPr eaLnBrk="1" hangingPunct="1"/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Наука об искусстве достижения прогнозируемой социально-педагогической цели.</a:t>
            </a:r>
          </a:p>
        </p:txBody>
      </p:sp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  <a:t>Социально-педагогическая технология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914400" y="260350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>
                <a:latin typeface="Franklin Gothic Demi Cond" pitchFamily="34" charset="0"/>
              </a:rPr>
              <a:t> </a:t>
            </a:r>
            <a:r>
              <a:rPr lang="ru-RU" sz="3600">
                <a:solidFill>
                  <a:schemeClr val="hlink"/>
                </a:solidFill>
                <a:latin typeface="Franklin Gothic Demi Cond" pitchFamily="34" charset="0"/>
              </a:rPr>
              <a:t>Классификация </a:t>
            </a:r>
            <a:br>
              <a:rPr lang="ru-RU" sz="3600">
                <a:solidFill>
                  <a:schemeClr val="hlink"/>
                </a:solidFill>
                <a:latin typeface="Franklin Gothic Demi Cond" pitchFamily="34" charset="0"/>
              </a:rPr>
            </a:br>
            <a:r>
              <a:rPr lang="ru-RU" sz="3600">
                <a:solidFill>
                  <a:schemeClr val="hlink"/>
                </a:solidFill>
                <a:latin typeface="Franklin Gothic Demi Cond" pitchFamily="34" charset="0"/>
              </a:rPr>
              <a:t>социально-педагогической технологии</a:t>
            </a:r>
          </a:p>
        </p:txBody>
      </p:sp>
      <p:sp>
        <p:nvSpPr>
          <p:cNvPr id="25603" name="AutoShape 12"/>
          <p:cNvSpPr>
            <a:spLocks noChangeArrowheads="1"/>
          </p:cNvSpPr>
          <p:nvPr/>
        </p:nvSpPr>
        <p:spPr bwMode="auto">
          <a:xfrm>
            <a:off x="2051050" y="1412875"/>
            <a:ext cx="485775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4" name="AutoShape 13"/>
          <p:cNvSpPr>
            <a:spLocks noChangeArrowheads="1"/>
          </p:cNvSpPr>
          <p:nvPr/>
        </p:nvSpPr>
        <p:spPr bwMode="auto">
          <a:xfrm>
            <a:off x="6588125" y="1412875"/>
            <a:ext cx="485775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5" name="AutoShape 14"/>
          <p:cNvSpPr>
            <a:spLocks noChangeArrowheads="1"/>
          </p:cNvSpPr>
          <p:nvPr/>
        </p:nvSpPr>
        <p:spPr bwMode="auto">
          <a:xfrm>
            <a:off x="0" y="1916113"/>
            <a:ext cx="4500563" cy="3168650"/>
          </a:xfrm>
          <a:prstGeom prst="flowChartPreparation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Теоретическая </a:t>
            </a:r>
          </a:p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социально-педагогическая </a:t>
            </a:r>
          </a:p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технология</a:t>
            </a:r>
          </a:p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Представлена в виде:</a:t>
            </a:r>
          </a:p>
          <a:p>
            <a:pPr algn="ctr">
              <a:buFontTx/>
              <a:buChar char="-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учебника;</a:t>
            </a:r>
          </a:p>
          <a:p>
            <a:pPr algn="ctr">
              <a:buFontTx/>
              <a:buChar char="-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учебного пособия;</a:t>
            </a:r>
          </a:p>
          <a:p>
            <a:pPr algn="ctr">
              <a:buFontTx/>
              <a:buChar char="-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учебно-методического</a:t>
            </a:r>
          </a:p>
          <a:p>
            <a:pPr algn="ctr">
              <a:buFontTx/>
              <a:buChar char="-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 пособия;</a:t>
            </a:r>
          </a:p>
          <a:p>
            <a:pPr algn="ctr">
              <a:buFontTx/>
              <a:buChar char="-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теоретической разработки </a:t>
            </a:r>
          </a:p>
          <a:p>
            <a:pPr algn="ctr">
              <a:buFontTx/>
              <a:buChar char="-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технологии.</a:t>
            </a:r>
          </a:p>
        </p:txBody>
      </p:sp>
      <p:sp>
        <p:nvSpPr>
          <p:cNvPr id="25606" name="AutoShape 15"/>
          <p:cNvSpPr>
            <a:spLocks noChangeArrowheads="1"/>
          </p:cNvSpPr>
          <p:nvPr/>
        </p:nvSpPr>
        <p:spPr bwMode="auto">
          <a:xfrm>
            <a:off x="4572000" y="1916113"/>
            <a:ext cx="4572000" cy="3168650"/>
          </a:xfrm>
          <a:prstGeom prst="flowChartPreparat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Исследовательская</a:t>
            </a:r>
          </a:p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 социально-педагогическая </a:t>
            </a:r>
          </a:p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технология</a:t>
            </a:r>
          </a:p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Представлена в виде:</a:t>
            </a:r>
          </a:p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-программы исследования;</a:t>
            </a:r>
          </a:p>
          <a:p>
            <a:pPr algn="ctr">
              <a:buFontTx/>
              <a:buChar char="-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 методики исследовательской</a:t>
            </a:r>
          </a:p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деятельности;</a:t>
            </a:r>
          </a:p>
          <a:p>
            <a:pPr algn="ctr">
              <a:buFontTx/>
              <a:buChar char="-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 экспериментальной</a:t>
            </a:r>
          </a:p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 разработки.</a:t>
            </a:r>
          </a:p>
          <a:p>
            <a:pPr algn="ctr"/>
            <a:endParaRPr lang="ru-RU" b="1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7" name="AutoShape 17"/>
          <p:cNvSpPr>
            <a:spLocks noChangeArrowheads="1"/>
          </p:cNvSpPr>
          <p:nvPr/>
        </p:nvSpPr>
        <p:spPr bwMode="auto">
          <a:xfrm>
            <a:off x="5435600" y="5157788"/>
            <a:ext cx="485775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8" name="AutoShape 18"/>
          <p:cNvSpPr>
            <a:spLocks noChangeArrowheads="1"/>
          </p:cNvSpPr>
          <p:nvPr/>
        </p:nvSpPr>
        <p:spPr bwMode="auto">
          <a:xfrm>
            <a:off x="7812088" y="5157788"/>
            <a:ext cx="485775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9" name="AutoShape 19"/>
          <p:cNvSpPr>
            <a:spLocks noChangeArrowheads="1"/>
          </p:cNvSpPr>
          <p:nvPr/>
        </p:nvSpPr>
        <p:spPr bwMode="auto">
          <a:xfrm>
            <a:off x="4356100" y="5661025"/>
            <a:ext cx="4787900" cy="1196975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solidFill>
                  <a:srgbClr val="9900FF"/>
                </a:solidFill>
                <a:latin typeface="Times New Roman" pitchFamily="18" charset="0"/>
                <a:cs typeface="Times New Roman" pitchFamily="18" charset="0"/>
              </a:rPr>
              <a:t>Прикладная (практическая) технология </a:t>
            </a:r>
          </a:p>
          <a:p>
            <a:pPr algn="ctr"/>
            <a:r>
              <a:rPr lang="ru-RU" b="1">
                <a:solidFill>
                  <a:srgbClr val="9900FF"/>
                </a:solidFill>
                <a:latin typeface="Times New Roman" pitchFamily="18" charset="0"/>
                <a:cs typeface="Times New Roman" pitchFamily="18" charset="0"/>
              </a:rPr>
              <a:t>общего типа</a:t>
            </a:r>
          </a:p>
          <a:p>
            <a:pPr algn="ctr"/>
            <a:r>
              <a:rPr lang="ru-RU" b="1">
                <a:solidFill>
                  <a:srgbClr val="9900FF"/>
                </a:solidFill>
                <a:latin typeface="Times New Roman" pitchFamily="18" charset="0"/>
                <a:cs typeface="Times New Roman" pitchFamily="18" charset="0"/>
              </a:rPr>
              <a:t>Прикладная (практическая) технология </a:t>
            </a:r>
          </a:p>
          <a:p>
            <a:pPr algn="ctr"/>
            <a:r>
              <a:rPr lang="ru-RU" b="1">
                <a:solidFill>
                  <a:srgbClr val="9900FF"/>
                </a:solidFill>
                <a:latin typeface="Times New Roman" pitchFamily="18" charset="0"/>
                <a:cs typeface="Times New Roman" pitchFamily="18" charset="0"/>
              </a:rPr>
              <a:t>частного типа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5915025" cy="5068888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1. Организационные социально-педагогические технологии включают: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Формирование банка данных детей и подростков группы риска.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Диагностика проблем личностного и социального развития детей  и подростков.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Разработка и утверждение программ социально-педагогической деятельности с ребенком, группой, общностью.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Обеспечение условий реализации программ.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Консультирование.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Межведомственные связи социального педагога.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2. Социально-педагогические технологии индивидуальной и групповой работы.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000" b="1" smtClean="0">
              <a:latin typeface="Franklin Gothic Heavy" pitchFamily="34" charset="0"/>
            </a:endParaRPr>
          </a:p>
        </p:txBody>
      </p:sp>
      <p:sp>
        <p:nvSpPr>
          <p:cNvPr id="358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dirty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  <a:t>Социально-педагогические технологии работы с детьми группы риска</a:t>
            </a:r>
            <a:r>
              <a:rPr lang="ru-RU" sz="40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>
          <a:xfrm>
            <a:off x="971550" y="2060575"/>
            <a:ext cx="7272338" cy="4065588"/>
          </a:xfrm>
        </p:spPr>
        <p:txBody>
          <a:bodyPr/>
          <a:lstStyle/>
          <a:p>
            <a:pPr lvl="1" eaLnBrk="1" hangingPunct="1">
              <a:lnSpc>
                <a:spcPct val="80000"/>
              </a:lnSpc>
              <a:buFont typeface="Wingdings" pitchFamily="2" charset="2"/>
              <a:buChar char="Ш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профилактика;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Ш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диагностика: 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   индивидуальная и групповая (скрининг). 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Приложение 1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Ш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консультирование;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Ш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развивающая работа;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Ш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психологическое просвещение и образование: формирование психологической культуры, развитие психолого-педагогической компетентности учащихся, родителей, педагогов. 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  <a:hlinkClick r:id="rId3" action="ppaction://hlinkpres?slideindex=1&amp;slidetitle="/>
              </a:rPr>
              <a:t>Приложение: Современные технологии по педагогической профилактике.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  <a:hlinkClick r:id="rId4" action="ppaction://hlinkpres?slideindex=1&amp;slidetitle="/>
              </a:rPr>
              <a:t>Приложение: Адаптация пятиклассников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  <a:hlinkClick r:id="rId3" action="ppaction://hlinkpres?slideindex=1&amp;slidetitle="/>
              </a:rPr>
              <a:t>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000" smtClean="0"/>
          </a:p>
        </p:txBody>
      </p:sp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dirty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  <a:t>Направления работы по социально-педагогическому  сопровождению</a:t>
            </a:r>
            <a:r>
              <a:rPr lang="ru-RU" sz="32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>
          <a:xfrm>
            <a:off x="1403350" y="2060575"/>
            <a:ext cx="6481763" cy="40655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Деловая игра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Психологическое консультирование; 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Способ беседы;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Способ групповой тематической дискуссии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Способ ролевой игры</a:t>
            </a:r>
          </a:p>
        </p:txBody>
      </p:sp>
      <p:sp>
        <p:nvSpPr>
          <p:cNvPr id="563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  <a:t>МЕТОДЫ СОЦИАЛЬНО-ПЕДАГОГИЧЕСКОГО СОПРОВОЖДЕНИЯ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  <a:t>ТРЕНИНГ</a:t>
            </a:r>
            <a:r>
              <a:rPr lang="ru-RU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75613" cy="45259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400" b="1" smtClean="0"/>
              <a:t> 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Тренинг </a:t>
            </a: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- особая разновидность обучения через непосредственное «проживание» и осознание возникающего в межличностном взаимодействии опыта, которая не сводима ни к традиционному обучению через трансляцию знаний, ни к психологическому консультированию либо психотерапии</a:t>
            </a:r>
            <a:r>
              <a:rPr lang="ru-RU" sz="2400" smtClean="0"/>
              <a:t>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600200"/>
            <a:ext cx="8424863" cy="46370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«Я - Я»: тренинги личного роста, ориентированные в первую очередь на внутриличностный контекст работы участников, систему отношений к самому себе, развитие рефлексивных методов. В данной работе группа выступает средством поддержки и источником обратной связи.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«Я - остальные люди»: тренинги коммуникативных умений и различных социальных навыков. Группа служит собственного рода «полигоном» для отработки соответствующих умений и навыков. Данный аспект работы более характерен для тренингов общения.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«Я - социальная группа»: тренинги сплочения команды, социально-психологической адаптации в конкретном коллективе. Главным предметом работы является некая социальная общность,  конкретные участники тренинга рассматриваются как её члены.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«Я - профессия»: тренинги профессионального самоопределения. Предмет работы - система отношений человека к профессиональной деятельности, а также коммуникативные навыки, нужные для становления специалиста.</a:t>
            </a:r>
          </a:p>
        </p:txBody>
      </p:sp>
      <p:sp>
        <p:nvSpPr>
          <p:cNvPr id="583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  <a:t>Определенные группы социально- психологического тренинга</a:t>
            </a:r>
            <a:r>
              <a:rPr lang="ru-RU" sz="40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 noChangeArrowheads="1"/>
          </p:cNvSpPr>
          <p:nvPr>
            <p:ph idx="1"/>
          </p:nvPr>
        </p:nvSpPr>
        <p:spPr>
          <a:xfrm>
            <a:off x="1476375" y="2060575"/>
            <a:ext cx="6696075" cy="4065588"/>
          </a:xfrm>
        </p:spPr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обряд приветствия </a:t>
            </a:r>
          </a:p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разминка </a:t>
            </a:r>
          </a:p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основное содержание занятия </a:t>
            </a:r>
          </a:p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рефлексия </a:t>
            </a:r>
          </a:p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обряд прощания </a:t>
            </a:r>
          </a:p>
        </p:txBody>
      </p:sp>
      <p:sp>
        <p:nvSpPr>
          <p:cNvPr id="593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hlink"/>
                </a:solidFill>
                <a:effectLst/>
                <a:latin typeface="Times New Roman" pitchFamily="18" charset="0"/>
                <a:cs typeface="Times New Roman" pitchFamily="18" charset="0"/>
              </a:rPr>
              <a:t>Структура занятий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Прямоугольник 4"/>
          <p:cNvSpPr>
            <a:spLocks noChangeArrowheads="1"/>
          </p:cNvSpPr>
          <p:nvPr/>
        </p:nvSpPr>
        <p:spPr bwMode="auto">
          <a:xfrm>
            <a:off x="827088" y="1997075"/>
            <a:ext cx="76327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 dirty="0"/>
              <a:t> </a:t>
            </a:r>
            <a:r>
              <a:rPr lang="ru-RU" sz="2000" dirty="0" smtClean="0"/>
              <a:t>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Наблюдаются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положительные изменения в гуманитарно-познавательной компетентности учащихся. Происходит развитие творческих способностей учащихся, усиливается мотивация учащихся к освоению опыта общественной жизни и общественных отношений, повышается интерес к изучению собственного внутреннего мира.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1510</TotalTime>
  <Words>1046</Words>
  <Application>Microsoft Office PowerPoint</Application>
  <PresentationFormat>Экран (4:3)</PresentationFormat>
  <Paragraphs>144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Открытая</vt:lpstr>
      <vt:lpstr>Обобщение педагогического  опыта</vt:lpstr>
      <vt:lpstr>Слайд 2</vt:lpstr>
      <vt:lpstr>Тема:   Современные технологии социально-педагогического сопровождения школьников</vt:lpstr>
      <vt:lpstr>Цель: показать использование современных технологий социально-педагогического сопровождения школьников</vt:lpstr>
      <vt:lpstr>Новизна представленного опыта работы</vt:lpstr>
      <vt:lpstr>Психолого-педагогическое сопровождение детей и подростков в процессе школьного обучения.</vt:lpstr>
      <vt:lpstr>Результаты деятельности:  количество обращений на индивидуальное консультирование</vt:lpstr>
      <vt:lpstr>Причины обращений за консультацией</vt:lpstr>
      <vt:lpstr>Слайд 9</vt:lpstr>
      <vt:lpstr>Слайд 10</vt:lpstr>
      <vt:lpstr>Участие в акциях и конкурсах:</vt:lpstr>
      <vt:lpstr>Слайд 12</vt:lpstr>
      <vt:lpstr>Анализ условий достижения результата.</vt:lpstr>
      <vt:lpstr>Социально-педагогическая технология: понятие и сущность</vt:lpstr>
      <vt:lpstr>Социальная технология</vt:lpstr>
      <vt:lpstr>Педагогическая технология</vt:lpstr>
      <vt:lpstr>Социально-педагогическая технология</vt:lpstr>
      <vt:lpstr> Классификация  социально-педагогической технологии</vt:lpstr>
      <vt:lpstr>Социально-педагогические технологии работы с детьми группы риска </vt:lpstr>
      <vt:lpstr>Направления работы по социально-педагогическому  сопровождению </vt:lpstr>
      <vt:lpstr>МЕТОДЫ СОЦИАЛЬНО-ПЕДАГОГИЧЕСКОГО СОПРОВОЖДЕНИЯ</vt:lpstr>
      <vt:lpstr>ТРЕНИНГ </vt:lpstr>
      <vt:lpstr>Определенные группы социально- психологического тренинга </vt:lpstr>
      <vt:lpstr>Структура занятий</vt:lpstr>
      <vt:lpstr>Слайд 25</vt:lpstr>
    </vt:vector>
  </TitlesOfParts>
  <Company>Организация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Обобщение педагогического опыта по теме:  Современные технологии социально-педагогического сопровождения школьников</dc:title>
  <dc:creator>Customer</dc:creator>
  <cp:lastModifiedBy>Admin</cp:lastModifiedBy>
  <cp:revision>58</cp:revision>
  <dcterms:created xsi:type="dcterms:W3CDTF">2009-11-05T06:29:24Z</dcterms:created>
  <dcterms:modified xsi:type="dcterms:W3CDTF">2017-01-28T14:34:26Z</dcterms:modified>
</cp:coreProperties>
</file>