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20" r:id="rId5"/>
    <p:sldMasterId id="2147483732" r:id="rId6"/>
  </p:sldMasterIdLst>
  <p:sldIdLst>
    <p:sldId id="256" r:id="rId7"/>
    <p:sldId id="275" r:id="rId8"/>
    <p:sldId id="274" r:id="rId9"/>
    <p:sldId id="273" r:id="rId10"/>
    <p:sldId id="261" r:id="rId11"/>
    <p:sldId id="271" r:id="rId12"/>
    <p:sldId id="259" r:id="rId13"/>
    <p:sldId id="281" r:id="rId14"/>
    <p:sldId id="290" r:id="rId15"/>
    <p:sldId id="262" r:id="rId16"/>
    <p:sldId id="282" r:id="rId17"/>
    <p:sldId id="292" r:id="rId18"/>
    <p:sldId id="277" r:id="rId19"/>
    <p:sldId id="276" r:id="rId20"/>
    <p:sldId id="285" r:id="rId21"/>
    <p:sldId id="265" r:id="rId22"/>
    <p:sldId id="291" r:id="rId23"/>
    <p:sldId id="267" r:id="rId24"/>
    <p:sldId id="283" r:id="rId25"/>
    <p:sldId id="286" r:id="rId26"/>
    <p:sldId id="263" r:id="rId27"/>
    <p:sldId id="278" r:id="rId28"/>
    <p:sldId id="287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BF7"/>
    <a:srgbClr val="FDF5FB"/>
    <a:srgbClr val="F5CEED"/>
    <a:srgbClr val="FFCEED"/>
    <a:srgbClr val="FEB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1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432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795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61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074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21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86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440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805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147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926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19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94650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929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2941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060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7077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931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92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060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3684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999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880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86501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29291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2941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0602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7077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931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7921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060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3684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9999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8801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86501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2315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2082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951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455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726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44980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831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7598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61099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08265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449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23157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2082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951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455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0726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44980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8318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7598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61099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08265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24490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45994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06149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14068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1720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16671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095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27280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38057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317222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5773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191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/>
              <a:pPr/>
              <a:t>18.05.2016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56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02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023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00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00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B96312B-0F22-4D67-BAA7-929C8934B427}" type="datetimeFigureOut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18.05.2016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4BB7829-FD64-4CD3-A07D-873242BCFD3A}" type="slidenum">
              <a:rPr lang="ru-RU" smtClean="0">
                <a:solidFill>
                  <a:prstClr val="black">
                    <a:lumMod val="95000"/>
                    <a:lumOff val="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43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605" y="0"/>
            <a:ext cx="12437099" cy="705196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94509" y="595745"/>
            <a:ext cx="98228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Работа с одарёнными детьми в начальной  школе</a:t>
            </a:r>
            <a:endParaRPr lang="ru-RU" sz="5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191491" y="3602038"/>
            <a:ext cx="40178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Учителя МБОУ СОШ №5 г. Реутова</a:t>
            </a:r>
          </a:p>
          <a:p>
            <a:r>
              <a:rPr lang="ru-RU" sz="2000" dirty="0" smtClean="0"/>
              <a:t>Зуйлова Нина Михайловна</a:t>
            </a:r>
          </a:p>
          <a:p>
            <a:r>
              <a:rPr lang="ru-RU" sz="2000" dirty="0" err="1" smtClean="0"/>
              <a:t>Мухамедьярова</a:t>
            </a:r>
            <a:r>
              <a:rPr lang="ru-RU" sz="2000" dirty="0" smtClean="0"/>
              <a:t> Елена Васильевна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3486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Мнение психологов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136821" y="2438400"/>
            <a:ext cx="4753233" cy="3870960"/>
          </a:xfrm>
        </p:spPr>
        <p:txBody>
          <a:bodyPr/>
          <a:lstStyle/>
          <a:p>
            <a:r>
              <a:rPr lang="ru-RU" dirty="0"/>
              <a:t>Все маленькие дети </a:t>
            </a:r>
            <a:r>
              <a:rPr lang="ru-RU" dirty="0" smtClean="0"/>
              <a:t>с </a:t>
            </a:r>
            <a:r>
              <a:rPr lang="ru-RU" dirty="0"/>
              <a:t>рождения </a:t>
            </a:r>
            <a:r>
              <a:rPr lang="ru-RU" dirty="0" smtClean="0"/>
              <a:t>обладают определенными </a:t>
            </a:r>
            <a:r>
              <a:rPr lang="ru-RU" dirty="0"/>
              <a:t>задатками и способностями. Однако </a:t>
            </a:r>
            <a:r>
              <a:rPr lang="ru-RU" dirty="0" smtClean="0"/>
              <a:t>развитие идёт неодинаково. </a:t>
            </a:r>
            <a:r>
              <a:rPr lang="ru-RU" dirty="0"/>
              <a:t> Процент </a:t>
            </a:r>
            <a:r>
              <a:rPr lang="ru-RU" dirty="0" smtClean="0"/>
              <a:t>одарённых </a:t>
            </a:r>
            <a:r>
              <a:rPr lang="ru-RU" dirty="0"/>
              <a:t>детей, с точки зрения психологов, с годами резко снижается: если в десятилетнем возрасте их 60-70%, то к четырнадцати годам- 30-40%, а к семнадцати- только 15-20</a:t>
            </a:r>
            <a:r>
              <a:rPr lang="ru-RU" dirty="0" smtClean="0"/>
              <a:t>%.</a:t>
            </a:r>
            <a:endParaRPr lang="ru-RU" dirty="0"/>
          </a:p>
        </p:txBody>
      </p:sp>
      <p:pic>
        <p:nvPicPr>
          <p:cNvPr id="1026" name="Picture 2" descr="C:\Users\Нина\Pictures\DSC031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2413686"/>
            <a:ext cx="4888850" cy="366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97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Кто он, одарённый ученик?</a:t>
            </a:r>
            <a:endParaRPr lang="ru-RU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ru-RU" dirty="0"/>
              <a:t>Способный, одаренный ученик – это </a:t>
            </a:r>
            <a:r>
              <a:rPr lang="ru-RU" dirty="0" smtClean="0"/>
              <a:t>обладающий высоким уровнем </a:t>
            </a:r>
            <a:r>
              <a:rPr lang="ru-RU" dirty="0"/>
              <a:t>каких-то способностей </a:t>
            </a:r>
            <a:r>
              <a:rPr lang="ru-RU" dirty="0" smtClean="0"/>
              <a:t>человек. </a:t>
            </a:r>
            <a:r>
              <a:rPr lang="ru-RU" dirty="0"/>
              <a:t> Этих детей не надо заставлять учиться, они сами ищут себе работу, чаще сложную и творческую</a:t>
            </a:r>
            <a:r>
              <a:rPr lang="ru-RU" dirty="0" smtClean="0"/>
              <a:t>. Они быстро усваивают школьный материал. На уроках у них постоянно остаётся время на выполнение индивидуальных заданий. Задача учителя-  развивать умственный потенциал ребёнка.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638" y="2514402"/>
            <a:ext cx="4754562" cy="3565921"/>
          </a:xfrm>
        </p:spPr>
      </p:pic>
    </p:spTree>
    <p:extLst>
      <p:ext uri="{BB962C8B-B14F-4D97-AF65-F5344CB8AC3E}">
        <p14:creationId xmlns:p14="http://schemas.microsoft.com/office/powerpoint/2010/main" val="4672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4128" y="799070"/>
            <a:ext cx="9720072" cy="132629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Формы работы с </a:t>
            </a:r>
            <a:r>
              <a:rPr lang="ru-RU" b="1" dirty="0" smtClean="0"/>
              <a:t>одарёнными </a:t>
            </a:r>
            <a:r>
              <a:rPr lang="ru-RU" b="1" dirty="0"/>
              <a:t>учащимися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024128" y="1981200"/>
            <a:ext cx="9720073" cy="4328160"/>
          </a:xfrm>
        </p:spPr>
        <p:txBody>
          <a:bodyPr>
            <a:noAutofit/>
          </a:bodyPr>
          <a:lstStyle/>
          <a:p>
            <a:r>
              <a:rPr lang="ru-RU" sz="1800" dirty="0" smtClean="0"/>
              <a:t>- </a:t>
            </a:r>
            <a:r>
              <a:rPr lang="ru-RU" sz="1800" dirty="0"/>
              <a:t>индивидуальный подход на уроках, использование в практике элементов дифференцированного обучения, проведение нестандартных уроков;</a:t>
            </a:r>
          </a:p>
          <a:p>
            <a:r>
              <a:rPr lang="ru-RU" sz="1800" dirty="0"/>
              <a:t>- дополнительные занятия с одаренными учащимися, подготовка к олимпиадам, интеллектуальным играм, дискуссии, консультации по возникшим проблемам;</a:t>
            </a:r>
          </a:p>
          <a:p>
            <a:r>
              <a:rPr lang="ru-RU" sz="1800" dirty="0"/>
              <a:t>- участие в </a:t>
            </a:r>
            <a:r>
              <a:rPr lang="ru-RU" sz="1800" dirty="0" smtClean="0"/>
              <a:t>школьных, городских и общероссийских олимпиадах </a:t>
            </a:r>
            <a:r>
              <a:rPr lang="ru-RU" sz="1800" dirty="0"/>
              <a:t>по математике, русскому языку, литературному чтению, окружающему миру;</a:t>
            </a:r>
          </a:p>
          <a:p>
            <a:r>
              <a:rPr lang="ru-RU" sz="1800" dirty="0"/>
              <a:t>- психологические консультации, тренинги, тестирование;</a:t>
            </a:r>
          </a:p>
          <a:p>
            <a:r>
              <a:rPr lang="ru-RU" sz="1800" dirty="0"/>
              <a:t>- конкурсы, </a:t>
            </a:r>
            <a:r>
              <a:rPr lang="ru-RU" sz="1800" dirty="0" smtClean="0"/>
              <a:t>викторины, интеллектуальные </a:t>
            </a:r>
            <a:r>
              <a:rPr lang="ru-RU" sz="1800" dirty="0"/>
              <a:t>игры, фестивали, спортивные соревнования различного уровня;</a:t>
            </a:r>
          </a:p>
          <a:p>
            <a:r>
              <a:rPr lang="ru-RU" sz="1800" dirty="0"/>
              <a:t>- посещение предметных и творческих кружков по </a:t>
            </a:r>
            <a:r>
              <a:rPr lang="ru-RU" sz="1800" dirty="0" smtClean="0"/>
              <a:t>способностям, спортивных </a:t>
            </a:r>
            <a:r>
              <a:rPr lang="ru-RU" sz="1800" dirty="0"/>
              <a:t>секций по интересам;</a:t>
            </a:r>
          </a:p>
          <a:p>
            <a:r>
              <a:rPr lang="ru-RU" sz="1800" dirty="0"/>
              <a:t>- проектно- исследовательская деятельность учащихся </a:t>
            </a:r>
            <a:r>
              <a:rPr lang="ru-RU" sz="1800" dirty="0" smtClean="0"/>
              <a:t>«От детского сада до вуза»</a:t>
            </a:r>
          </a:p>
          <a:p>
            <a:pPr marL="91440" lvl="5" indent="-91440">
              <a:spcBef>
                <a:spcPts val="1200"/>
              </a:spcBef>
              <a:spcAft>
                <a:spcPts val="200"/>
              </a:spcAft>
              <a:buSzPct val="100000"/>
              <a:buFont typeface="Tw Cen MT" panose="020B0602020104020603" pitchFamily="34" charset="0"/>
              <a:buChar char=" "/>
            </a:pPr>
            <a:r>
              <a:rPr lang="ru-RU" sz="1800" dirty="0"/>
              <a:t>- использование современных средств информации , создание детских портфолио.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44811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Одаренность бывает художественной ( музыкально-художественной), </a:t>
            </a:r>
            <a:r>
              <a:rPr lang="ru-RU" b="1" dirty="0" smtClean="0"/>
              <a:t>спортивной </a:t>
            </a:r>
            <a:endParaRPr lang="ru-RU" b="1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8" y="2514402"/>
            <a:ext cx="4754562" cy="3565921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638" y="2514402"/>
            <a:ext cx="4754562" cy="3565921"/>
          </a:xfrm>
        </p:spPr>
      </p:pic>
    </p:spTree>
    <p:extLst>
      <p:ext uri="{BB962C8B-B14F-4D97-AF65-F5344CB8AC3E}">
        <p14:creationId xmlns:p14="http://schemas.microsoft.com/office/powerpoint/2010/main" val="397110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Дети занимают призовые места и на международных соревнованиях</a:t>
            </a:r>
            <a:endParaRPr lang="ru-RU" b="1" dirty="0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7218710" cy="82296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Кузьмина Виктория		Карапетян </a:t>
            </a:r>
            <a:r>
              <a:rPr lang="ru-RU" dirty="0" err="1" smtClean="0">
                <a:solidFill>
                  <a:schemeClr val="tx1"/>
                </a:solidFill>
              </a:rPr>
              <a:t>Самвел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9" y="2824163"/>
            <a:ext cx="2375581" cy="3509962"/>
          </a:xfrm>
        </p:spPr>
      </p:pic>
      <p:sp>
        <p:nvSpPr>
          <p:cNvPr id="3" name="Текст 2"/>
          <p:cNvSpPr>
            <a:spLocks noGrp="1"/>
          </p:cNvSpPr>
          <p:nvPr>
            <p:ph type="body" sz="quarter" idx="3"/>
          </p:nvPr>
        </p:nvSpPr>
        <p:spPr>
          <a:xfrm>
            <a:off x="7477125" y="2179636"/>
            <a:ext cx="4610100" cy="82296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Выступление детей танцевальных</a:t>
            </a: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     кружков     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1" y="2947988"/>
            <a:ext cx="2190750" cy="3348037"/>
          </a:xfrm>
        </p:spPr>
      </p:pic>
      <p:pic>
        <p:nvPicPr>
          <p:cNvPr id="5123" name="Picture 3" descr="DSC024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169" y="2845401"/>
            <a:ext cx="4375944" cy="2821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39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95375" y="471509"/>
            <a:ext cx="9960551" cy="1524931"/>
          </a:xfrm>
        </p:spPr>
        <p:txBody>
          <a:bodyPr/>
          <a:lstStyle/>
          <a:p>
            <a:r>
              <a:rPr lang="ru-RU" b="1" dirty="0" smtClean="0"/>
              <a:t>В нашей школе</a:t>
            </a:r>
            <a:endParaRPr lang="ru-RU" b="1" dirty="0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201" y="3514725"/>
            <a:ext cx="2135994" cy="2888672"/>
          </a:xfrm>
        </p:spPr>
      </p:pic>
      <p:sp>
        <p:nvSpPr>
          <p:cNvPr id="15" name="Текст 14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3921945" cy="376229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 школе проводим уроки </a:t>
            </a:r>
            <a:r>
              <a:rPr lang="ru-RU" sz="2400" dirty="0"/>
              <a:t>творчества для одаренных детей (мини-конференции, олимпиады, интеллектуальные игры, викторины, марафоны, дни творчества и науки, конкурсы знатоков, предметные КВН)</a:t>
            </a:r>
          </a:p>
        </p:txBody>
      </p:sp>
      <p:pic>
        <p:nvPicPr>
          <p:cNvPr id="14" name="Объект 13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425" y="3482251"/>
            <a:ext cx="3383095" cy="2937600"/>
          </a:xfrm>
        </p:spPr>
      </p:pic>
      <p:pic>
        <p:nvPicPr>
          <p:cNvPr id="1026" name="Picture 2" descr="DSC0190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050" y="342900"/>
            <a:ext cx="4114799" cy="307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794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790824" y="585216"/>
            <a:ext cx="7953375" cy="1499616"/>
          </a:xfrm>
        </p:spPr>
        <p:txBody>
          <a:bodyPr/>
          <a:lstStyle/>
          <a:p>
            <a:r>
              <a:rPr lang="ru-RU" b="1" dirty="0" smtClean="0"/>
              <a:t>Детское творчество</a:t>
            </a:r>
            <a:endParaRPr lang="ru-RU" b="1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64" y="2333426"/>
            <a:ext cx="3370262" cy="2527696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560" y="2371725"/>
            <a:ext cx="3452547" cy="2589410"/>
          </a:xfrm>
        </p:spPr>
      </p:pic>
      <p:pic>
        <p:nvPicPr>
          <p:cNvPr id="5" name="Picture 2" descr="C:\Users\Нина\Pictures\DSC031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88" y="1838126"/>
            <a:ext cx="4164012" cy="312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66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914649" y="585216"/>
            <a:ext cx="7829549" cy="1186434"/>
          </a:xfrm>
        </p:spPr>
        <p:txBody>
          <a:bodyPr/>
          <a:lstStyle/>
          <a:p>
            <a:r>
              <a:rPr lang="ru-RU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Детское творчество</a:t>
            </a:r>
            <a:endParaRPr lang="ru-RU" b="1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2017956"/>
            <a:ext cx="3438525" cy="2583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868" y="2133687"/>
            <a:ext cx="3448775" cy="25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4068956"/>
            <a:ext cx="3692368" cy="282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4068956"/>
            <a:ext cx="3571875" cy="281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1471613"/>
            <a:ext cx="2932113" cy="391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0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Развитие музыкальных, художественных способностей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8" y="2513480"/>
            <a:ext cx="4754562" cy="3567764"/>
          </a:xfrm>
        </p:spPr>
      </p:pic>
      <p:pic>
        <p:nvPicPr>
          <p:cNvPr id="9" name="Picture 4" descr="F:\День матери 28.11.14\DSCN36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9638" y="2513897"/>
            <a:ext cx="4754562" cy="3566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8996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Проектные работы- шаг к успешности в жизни</a:t>
            </a:r>
            <a:endParaRPr lang="ru-RU" b="1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87" y="2019300"/>
            <a:ext cx="5156198" cy="3867149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85" y="1990527"/>
            <a:ext cx="5156465" cy="3867348"/>
          </a:xfrm>
        </p:spPr>
      </p:pic>
    </p:spTree>
    <p:extLst>
      <p:ext uri="{BB962C8B-B14F-4D97-AF65-F5344CB8AC3E}">
        <p14:creationId xmlns:p14="http://schemas.microsoft.com/office/powerpoint/2010/main" val="198666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Проектные работы- шаг к успешности в жизни</a:t>
            </a:r>
            <a:endParaRPr lang="ru-RU" b="1" dirty="0"/>
          </a:p>
        </p:txBody>
      </p:sp>
      <p:sp>
        <p:nvSpPr>
          <p:cNvPr id="13" name="Объект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7275" y="2370138"/>
            <a:ext cx="2905124" cy="381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cs623118.vk.me/v623118014/25a22/1ykFDBPJ-k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0744" y="2970505"/>
            <a:ext cx="3671454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3" descr="C:\Users\HP\Desktop\фото из библиотеки сен 2014\IMG_02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3198" y="2284413"/>
            <a:ext cx="2857252" cy="3810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212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4126" y="585216"/>
            <a:ext cx="9720073" cy="1499616"/>
          </a:xfrm>
        </p:spPr>
        <p:txBody>
          <a:bodyPr/>
          <a:lstStyle/>
          <a:p>
            <a:r>
              <a:rPr lang="ru-RU" b="1" dirty="0" smtClean="0"/>
              <a:t>Участие в городских конкурсах, конференциях</a:t>
            </a:r>
            <a:endParaRPr lang="ru-RU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699" y="2435920"/>
            <a:ext cx="4238626" cy="3178969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62" y="2289573"/>
            <a:ext cx="2687637" cy="2015727"/>
          </a:xfrm>
        </p:spPr>
      </p:pic>
      <p:pic>
        <p:nvPicPr>
          <p:cNvPr id="6" name="Picture 3" descr="F:\городская конференция фото\DSC019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862" y="4478307"/>
            <a:ext cx="2679963" cy="200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9" y="2122650"/>
            <a:ext cx="2900844" cy="218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9" y="4478307"/>
            <a:ext cx="2893206" cy="2165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893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8700" y="585216"/>
            <a:ext cx="9715499" cy="1499616"/>
          </a:xfrm>
        </p:spPr>
        <p:txBody>
          <a:bodyPr/>
          <a:lstStyle/>
          <a:p>
            <a:r>
              <a:rPr lang="ru-RU" b="1" dirty="0" smtClean="0"/>
              <a:t>Наши задачи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547998" cy="4023360"/>
          </a:xfrm>
        </p:spPr>
        <p:txBody>
          <a:bodyPr/>
          <a:lstStyle/>
          <a:p>
            <a:r>
              <a:rPr lang="ru-RU" dirty="0"/>
              <a:t>совместно с родителями  поддерживать талантливого ребенка  в реализации его интересов в </a:t>
            </a:r>
            <a:r>
              <a:rPr lang="ru-RU" dirty="0" smtClean="0"/>
              <a:t>школе и </a:t>
            </a:r>
            <a:r>
              <a:rPr lang="ru-RU" dirty="0"/>
              <a:t>семье ( тематические родительские собрания, круглые столы с участием детей, лектории для родителей, спортивные мероприятия, концерты, праздники, посещение кружков и секций по </a:t>
            </a:r>
            <a:r>
              <a:rPr lang="ru-RU"/>
              <a:t>способностям</a:t>
            </a:r>
            <a:r>
              <a:rPr lang="ru-RU" smtClean="0"/>
              <a:t>)</a:t>
            </a:r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359" y="627621"/>
            <a:ext cx="2960472" cy="2220354"/>
          </a:xfrm>
        </p:spPr>
      </p:pic>
      <p:pic>
        <p:nvPicPr>
          <p:cNvPr id="8194" name="Picture 2" descr="DSC0186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042" y="3638550"/>
            <a:ext cx="2954264" cy="2264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DSC0206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5856" y="609598"/>
            <a:ext cx="3125539" cy="2238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DSC023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150" y="3638550"/>
            <a:ext cx="3028950" cy="2278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049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4128" y="650789"/>
            <a:ext cx="9720072" cy="1434043"/>
          </a:xfrm>
        </p:spPr>
        <p:txBody>
          <a:bodyPr>
            <a:normAutofit fontScale="90000"/>
          </a:bodyPr>
          <a:lstStyle/>
          <a:p>
            <a:pPr lvl="0"/>
            <a:r>
              <a:rPr lang="ru-RU" sz="5400" b="1" dirty="0">
                <a:solidFill>
                  <a:prstClr val="black"/>
                </a:solidFill>
              </a:rPr>
              <a:t>Принципы педагогической деятельности в работе с </a:t>
            </a:r>
            <a:r>
              <a:rPr lang="ru-RU" sz="5400" b="1" dirty="0" smtClean="0">
                <a:solidFill>
                  <a:prstClr val="black"/>
                </a:solidFill>
              </a:rPr>
              <a:t>одарёнными </a:t>
            </a:r>
            <a:r>
              <a:rPr lang="ru-RU" sz="5400" b="1" dirty="0">
                <a:solidFill>
                  <a:prstClr val="black"/>
                </a:solidFill>
              </a:rPr>
              <a:t>детьми:</a:t>
            </a:r>
            <a:br>
              <a:rPr lang="ru-RU" sz="5400" b="1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6119624" cy="4023360"/>
          </a:xfrm>
        </p:spPr>
        <p:txBody>
          <a:bodyPr>
            <a:normAutofit/>
          </a:bodyPr>
          <a:lstStyle/>
          <a:p>
            <a:pPr lvl="0">
              <a:buClr>
                <a:srgbClr val="1CADE4"/>
              </a:buClr>
            </a:pPr>
            <a:r>
              <a:rPr lang="ru-RU" sz="1800" dirty="0" smtClean="0">
                <a:solidFill>
                  <a:prstClr val="black"/>
                </a:solidFill>
              </a:rPr>
              <a:t>- </a:t>
            </a:r>
            <a:r>
              <a:rPr lang="ru-RU" sz="1800" dirty="0">
                <a:solidFill>
                  <a:prstClr val="black"/>
                </a:solidFill>
              </a:rPr>
              <a:t>принцип создания комфортных условий для совместной работы учащихся и учителя;</a:t>
            </a:r>
          </a:p>
          <a:p>
            <a:pPr lvl="0">
              <a:buClr>
                <a:srgbClr val="1CADE4"/>
              </a:buClr>
            </a:pPr>
            <a:r>
              <a:rPr lang="ru-RU" sz="1800" dirty="0">
                <a:solidFill>
                  <a:prstClr val="black"/>
                </a:solidFill>
              </a:rPr>
              <a:t>- принцип создания условий для самопознания и самореализации каждой одаренной личности;</a:t>
            </a:r>
          </a:p>
          <a:p>
            <a:pPr lvl="0">
              <a:buClr>
                <a:srgbClr val="1CADE4"/>
              </a:buClr>
            </a:pPr>
            <a:r>
              <a:rPr lang="ru-RU" sz="1800" dirty="0">
                <a:solidFill>
                  <a:prstClr val="black"/>
                </a:solidFill>
              </a:rPr>
              <a:t>- принцип вариативности реализации содержания, форм , методов учебно- воспитательного процесса;</a:t>
            </a:r>
          </a:p>
          <a:p>
            <a:pPr lvl="0">
              <a:buClr>
                <a:srgbClr val="1CADE4"/>
              </a:buClr>
            </a:pPr>
            <a:r>
              <a:rPr lang="ru-RU" sz="1800" dirty="0">
                <a:solidFill>
                  <a:prstClr val="black"/>
                </a:solidFill>
              </a:rPr>
              <a:t>- принцип свободы выбора учащимися предметных и творческих кружков, спортивных секций;</a:t>
            </a:r>
          </a:p>
          <a:p>
            <a:pPr lvl="0">
              <a:buClr>
                <a:srgbClr val="1CADE4"/>
              </a:buClr>
            </a:pPr>
            <a:r>
              <a:rPr lang="ru-RU" sz="1800" dirty="0">
                <a:solidFill>
                  <a:prstClr val="black"/>
                </a:solidFill>
              </a:rPr>
              <a:t>-  принцип возрастания роли внеурочной деятельности в связи с введением ФГОС НОО.</a:t>
            </a: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450" y="2342952"/>
            <a:ext cx="4076700" cy="3565921"/>
          </a:xfrm>
        </p:spPr>
      </p:pic>
    </p:spTree>
    <p:extLst>
      <p:ext uri="{BB962C8B-B14F-4D97-AF65-F5344CB8AC3E}">
        <p14:creationId xmlns:p14="http://schemas.microsoft.com/office/powerpoint/2010/main" val="225415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Внеурочная деятельность развивает ребёнка в разных направлениях</a:t>
            </a:r>
            <a:endParaRPr lang="ru-RU" b="1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9" y="2219127"/>
            <a:ext cx="3975365" cy="298152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982" y="2628900"/>
            <a:ext cx="3358589" cy="3362325"/>
          </a:xfrm>
        </p:spPr>
      </p:pic>
      <p:pic>
        <p:nvPicPr>
          <p:cNvPr id="5" name="Рисунок 7" descr="G:\ШМО Ю.И\экскурсия в избу вязание\1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05800" y="2105024"/>
            <a:ext cx="3201988" cy="3292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260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47800" y="457200"/>
            <a:ext cx="9296400" cy="1457325"/>
          </a:xfrm>
        </p:spPr>
        <p:txBody>
          <a:bodyPr/>
          <a:lstStyle/>
          <a:p>
            <a:r>
              <a:rPr lang="ru-RU" b="1" dirty="0" smtClean="0"/>
              <a:t>Музыкальные  постановки</a:t>
            </a:r>
            <a:endParaRPr lang="ru-RU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62" y="2098665"/>
            <a:ext cx="4776201" cy="3225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2886" y="2156935"/>
            <a:ext cx="4224339" cy="3172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951" y="3619240"/>
            <a:ext cx="2661046" cy="166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45" y="1731954"/>
            <a:ext cx="2841659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719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948672" cy="149961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развитие нравственных качеств , чувства патриотизма</a:t>
            </a:r>
            <a:endParaRPr lang="ru-RU" b="1" dirty="0"/>
          </a:p>
        </p:txBody>
      </p:sp>
      <p:pic>
        <p:nvPicPr>
          <p:cNvPr id="16" name="Объект 1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13" y="2487834"/>
            <a:ext cx="2576512" cy="1932384"/>
          </a:xfrm>
        </p:spPr>
      </p:pic>
      <p:pic>
        <p:nvPicPr>
          <p:cNvPr id="25" name="Объект 2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50" y="2476086"/>
            <a:ext cx="5429249" cy="4071936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921" y="2472369"/>
            <a:ext cx="2608425" cy="1956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99" y="4591050"/>
            <a:ext cx="2608426" cy="195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920" y="4591050"/>
            <a:ext cx="2608425" cy="195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7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Преемственность дошкольного и начального образования</a:t>
            </a:r>
            <a:endParaRPr lang="ru-RU" b="1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27" y="2390775"/>
            <a:ext cx="4991100" cy="3743325"/>
          </a:xfrm>
        </p:spPr>
      </p:pic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5686425" y="2286000"/>
            <a:ext cx="5943600" cy="402336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Огромную роль в эффективности преемственности дошкольного и начального образования играет координация взаимодействия между коллективами детских садов нашего микрорайона, школой и родителями будущих первоклассников. </a:t>
            </a:r>
          </a:p>
          <a:p>
            <a:r>
              <a:rPr lang="ru-RU" dirty="0" smtClean="0"/>
              <a:t>В нашей школе преемственность осуществляется по следующим направлениям:</a:t>
            </a:r>
          </a:p>
          <a:p>
            <a:pPr marL="0" indent="85725">
              <a:buNone/>
            </a:pPr>
            <a:r>
              <a:rPr lang="ru-RU" dirty="0" smtClean="0"/>
              <a:t>1.Взаимодействие с педагогическими коллективами </a:t>
            </a:r>
          </a:p>
          <a:p>
            <a:pPr marL="0" indent="85725">
              <a:buNone/>
            </a:pPr>
            <a:r>
              <a:rPr lang="ru-RU" dirty="0" smtClean="0"/>
              <a:t>2</a:t>
            </a:r>
            <a:r>
              <a:rPr lang="ru-RU" dirty="0"/>
              <a:t>. Работа с </a:t>
            </a:r>
            <a:r>
              <a:rPr lang="ru-RU" dirty="0" smtClean="0"/>
              <a:t>детьми</a:t>
            </a:r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</a:t>
            </a:r>
            <a:r>
              <a:rPr lang="ru-RU" dirty="0" smtClean="0"/>
              <a:t>3</a:t>
            </a:r>
            <a:r>
              <a:rPr lang="ru-RU" dirty="0"/>
              <a:t>. Работа с  родителями</a:t>
            </a:r>
          </a:p>
          <a:p>
            <a:pPr marL="342900" indent="-342900">
              <a:buFont typeface="Tw Cen MT" panose="020B0602020104020603" pitchFamily="34" charset="0"/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415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24127" y="585216"/>
            <a:ext cx="10682097" cy="1499616"/>
          </a:xfrm>
        </p:spPr>
        <p:txBody>
          <a:bodyPr/>
          <a:lstStyle/>
          <a:p>
            <a:r>
              <a:rPr lang="ru-RU" b="1" dirty="0" smtClean="0"/>
              <a:t>Дни открытых дверей в школе</a:t>
            </a:r>
            <a:endParaRPr lang="ru-RU" b="1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25" y="4433258"/>
            <a:ext cx="3340894" cy="2235829"/>
          </a:xfrm>
        </p:spPr>
      </p:pic>
      <p:pic>
        <p:nvPicPr>
          <p:cNvPr id="17" name="Объект 1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432" y="1813366"/>
            <a:ext cx="3640567" cy="2410971"/>
          </a:xfr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" y="1814513"/>
            <a:ext cx="314325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C:\Users\Нина\Pictures\день откр дверей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4" y="1814512"/>
            <a:ext cx="32131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4354346"/>
            <a:ext cx="2943222" cy="2210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68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Сотрудничество с педагогическим колледжем</a:t>
            </a:r>
            <a:endParaRPr lang="ru-RU" b="1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981" y="2624137"/>
            <a:ext cx="3600451" cy="2700338"/>
          </a:xfrm>
        </p:spPr>
      </p:pic>
      <p:pic>
        <p:nvPicPr>
          <p:cNvPr id="12" name="Объект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53" y="2624138"/>
            <a:ext cx="3598589" cy="2700337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4714876" cy="3679825"/>
          </a:xfrm>
        </p:spPr>
        <p:txBody>
          <a:bodyPr/>
          <a:lstStyle/>
          <a:p>
            <a:pPr marL="0" lvl="0" indent="0">
              <a:buClr>
                <a:srgbClr val="1CADE4"/>
              </a:buClr>
              <a:buNone/>
            </a:pPr>
            <a:endParaRPr lang="ru-RU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720" y="2624138"/>
            <a:ext cx="3602335" cy="270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83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Повышение квалификации на различных семинарах, курсах</a:t>
            </a:r>
            <a:endParaRPr lang="ru-RU" b="1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8" y="2514402"/>
            <a:ext cx="4754562" cy="356592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638" y="2514402"/>
            <a:ext cx="4754562" cy="3565921"/>
          </a:xfrm>
        </p:spPr>
      </p:pic>
    </p:spTree>
    <p:extLst>
      <p:ext uri="{BB962C8B-B14F-4D97-AF65-F5344CB8AC3E}">
        <p14:creationId xmlns:p14="http://schemas.microsoft.com/office/powerpoint/2010/main" val="336905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100000">
              <a:srgbClr val="7030A0"/>
            </a:gs>
            <a:gs pos="93000">
              <a:srgbClr val="00B0F0"/>
            </a:gs>
            <a:gs pos="0">
              <a:srgbClr val="FBEB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Как диагностировать одарённость?</a:t>
            </a:r>
            <a:endParaRPr lang="ru-RU" b="1" dirty="0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5989320" y="2057400"/>
            <a:ext cx="4754880" cy="3829050"/>
          </a:xfrm>
        </p:spPr>
        <p:txBody>
          <a:bodyPr>
            <a:normAutofit fontScale="77500" lnSpcReduction="20000"/>
          </a:bodyPr>
          <a:lstStyle/>
          <a:p>
            <a:r>
              <a:rPr lang="ru-RU" sz="2800" dirty="0" smtClean="0"/>
              <a:t>Анкета «Как распознать одарённость» Кузнецова Л. Г., </a:t>
            </a:r>
            <a:r>
              <a:rPr lang="ru-RU" sz="2800" dirty="0" err="1" smtClean="0"/>
              <a:t>Сверч</a:t>
            </a:r>
            <a:r>
              <a:rPr lang="ru-RU" sz="2800" dirty="0" smtClean="0"/>
              <a:t> Л. П.</a:t>
            </a:r>
          </a:p>
          <a:p>
            <a:r>
              <a:rPr lang="ru-RU" sz="2800" dirty="0"/>
              <a:t>Анкета </a:t>
            </a:r>
            <a:r>
              <a:rPr lang="ru-RU" sz="2800" dirty="0" smtClean="0"/>
              <a:t>одарённости </a:t>
            </a:r>
            <a:r>
              <a:rPr lang="ru-RU" sz="2800" dirty="0"/>
              <a:t>по </a:t>
            </a:r>
            <a:r>
              <a:rPr lang="ru-RU" sz="2800" dirty="0" err="1" smtClean="0"/>
              <a:t>А.И.Савенкову</a:t>
            </a:r>
            <a:endParaRPr lang="ru-RU" sz="2800" dirty="0" smtClean="0"/>
          </a:p>
          <a:p>
            <a:r>
              <a:rPr lang="ru-RU" sz="2800" dirty="0"/>
              <a:t>Опросник для выявления </a:t>
            </a:r>
            <a:r>
              <a:rPr lang="ru-RU" sz="2800" dirty="0" smtClean="0"/>
              <a:t>одарённых </a:t>
            </a:r>
            <a:r>
              <a:rPr lang="ru-RU" sz="2800" dirty="0"/>
              <a:t>школьников по А.А. Лосевой</a:t>
            </a:r>
            <a:endParaRPr lang="ru-RU" sz="2800" dirty="0" smtClean="0"/>
          </a:p>
          <a:p>
            <a:r>
              <a:rPr lang="ru-RU" sz="2800" dirty="0"/>
              <a:t> Опросник для </a:t>
            </a:r>
            <a:r>
              <a:rPr lang="ru-RU" sz="2800"/>
              <a:t>выявления </a:t>
            </a:r>
            <a:r>
              <a:rPr lang="ru-RU" sz="2800" smtClean="0"/>
              <a:t>одарённых </a:t>
            </a:r>
            <a:r>
              <a:rPr lang="ru-RU" sz="2800" dirty="0"/>
              <a:t>учащихся по Е.Н. Задориной</a:t>
            </a:r>
            <a:endParaRPr lang="ru-RU" sz="2800" dirty="0" smtClean="0"/>
          </a:p>
          <a:p>
            <a:r>
              <a:rPr lang="ru-RU" sz="2800" dirty="0" smtClean="0"/>
              <a:t>Методика «Карта одарённости» </a:t>
            </a:r>
            <a:r>
              <a:rPr lang="ru-RU" sz="2800" dirty="0" err="1" smtClean="0"/>
              <a:t>Хаана</a:t>
            </a:r>
            <a:r>
              <a:rPr lang="ru-RU" sz="2800" dirty="0" smtClean="0"/>
              <a:t> и </a:t>
            </a:r>
            <a:r>
              <a:rPr lang="ru-RU" sz="2800" dirty="0" err="1" smtClean="0"/>
              <a:t>Каффа</a:t>
            </a:r>
            <a:endParaRPr lang="ru-RU" sz="2800" dirty="0" smtClean="0"/>
          </a:p>
          <a:p>
            <a:endParaRPr lang="ru-RU" dirty="0"/>
          </a:p>
        </p:txBody>
      </p:sp>
      <p:pic>
        <p:nvPicPr>
          <p:cNvPr id="11266" name="Picture 2" descr="C:\Users\Нина\Pictures\желаем удачи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08" y="2143125"/>
            <a:ext cx="5010298" cy="3752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64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1_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3.xml><?xml version="1.0" encoding="utf-8"?>
<a:theme xmlns:a="http://schemas.openxmlformats.org/drawingml/2006/main" name="2_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4.xml><?xml version="1.0" encoding="utf-8"?>
<a:theme xmlns:a="http://schemas.openxmlformats.org/drawingml/2006/main" name="3_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5.xml><?xml version="1.0" encoding="utf-8"?>
<a:theme xmlns:a="http://schemas.openxmlformats.org/drawingml/2006/main" name="5_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6.xml><?xml version="1.0" encoding="utf-8"?>
<a:theme xmlns:a="http://schemas.openxmlformats.org/drawingml/2006/main" name="4_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663</TotalTime>
  <Words>468</Words>
  <Application>Microsoft Office PowerPoint</Application>
  <PresentationFormat>Произвольный</PresentationFormat>
  <Paragraphs>57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Интеграл</vt:lpstr>
      <vt:lpstr>1_Интеграл</vt:lpstr>
      <vt:lpstr>2_Интеграл</vt:lpstr>
      <vt:lpstr>3_Интеграл</vt:lpstr>
      <vt:lpstr>5_Интеграл</vt:lpstr>
      <vt:lpstr>4_Интеграл</vt:lpstr>
      <vt:lpstr>Презентация PowerPoint</vt:lpstr>
      <vt:lpstr>Мнение психологов</vt:lpstr>
      <vt:lpstr>Кто он, одарённый ученик?</vt:lpstr>
      <vt:lpstr>Формы работы с одарёнными учащимися: </vt:lpstr>
      <vt:lpstr>Одаренность бывает художественной ( музыкально-художественной), спортивной </vt:lpstr>
      <vt:lpstr>Дети занимают призовые места и на международных соревнованиях</vt:lpstr>
      <vt:lpstr>В нашей школе</vt:lpstr>
      <vt:lpstr>Детское творчество</vt:lpstr>
      <vt:lpstr>Детское творчество</vt:lpstr>
      <vt:lpstr>Развитие музыкальных, художественных способностей</vt:lpstr>
      <vt:lpstr>Проектные работы- шаг к успешности в жизни</vt:lpstr>
      <vt:lpstr>Проектные работы- шаг к успешности в жизни</vt:lpstr>
      <vt:lpstr>Участие в городских конкурсах, конференциях</vt:lpstr>
      <vt:lpstr>Наши задачи</vt:lpstr>
      <vt:lpstr>Принципы педагогической деятельности в работе с одарёнными детьми: </vt:lpstr>
      <vt:lpstr>Внеурочная деятельность развивает ребёнка в разных направлениях</vt:lpstr>
      <vt:lpstr>Музыкальные  постановки</vt:lpstr>
      <vt:lpstr>развитие нравственных качеств , чувства патриотизма</vt:lpstr>
      <vt:lpstr>Преемственность дошкольного и начального образования</vt:lpstr>
      <vt:lpstr>Дни открытых дверей в школе</vt:lpstr>
      <vt:lpstr>Сотрудничество с педагогическим колледжем</vt:lpstr>
      <vt:lpstr>Повышение квалификации на различных семинарах, курсах</vt:lpstr>
      <vt:lpstr>Как диагностировать одарённость?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237</dc:creator>
  <cp:lastModifiedBy>Нина Зуйлова</cp:lastModifiedBy>
  <cp:revision>66</cp:revision>
  <dcterms:created xsi:type="dcterms:W3CDTF">2016-05-13T13:20:38Z</dcterms:created>
  <dcterms:modified xsi:type="dcterms:W3CDTF">2016-05-18T17:03:33Z</dcterms:modified>
</cp:coreProperties>
</file>