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5" r:id="rId1"/>
  </p:sldMasterIdLst>
  <p:notesMasterIdLst>
    <p:notesMasterId r:id="rId18"/>
  </p:notesMasterIdLst>
  <p:sldIdLst>
    <p:sldId id="256" r:id="rId2"/>
    <p:sldId id="306" r:id="rId3"/>
    <p:sldId id="300" r:id="rId4"/>
    <p:sldId id="317" r:id="rId5"/>
    <p:sldId id="308" r:id="rId6"/>
    <p:sldId id="281" r:id="rId7"/>
    <p:sldId id="309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01" r:id="rId16"/>
    <p:sldId id="290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3600" b="1" kern="1200">
        <a:solidFill>
          <a:srgbClr val="0000FF"/>
        </a:solidFill>
        <a:latin typeface="Broadway" pitchFamily="8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b="1" kern="1200">
        <a:solidFill>
          <a:srgbClr val="0000FF"/>
        </a:solidFill>
        <a:latin typeface="Broadway" pitchFamily="8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b="1" kern="1200">
        <a:solidFill>
          <a:srgbClr val="0000FF"/>
        </a:solidFill>
        <a:latin typeface="Broadway" pitchFamily="8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b="1" kern="1200">
        <a:solidFill>
          <a:srgbClr val="0000FF"/>
        </a:solidFill>
        <a:latin typeface="Broadway" pitchFamily="8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b="1" kern="1200">
        <a:solidFill>
          <a:srgbClr val="0000FF"/>
        </a:solidFill>
        <a:latin typeface="Broadway" pitchFamily="82" charset="0"/>
        <a:ea typeface="+mn-ea"/>
        <a:cs typeface="+mn-cs"/>
      </a:defRPr>
    </a:lvl5pPr>
    <a:lvl6pPr marL="2286000" algn="l" defTabSz="914400" rtl="0" eaLnBrk="1" latinLnBrk="0" hangingPunct="1">
      <a:defRPr sz="3600" b="1" kern="1200">
        <a:solidFill>
          <a:srgbClr val="0000FF"/>
        </a:solidFill>
        <a:latin typeface="Broadway" pitchFamily="82" charset="0"/>
        <a:ea typeface="+mn-ea"/>
        <a:cs typeface="+mn-cs"/>
      </a:defRPr>
    </a:lvl6pPr>
    <a:lvl7pPr marL="2743200" algn="l" defTabSz="914400" rtl="0" eaLnBrk="1" latinLnBrk="0" hangingPunct="1">
      <a:defRPr sz="3600" b="1" kern="1200">
        <a:solidFill>
          <a:srgbClr val="0000FF"/>
        </a:solidFill>
        <a:latin typeface="Broadway" pitchFamily="82" charset="0"/>
        <a:ea typeface="+mn-ea"/>
        <a:cs typeface="+mn-cs"/>
      </a:defRPr>
    </a:lvl7pPr>
    <a:lvl8pPr marL="3200400" algn="l" defTabSz="914400" rtl="0" eaLnBrk="1" latinLnBrk="0" hangingPunct="1">
      <a:defRPr sz="3600" b="1" kern="1200">
        <a:solidFill>
          <a:srgbClr val="0000FF"/>
        </a:solidFill>
        <a:latin typeface="Broadway" pitchFamily="82" charset="0"/>
        <a:ea typeface="+mn-ea"/>
        <a:cs typeface="+mn-cs"/>
      </a:defRPr>
    </a:lvl8pPr>
    <a:lvl9pPr marL="3657600" algn="l" defTabSz="914400" rtl="0" eaLnBrk="1" latinLnBrk="0" hangingPunct="1">
      <a:defRPr sz="3600" b="1" kern="1200">
        <a:solidFill>
          <a:srgbClr val="0000FF"/>
        </a:solidFill>
        <a:latin typeface="Broadway" pitchFamily="8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52F6"/>
    <a:srgbClr val="0000FF"/>
    <a:srgbClr val="000000"/>
    <a:srgbClr val="003300"/>
    <a:srgbClr val="FFFF00"/>
    <a:srgbClr val="FFCC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82" autoAdjust="0"/>
    <p:restoredTop sz="94660"/>
  </p:normalViewPr>
  <p:slideViewPr>
    <p:cSldViewPr snapToGrid="0">
      <p:cViewPr varScale="1">
        <p:scale>
          <a:sx n="69" d="100"/>
          <a:sy n="69" d="100"/>
        </p:scale>
        <p:origin x="-130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fld id="{5098E901-58F1-4B8E-806B-CBE8B568F3B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35361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A2BC52-068D-46D5-B3F2-011D7E53AD84}" type="slidenum">
              <a:rPr lang="ru-RU" smtClean="0"/>
              <a:pPr/>
              <a:t>1</a:t>
            </a:fld>
            <a:endParaRPr lang="ru-RU" dirty="0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CE3639-A0CA-4ECC-9C3C-66A7909D3D83}" type="slidenum">
              <a:rPr lang="ru-RU" smtClean="0"/>
              <a:pPr/>
              <a:t>2</a:t>
            </a:fld>
            <a:endParaRPr lang="ru-RU" dirty="0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E6DEBB-AB69-440B-8654-0E5AF02FEE5D}" type="slidenum">
              <a:rPr lang="ru-RU" smtClean="0"/>
              <a:pPr/>
              <a:t>3</a:t>
            </a:fld>
            <a:endParaRPr lang="ru-RU" dirty="0" smtClean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CE3639-A0CA-4ECC-9C3C-66A7909D3D83}" type="slidenum">
              <a:rPr lang="ru-RU" smtClean="0"/>
              <a:pPr/>
              <a:t>4</a:t>
            </a:fld>
            <a:endParaRPr lang="ru-RU" dirty="0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CE3639-A0CA-4ECC-9C3C-66A7909D3D83}" type="slidenum">
              <a:rPr lang="ru-RU" smtClean="0"/>
              <a:pPr/>
              <a:t>5</a:t>
            </a:fld>
            <a:endParaRPr lang="ru-RU" dirty="0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FF97BF-4D84-4A3D-8E64-B6D168115BE7}" type="slidenum">
              <a:rPr lang="ru-RU" smtClean="0"/>
              <a:pPr/>
              <a:t>15</a:t>
            </a:fld>
            <a:endParaRPr lang="ru-RU" dirty="0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DD9528-8DF0-4DDA-9450-F5C833B3381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D03D26-71A5-4A28-82B0-448D2C1E6DA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351430-A6E9-47F3-8100-7026C14D2A3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6DAC4C-C2CB-4C14-9573-0F6C4C4A6ED3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13EB23-B4FB-409F-A260-C12ED19635D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BEF8A4-7025-4007-9971-92EA9D57509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BA6151-3D9E-455D-B8A8-6CEFE734EA6D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3B4A53-51BE-4325-95D0-5666C4E2360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678B91F8-D538-4F02-930D-71A09DAAE90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CBA93F-7C9E-402E-979B-111C8CADA69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B601E3-1988-432F-AA1B-6427952A95F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3BEA8C41-4760-442A-A128-7FEC8AB8515A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0" grpId="0" build="p"/>
    </p:bld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179388" y="188913"/>
            <a:ext cx="8713787" cy="4968875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gradFill rotWithShape="1">
            <a:gsLst>
              <a:gs pos="0">
                <a:schemeClr val="tx2">
                  <a:lumMod val="90000"/>
                </a:schemeClr>
              </a:gs>
              <a:gs pos="65000">
                <a:schemeClr val="tx2">
                  <a:lumMod val="90000"/>
                </a:schemeClr>
              </a:gs>
              <a:gs pos="100000">
                <a:srgbClr val="0000FF">
                  <a:alpha val="59000"/>
                </a:srgbClr>
              </a:gs>
            </a:gsLst>
            <a:lin ang="5400000" scaled="1"/>
          </a:gradFill>
          <a:ln w="1905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</p:txBody>
      </p:sp>
      <p:pic>
        <p:nvPicPr>
          <p:cNvPr id="3077" name="Picture 1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78868" y="188912"/>
            <a:ext cx="4314825" cy="2346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2860675" y="541338"/>
            <a:ext cx="3432175" cy="344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     </a:t>
            </a:r>
            <a:endParaRPr lang="ru-RU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ru-RU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Муниципальное </a:t>
            </a:r>
            <a:r>
              <a:rPr lang="ru-RU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бюджетное дошкольное</a:t>
            </a:r>
          </a:p>
          <a:p>
            <a:pPr algn="ctr">
              <a:defRPr/>
            </a:pPr>
            <a:r>
              <a:rPr lang="ru-RU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образовательное учреждение № 4</a:t>
            </a:r>
          </a:p>
          <a:p>
            <a:pPr algn="ctr"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«Детский сад комбинированного вида    «Колокольчик»</a:t>
            </a:r>
          </a:p>
          <a:p>
            <a:pPr algn="ctr">
              <a:defRPr/>
            </a:pPr>
            <a:endParaRPr lang="ru-RU" sz="1800" dirty="0">
              <a:latin typeface="Arial" charset="0"/>
            </a:endParaRPr>
          </a:p>
          <a:p>
            <a:pPr algn="ctr">
              <a:defRPr/>
            </a:pPr>
            <a:endParaRPr lang="ru-RU" sz="1800" dirty="0">
              <a:latin typeface="Arial" charset="0"/>
            </a:endParaRPr>
          </a:p>
          <a:p>
            <a:pPr algn="ctr">
              <a:defRPr/>
            </a:pPr>
            <a:endParaRPr lang="ru-RU" sz="2000" dirty="0" smtClean="0"/>
          </a:p>
          <a:p>
            <a:pPr algn="ctr"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ШАБАНОВА ТОЙБИКЕ</a:t>
            </a:r>
          </a:p>
          <a:p>
            <a:pPr algn="ctr"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АКМАНБЕТОВНА</a:t>
            </a:r>
          </a:p>
          <a:p>
            <a:pPr algn="ctr"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Воспитатель</a:t>
            </a:r>
          </a:p>
          <a:p>
            <a:pPr algn="ctr">
              <a:defRPr/>
            </a:pPr>
            <a:endParaRPr lang="ru-RU" sz="1800" dirty="0"/>
          </a:p>
        </p:txBody>
      </p:sp>
      <p:pic>
        <p:nvPicPr>
          <p:cNvPr id="3079" name="Picture 9" descr="колокольчи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5488" y="1285875"/>
            <a:ext cx="1341437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 descr="колокольчи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08800" y="1327150"/>
            <a:ext cx="1341438" cy="825500"/>
          </a:xfrm>
          <a:prstGeom prst="rect">
            <a:avLst/>
          </a:prstGeom>
          <a:noFill/>
          <a:effectLst>
            <a:outerShdw dist="45791" dir="2021404" algn="ctr" rotWithShape="0">
              <a:schemeClr val="bg2">
                <a:alpha val="50000"/>
              </a:schemeClr>
            </a:outerShdw>
          </a:effectLst>
        </p:spPr>
      </p:pic>
      <p:pic>
        <p:nvPicPr>
          <p:cNvPr id="3081" name="Picture 15" descr="символ-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63727" y="4170839"/>
            <a:ext cx="1595437" cy="236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символ-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3017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AutoShape 5"/>
          <p:cNvSpPr>
            <a:spLocks noChangeArrowheads="1"/>
          </p:cNvSpPr>
          <p:nvPr/>
        </p:nvSpPr>
        <p:spPr bwMode="auto">
          <a:xfrm>
            <a:off x="1107786" y="1536700"/>
            <a:ext cx="7529513" cy="3436938"/>
          </a:xfrm>
          <a:prstGeom prst="roundRect">
            <a:avLst>
              <a:gd name="adj" fmla="val 16667"/>
            </a:avLst>
          </a:prstGeom>
          <a:solidFill>
            <a:schemeClr val="accent2">
              <a:lumMod val="75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 extrusionH="63500">
            <a:bevelT/>
            <a:bevelB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buFont typeface="Wingdings" pitchFamily="2" charset="2"/>
              <a:buNone/>
            </a:pPr>
            <a:endParaRPr lang="ru-RU" sz="2000" dirty="0">
              <a:latin typeface="Times New Roman" pitchFamily="18" charset="0"/>
            </a:endParaRPr>
          </a:p>
          <a:p>
            <a:pPr algn="ctr">
              <a:buFont typeface="Wingdings" pitchFamily="2" charset="2"/>
              <a:buNone/>
            </a:pPr>
            <a:endParaRPr lang="ru-RU" sz="2000" dirty="0">
              <a:latin typeface="Times New Roman" pitchFamily="18" charset="0"/>
            </a:endParaRPr>
          </a:p>
          <a:p>
            <a:pPr algn="ctr">
              <a:buFont typeface="Wingdings" pitchFamily="2" charset="2"/>
              <a:buNone/>
            </a:pPr>
            <a:endParaRPr lang="ru-RU" sz="2000" dirty="0">
              <a:latin typeface="Times New Roman" pitchFamily="18" charset="0"/>
            </a:endParaRPr>
          </a:p>
          <a:p>
            <a:pPr algn="ctr">
              <a:buFont typeface="Wingdings" pitchFamily="2" charset="2"/>
              <a:buChar char="v"/>
            </a:pPr>
            <a:endParaRPr lang="ru-RU" sz="2000" dirty="0">
              <a:latin typeface="Times New Roman" pitchFamily="18" charset="0"/>
            </a:endParaRPr>
          </a:p>
        </p:txBody>
      </p:sp>
      <p:sp>
        <p:nvSpPr>
          <p:cNvPr id="4100" name="Rectangle 10"/>
          <p:cNvSpPr>
            <a:spLocks noChangeArrowheads="1"/>
          </p:cNvSpPr>
          <p:nvPr/>
        </p:nvSpPr>
        <p:spPr bwMode="auto">
          <a:xfrm>
            <a:off x="996950" y="1809859"/>
            <a:ext cx="711517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</a:p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Современные подходы к организации двигательной активности детей дошкольного возраста в режиме дня.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символ-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3017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AutoShape 5"/>
          <p:cNvSpPr>
            <a:spLocks noChangeArrowheads="1"/>
          </p:cNvSpPr>
          <p:nvPr/>
        </p:nvSpPr>
        <p:spPr bwMode="auto">
          <a:xfrm>
            <a:off x="939212" y="1531554"/>
            <a:ext cx="7533163" cy="4200332"/>
          </a:xfrm>
          <a:prstGeom prst="roundRect">
            <a:avLst>
              <a:gd name="adj" fmla="val 16667"/>
            </a:avLst>
          </a:prstGeom>
          <a:solidFill>
            <a:schemeClr val="accent2">
              <a:lumMod val="75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 extrusionH="63500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/>
          <a:lstStyle/>
          <a:p>
            <a:pPr algn="r" eaLnBrk="0" hangingPunct="0"/>
            <a:endParaRPr lang="ru-RU" sz="20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Rectangle 10"/>
          <p:cNvSpPr>
            <a:spLocks noChangeArrowheads="1"/>
          </p:cNvSpPr>
          <p:nvPr/>
        </p:nvSpPr>
        <p:spPr bwMode="auto">
          <a:xfrm>
            <a:off x="1052513" y="1060450"/>
            <a:ext cx="71151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ru-RU" sz="2800" dirty="0">
              <a:solidFill>
                <a:srgbClr val="800000"/>
              </a:solidFill>
              <a:latin typeface="Arial" charset="0"/>
              <a:cs typeface="Aharoni" pitchFamily="2" charset="-79"/>
            </a:endParaRPr>
          </a:p>
          <a:p>
            <a:pPr algn="ctr"/>
            <a:endParaRPr lang="ru-RU" sz="2800" dirty="0">
              <a:solidFill>
                <a:srgbClr val="800000"/>
              </a:solidFill>
              <a:latin typeface="Arial" charset="0"/>
              <a:cs typeface="Aharoni" pitchFamily="2" charset="-79"/>
            </a:endParaRPr>
          </a:p>
        </p:txBody>
      </p:sp>
      <p:sp>
        <p:nvSpPr>
          <p:cNvPr id="5125" name="Rectangle 1"/>
          <p:cNvSpPr>
            <a:spLocks noChangeArrowheads="1"/>
          </p:cNvSpPr>
          <p:nvPr/>
        </p:nvSpPr>
        <p:spPr bwMode="auto">
          <a:xfrm>
            <a:off x="1085317" y="1977843"/>
            <a:ext cx="7075918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Забота о здоровье–это важный труд воспитателя. От жизнерадостности, бодрости детей зависит их духовная жизнь, мировоззрение, умственное развитие, прочность знаний, вера в свои силы.</a:t>
            </a:r>
          </a:p>
          <a:p>
            <a:pPr algn="r" eaLnBrk="0" hangingPunct="0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В.А. Сухомлинский</a:t>
            </a:r>
          </a:p>
          <a:p>
            <a:pPr algn="just" eaLnBrk="0" hangingPunct="0"/>
            <a:endParaRPr lang="ru-RU" sz="2000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endParaRPr lang="ru-RU" sz="2000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символ-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3017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AutoShape 5"/>
          <p:cNvSpPr>
            <a:spLocks noChangeArrowheads="1"/>
          </p:cNvSpPr>
          <p:nvPr/>
        </p:nvSpPr>
        <p:spPr bwMode="auto">
          <a:xfrm>
            <a:off x="1205705" y="1119499"/>
            <a:ext cx="7529513" cy="5076201"/>
          </a:xfrm>
          <a:prstGeom prst="roundRect">
            <a:avLst>
              <a:gd name="adj" fmla="val 16667"/>
            </a:avLst>
          </a:prstGeom>
          <a:solidFill>
            <a:schemeClr val="accent2">
              <a:lumMod val="75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 extrusionH="63500">
            <a:bevelT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/>
          <a:lstStyle/>
          <a:p>
            <a:pPr algn="ctr">
              <a:buFont typeface="Wingdings" pitchFamily="2" charset="2"/>
              <a:buNone/>
            </a:pPr>
            <a:endParaRPr lang="ru-RU" sz="2000" dirty="0">
              <a:latin typeface="Times New Roman" pitchFamily="18" charset="0"/>
            </a:endParaRPr>
          </a:p>
          <a:p>
            <a:pPr algn="ctr">
              <a:buFont typeface="Wingdings" pitchFamily="2" charset="2"/>
              <a:buNone/>
            </a:pPr>
            <a:endParaRPr lang="ru-RU" sz="2000" dirty="0">
              <a:latin typeface="Times New Roman" pitchFamily="18" charset="0"/>
            </a:endParaRPr>
          </a:p>
          <a:p>
            <a:pPr algn="ctr">
              <a:buFont typeface="Wingdings" pitchFamily="2" charset="2"/>
              <a:buNone/>
            </a:pPr>
            <a:endParaRPr lang="ru-RU" sz="2000" dirty="0">
              <a:latin typeface="Times New Roman" pitchFamily="18" charset="0"/>
            </a:endParaRPr>
          </a:p>
          <a:p>
            <a:pPr algn="ctr">
              <a:buFont typeface="Wingdings" pitchFamily="2" charset="2"/>
              <a:buChar char="v"/>
            </a:pPr>
            <a:endParaRPr lang="ru-RU" sz="2000" dirty="0">
              <a:latin typeface="Times New Roman" pitchFamily="18" charset="0"/>
            </a:endParaRPr>
          </a:p>
        </p:txBody>
      </p:sp>
      <p:sp>
        <p:nvSpPr>
          <p:cNvPr id="4100" name="Rectangle 10"/>
          <p:cNvSpPr>
            <a:spLocks noChangeArrowheads="1"/>
          </p:cNvSpPr>
          <p:nvPr/>
        </p:nvSpPr>
        <p:spPr bwMode="auto">
          <a:xfrm>
            <a:off x="1538243" y="1289486"/>
            <a:ext cx="6864439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Цель: повысить индекс здоровья детей, используя современные технологии оздоровления.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создать условия для физического развития и снижения заболеваемости воспитанников;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формировать жизненно необходимые двигательные умения и навыки ребенка в соответствии с его индивидуальными особенностями развития физических качеств;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создать условия для реализации потребностей детей в двигательной активности.</a:t>
            </a:r>
          </a:p>
          <a:p>
            <a:pPr algn="ctr"/>
            <a:endParaRPr lang="ru-RU" sz="2800" dirty="0">
              <a:solidFill>
                <a:srgbClr val="800000"/>
              </a:solidFill>
              <a:latin typeface="Arial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81417399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10"/>
          <p:cNvSpPr>
            <a:spLocks noChangeArrowheads="1"/>
          </p:cNvSpPr>
          <p:nvPr/>
        </p:nvSpPr>
        <p:spPr bwMode="auto">
          <a:xfrm>
            <a:off x="1464133" y="702796"/>
            <a:ext cx="68644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«Уголок здоровья»</a:t>
            </a:r>
          </a:p>
        </p:txBody>
      </p:sp>
      <p:pic>
        <p:nvPicPr>
          <p:cNvPr id="6147" name="Picture 3" descr="G:\DCIM\101MSDCF\DSC041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0000">
            <a:off x="941760" y="1479822"/>
            <a:ext cx="3813579" cy="2520000"/>
          </a:xfrm>
          <a:prstGeom prst="rect">
            <a:avLst/>
          </a:prstGeom>
          <a:noFill/>
        </p:spPr>
      </p:pic>
      <p:pic>
        <p:nvPicPr>
          <p:cNvPr id="6148" name="Picture 4" descr="G:\DCIM\101MSDCF\DSC041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80000">
            <a:off x="5010778" y="1473302"/>
            <a:ext cx="3712121" cy="2520000"/>
          </a:xfrm>
          <a:prstGeom prst="rect">
            <a:avLst/>
          </a:prstGeom>
          <a:noFill/>
        </p:spPr>
      </p:pic>
      <p:pic>
        <p:nvPicPr>
          <p:cNvPr id="6146" name="Picture 2" descr="G:\DCIM\101MSDCF\DSC041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52705" y="4112627"/>
            <a:ext cx="3665619" cy="2520000"/>
          </a:xfrm>
          <a:prstGeom prst="rect">
            <a:avLst/>
          </a:prstGeom>
          <a:noFill/>
        </p:spPr>
      </p:pic>
      <p:pic>
        <p:nvPicPr>
          <p:cNvPr id="4098" name="Picture 4" descr="символ-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3017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Тамирлан\Desktop\фото дети дс\DSC041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0000">
            <a:off x="477534" y="940327"/>
            <a:ext cx="3742331" cy="2532034"/>
          </a:xfrm>
          <a:prstGeom prst="rect">
            <a:avLst/>
          </a:prstGeom>
          <a:noFill/>
        </p:spPr>
      </p:pic>
      <p:pic>
        <p:nvPicPr>
          <p:cNvPr id="1027" name="Picture 3" descr="C:\Users\Тамирлан\Desktop\фото дети дс\DSC041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0000">
            <a:off x="4992382" y="3896883"/>
            <a:ext cx="3563295" cy="2520000"/>
          </a:xfrm>
          <a:prstGeom prst="rect">
            <a:avLst/>
          </a:prstGeom>
          <a:noFill/>
        </p:spPr>
      </p:pic>
      <p:pic>
        <p:nvPicPr>
          <p:cNvPr id="1028" name="Picture 4" descr="C:\Users\Тамирлан\Desktop\фото дети дс\DSC042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80000">
            <a:off x="474066" y="4010261"/>
            <a:ext cx="3809710" cy="240125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747896" y="3105835"/>
            <a:ext cx="3000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7" name="Picture 9" descr="C:\Users\WWW\Desktop\175CANON\IMG_29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60000">
            <a:off x="4895608" y="859108"/>
            <a:ext cx="3756844" cy="2520000"/>
          </a:xfrm>
          <a:prstGeom prst="rect">
            <a:avLst/>
          </a:prstGeom>
          <a:noFill/>
          <a:scene3d>
            <a:camera prst="orthographicFront">
              <a:rot lat="0" lon="0" rev="600000"/>
            </a:camera>
            <a:lightRig rig="threePt" dir="t"/>
          </a:scene3d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256374" y="457200"/>
            <a:ext cx="8785076" cy="609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150000"/>
              </a:lnSpc>
            </a:pPr>
            <a:r>
              <a:rPr lang="ru-RU" sz="28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Инновационные   методики   здоровьесбережения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84278" y="1316039"/>
            <a:ext cx="5724526" cy="4975226"/>
            <a:chOff x="1237" y="829"/>
            <a:chExt cx="3606" cy="3134"/>
          </a:xfrm>
        </p:grpSpPr>
        <p:sp>
          <p:nvSpPr>
            <p:cNvPr id="8196" name="Line 3"/>
            <p:cNvSpPr>
              <a:spLocks noChangeShapeType="1"/>
            </p:cNvSpPr>
            <p:nvPr/>
          </p:nvSpPr>
          <p:spPr bwMode="auto">
            <a:xfrm flipV="1">
              <a:off x="3097" y="1623"/>
              <a:ext cx="0" cy="403"/>
            </a:xfrm>
            <a:prstGeom prst="line">
              <a:avLst/>
            </a:prstGeom>
            <a:noFill/>
            <a:ln w="28440" cap="sq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0" name="Rectangle 4"/>
            <p:cNvSpPr>
              <a:spLocks noChangeArrowheads="1"/>
            </p:cNvSpPr>
            <p:nvPr/>
          </p:nvSpPr>
          <p:spPr bwMode="auto">
            <a:xfrm>
              <a:off x="2631" y="829"/>
              <a:ext cx="957" cy="794"/>
            </a:xfrm>
            <a:prstGeom prst="rect">
              <a:avLst/>
            </a:prstGeom>
            <a:blipFill dpi="0" rotWithShape="0">
              <a:blip r:embed="rId3" cstate="print"/>
              <a:srcRect/>
              <a:stretch>
                <a:fillRect/>
              </a:stretch>
            </a:blipFill>
            <a:ln w="9360" cap="sq">
              <a:solidFill>
                <a:srgbClr val="000000"/>
              </a:solidFill>
              <a:miter lim="800000"/>
              <a:headEnd/>
              <a:tailEnd/>
            </a:ln>
            <a:effectLst>
              <a:outerShdw dist="141999" dir="1590005" algn="ctr" rotWithShape="0">
                <a:srgbClr val="333399"/>
              </a:outerShdw>
            </a:effectLst>
          </p:spPr>
          <p:txBody>
            <a:bodyPr wrap="none" lIns="99000" tIns="49680" rIns="99000" bIns="49680" anchor="ctr"/>
            <a:lstStyle/>
            <a:p>
              <a:pPr algn="ct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«Час» </a:t>
              </a:r>
            </a:p>
            <a:p>
              <a:pPr algn="ct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двигательного </a:t>
              </a:r>
            </a:p>
            <a:p>
              <a:pPr algn="ct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творчества</a:t>
              </a:r>
              <a:endParaRPr lang="ru-RU" sz="1600" dirty="0">
                <a:solidFill>
                  <a:srgbClr val="000000"/>
                </a:solidFill>
              </a:endParaRPr>
            </a:p>
          </p:txBody>
        </p:sp>
        <p:sp>
          <p:nvSpPr>
            <p:cNvPr id="8198" name="Line 5"/>
            <p:cNvSpPr>
              <a:spLocks noChangeShapeType="1"/>
            </p:cNvSpPr>
            <p:nvPr/>
          </p:nvSpPr>
          <p:spPr bwMode="auto">
            <a:xfrm flipV="1">
              <a:off x="3426" y="1828"/>
              <a:ext cx="450" cy="347"/>
            </a:xfrm>
            <a:prstGeom prst="line">
              <a:avLst/>
            </a:prstGeom>
            <a:noFill/>
            <a:ln w="28440" cap="sq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2" name="Rectangle 6"/>
            <p:cNvSpPr>
              <a:spLocks noChangeArrowheads="1"/>
            </p:cNvSpPr>
            <p:nvPr/>
          </p:nvSpPr>
          <p:spPr bwMode="auto">
            <a:xfrm>
              <a:off x="3875" y="1338"/>
              <a:ext cx="894" cy="794"/>
            </a:xfrm>
            <a:prstGeom prst="rect">
              <a:avLst/>
            </a:prstGeom>
            <a:blipFill dpi="0" rotWithShape="0">
              <a:blip r:embed="rId3" cstate="print"/>
              <a:srcRect/>
              <a:stretch>
                <a:fillRect/>
              </a:stretch>
            </a:blipFill>
            <a:ln w="9360" cap="sq">
              <a:solidFill>
                <a:srgbClr val="000000"/>
              </a:solidFill>
              <a:miter lim="800000"/>
              <a:headEnd/>
              <a:tailEnd/>
            </a:ln>
            <a:effectLst>
              <a:outerShdw dist="141999" dir="1590005" algn="ctr" rotWithShape="0">
                <a:srgbClr val="333399"/>
              </a:outerShdw>
            </a:effectLst>
          </p:spPr>
          <p:txBody>
            <a:bodyPr wrap="none" lIns="0" tIns="0" rIns="0" bIns="0" anchor="ctr"/>
            <a:lstStyle/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«Минутки</a:t>
              </a:r>
            </a:p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 шалости»</a:t>
              </a:r>
            </a:p>
            <a:p>
              <a:pPr algn="ct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ru-RU" sz="1400" dirty="0">
                <a:solidFill>
                  <a:srgbClr val="000000"/>
                </a:solidFill>
              </a:endParaRPr>
            </a:p>
          </p:txBody>
        </p:sp>
        <p:sp>
          <p:nvSpPr>
            <p:cNvPr id="8200" name="Line 7"/>
            <p:cNvSpPr>
              <a:spLocks noChangeShapeType="1"/>
            </p:cNvSpPr>
            <p:nvPr/>
          </p:nvSpPr>
          <p:spPr bwMode="auto">
            <a:xfrm>
              <a:off x="3508" y="2512"/>
              <a:ext cx="486" cy="93"/>
            </a:xfrm>
            <a:prstGeom prst="line">
              <a:avLst/>
            </a:prstGeom>
            <a:noFill/>
            <a:ln w="28440" cap="sq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4" name="Rectangle 8"/>
            <p:cNvSpPr>
              <a:spLocks noChangeArrowheads="1"/>
            </p:cNvSpPr>
            <p:nvPr/>
          </p:nvSpPr>
          <p:spPr bwMode="auto">
            <a:xfrm>
              <a:off x="4002" y="2322"/>
              <a:ext cx="841" cy="794"/>
            </a:xfrm>
            <a:prstGeom prst="rect">
              <a:avLst/>
            </a:prstGeom>
            <a:blipFill dpi="0" rotWithShape="0">
              <a:blip r:embed="rId3" cstate="print"/>
              <a:srcRect/>
              <a:stretch>
                <a:fillRect/>
              </a:stretch>
            </a:blipFill>
            <a:ln w="9360" cap="sq">
              <a:solidFill>
                <a:srgbClr val="000000"/>
              </a:solidFill>
              <a:miter lim="800000"/>
              <a:headEnd/>
              <a:tailEnd/>
            </a:ln>
            <a:effectLst>
              <a:outerShdw dist="141999" dir="1590005" algn="ctr" rotWithShape="0">
                <a:srgbClr val="333399"/>
              </a:outerShdw>
            </a:effectLst>
          </p:spPr>
          <p:txBody>
            <a:bodyPr wrap="none" lIns="99000" tIns="49680" rIns="99000" bIns="49680" anchor="ctr"/>
            <a:lstStyle/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« Минутки </a:t>
              </a:r>
            </a:p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тишины»</a:t>
              </a:r>
            </a:p>
            <a:p>
              <a:pPr algn="ct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ru-RU" sz="1300" dirty="0">
                <a:solidFill>
                  <a:srgbClr val="000000"/>
                </a:solidFill>
              </a:endParaRPr>
            </a:p>
          </p:txBody>
        </p:sp>
        <p:sp>
          <p:nvSpPr>
            <p:cNvPr id="8202" name="Line 9"/>
            <p:cNvSpPr>
              <a:spLocks noChangeShapeType="1"/>
            </p:cNvSpPr>
            <p:nvPr/>
          </p:nvSpPr>
          <p:spPr bwMode="auto">
            <a:xfrm>
              <a:off x="3280" y="2783"/>
              <a:ext cx="187" cy="382"/>
            </a:xfrm>
            <a:prstGeom prst="line">
              <a:avLst/>
            </a:prstGeom>
            <a:noFill/>
            <a:ln w="28440" cap="sq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6" name="Rectangle 10"/>
            <p:cNvSpPr>
              <a:spLocks noChangeArrowheads="1"/>
            </p:cNvSpPr>
            <p:nvPr/>
          </p:nvSpPr>
          <p:spPr bwMode="auto">
            <a:xfrm>
              <a:off x="3263" y="3162"/>
              <a:ext cx="1021" cy="794"/>
            </a:xfrm>
            <a:prstGeom prst="rect">
              <a:avLst/>
            </a:prstGeom>
            <a:blipFill dpi="0" rotWithShape="0">
              <a:blip r:embed="rId3" cstate="print"/>
              <a:srcRect/>
              <a:stretch>
                <a:fillRect/>
              </a:stretch>
            </a:blipFill>
            <a:ln w="9360" cap="sq">
              <a:solidFill>
                <a:srgbClr val="000000"/>
              </a:solidFill>
              <a:miter lim="800000"/>
              <a:headEnd/>
              <a:tailEnd/>
            </a:ln>
            <a:effectLst>
              <a:outerShdw dist="141999" dir="1590005" algn="ctr" rotWithShape="0">
                <a:srgbClr val="333399"/>
              </a:outerShdw>
            </a:effectLst>
          </p:spPr>
          <p:txBody>
            <a:bodyPr wrap="none" lIns="99000" tIns="49680" rIns="99000" bIns="49680" anchor="ctr"/>
            <a:lstStyle/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 Релаксация </a:t>
              </a:r>
            </a:p>
            <a:p>
              <a:pPr algn="ct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ru-RU" sz="1300" dirty="0">
                <a:solidFill>
                  <a:srgbClr val="000000"/>
                </a:solidFill>
              </a:endParaRPr>
            </a:p>
          </p:txBody>
        </p:sp>
        <p:sp>
          <p:nvSpPr>
            <p:cNvPr id="8204" name="Line 11"/>
            <p:cNvSpPr>
              <a:spLocks noChangeShapeType="1"/>
            </p:cNvSpPr>
            <p:nvPr/>
          </p:nvSpPr>
          <p:spPr bwMode="auto">
            <a:xfrm flipH="1">
              <a:off x="2708" y="2783"/>
              <a:ext cx="205" cy="393"/>
            </a:xfrm>
            <a:prstGeom prst="line">
              <a:avLst/>
            </a:prstGeom>
            <a:noFill/>
            <a:ln w="28440" cap="sq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8" name="Rectangle 12"/>
            <p:cNvSpPr>
              <a:spLocks noChangeArrowheads="1"/>
            </p:cNvSpPr>
            <p:nvPr/>
          </p:nvSpPr>
          <p:spPr bwMode="auto">
            <a:xfrm>
              <a:off x="1850" y="3169"/>
              <a:ext cx="1171" cy="794"/>
            </a:xfrm>
            <a:prstGeom prst="rect">
              <a:avLst/>
            </a:prstGeom>
            <a:blipFill dpi="0" rotWithShape="0">
              <a:blip r:embed="rId3" cstate="print"/>
              <a:srcRect/>
              <a:stretch>
                <a:fillRect/>
              </a:stretch>
            </a:blipFill>
            <a:ln w="9360" cap="sq">
              <a:solidFill>
                <a:srgbClr val="000000"/>
              </a:solidFill>
              <a:miter lim="800000"/>
              <a:headEnd/>
              <a:tailEnd/>
            </a:ln>
            <a:effectLst>
              <a:outerShdw dist="141999" dir="1590005" algn="ctr" rotWithShape="0">
                <a:srgbClr val="333399"/>
              </a:outerShdw>
            </a:effectLst>
          </p:spPr>
          <p:txBody>
            <a:bodyPr wrap="none" lIns="99000" tIns="49680" rIns="99000" bIns="49680" anchor="ctr"/>
            <a:lstStyle/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Артикуляционная </a:t>
              </a:r>
            </a:p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гимнастика </a:t>
              </a:r>
            </a:p>
            <a:p>
              <a:pPr algn="ct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ru-RU" sz="1300" dirty="0">
                <a:solidFill>
                  <a:srgbClr val="000000"/>
                </a:solidFill>
              </a:endParaRPr>
            </a:p>
          </p:txBody>
        </p:sp>
        <p:sp>
          <p:nvSpPr>
            <p:cNvPr id="8206" name="Line 13"/>
            <p:cNvSpPr>
              <a:spLocks noChangeShapeType="1"/>
            </p:cNvSpPr>
            <p:nvPr/>
          </p:nvSpPr>
          <p:spPr bwMode="auto">
            <a:xfrm flipH="1">
              <a:off x="2271" y="2511"/>
              <a:ext cx="414" cy="87"/>
            </a:xfrm>
            <a:prstGeom prst="line">
              <a:avLst/>
            </a:prstGeom>
            <a:noFill/>
            <a:ln w="28440" cap="sq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30" name="Rectangle 14"/>
            <p:cNvSpPr>
              <a:spLocks noChangeArrowheads="1"/>
            </p:cNvSpPr>
            <p:nvPr/>
          </p:nvSpPr>
          <p:spPr bwMode="auto">
            <a:xfrm>
              <a:off x="1237" y="2293"/>
              <a:ext cx="1045" cy="794"/>
            </a:xfrm>
            <a:prstGeom prst="rect">
              <a:avLst/>
            </a:prstGeom>
            <a:blipFill dpi="0" rotWithShape="0">
              <a:blip r:embed="rId3" cstate="print"/>
              <a:srcRect/>
              <a:stretch>
                <a:fillRect/>
              </a:stretch>
            </a:blipFill>
            <a:ln w="9360" cap="sq">
              <a:solidFill>
                <a:srgbClr val="000000"/>
              </a:solidFill>
              <a:miter lim="800000"/>
              <a:headEnd/>
              <a:tailEnd/>
            </a:ln>
            <a:effectLst>
              <a:outerShdw dist="141999" dir="1590005" algn="ctr" rotWithShape="0">
                <a:srgbClr val="333399"/>
              </a:outerShdw>
            </a:effectLst>
          </p:spPr>
          <p:txBody>
            <a:bodyPr wrap="none" lIns="99000" tIns="49680" rIns="99000" bIns="49680" anchor="ctr"/>
            <a:lstStyle/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Музыкотерапия</a:t>
              </a:r>
              <a:r>
                <a:rPr lang="ru-RU" sz="14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ru-RU" sz="1300" dirty="0">
                <a:solidFill>
                  <a:srgbClr val="000000"/>
                </a:solidFill>
              </a:endParaRPr>
            </a:p>
          </p:txBody>
        </p:sp>
        <p:sp>
          <p:nvSpPr>
            <p:cNvPr id="8208" name="Line 15"/>
            <p:cNvSpPr>
              <a:spLocks noChangeShapeType="1"/>
            </p:cNvSpPr>
            <p:nvPr/>
          </p:nvSpPr>
          <p:spPr bwMode="auto">
            <a:xfrm flipH="1" flipV="1">
              <a:off x="2434" y="1923"/>
              <a:ext cx="333" cy="251"/>
            </a:xfrm>
            <a:prstGeom prst="line">
              <a:avLst/>
            </a:prstGeom>
            <a:noFill/>
            <a:ln w="28440" cap="sq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32" name="Rectangle 16"/>
            <p:cNvSpPr>
              <a:spLocks noChangeArrowheads="1"/>
            </p:cNvSpPr>
            <p:nvPr/>
          </p:nvSpPr>
          <p:spPr bwMode="auto">
            <a:xfrm>
              <a:off x="1293" y="1291"/>
              <a:ext cx="1183" cy="794"/>
            </a:xfrm>
            <a:prstGeom prst="rect">
              <a:avLst/>
            </a:prstGeom>
            <a:blipFill dpi="0" rotWithShape="0">
              <a:blip r:embed="rId3" cstate="print"/>
              <a:srcRect/>
              <a:stretch>
                <a:fillRect/>
              </a:stretch>
            </a:blipFill>
            <a:ln w="9360" cap="sq">
              <a:solidFill>
                <a:srgbClr val="000000"/>
              </a:solidFill>
              <a:miter lim="800000"/>
              <a:headEnd/>
              <a:tailEnd/>
            </a:ln>
            <a:effectLst>
              <a:outerShdw dist="141999" dir="1590005" algn="ctr" rotWithShape="0">
                <a:srgbClr val="333399"/>
              </a:outerShdw>
            </a:effectLst>
          </p:spPr>
          <p:txBody>
            <a:bodyPr wrap="none" lIns="99000" tIns="49680" rIns="99000" bIns="49680" anchor="ctr"/>
            <a:lstStyle/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4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Глазодвигательная </a:t>
              </a:r>
            </a:p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16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гимнастика</a:t>
              </a:r>
            </a:p>
            <a:p>
              <a:pPr algn="ct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endParaRPr lang="ru-RU" sz="1300" dirty="0">
                <a:solidFill>
                  <a:srgbClr val="000000"/>
                </a:solidFill>
              </a:endParaRPr>
            </a:p>
          </p:txBody>
        </p:sp>
        <p:sp>
          <p:nvSpPr>
            <p:cNvPr id="9233" name="Rectangle 17"/>
            <p:cNvSpPr>
              <a:spLocks noChangeArrowheads="1"/>
            </p:cNvSpPr>
            <p:nvPr/>
          </p:nvSpPr>
          <p:spPr bwMode="auto">
            <a:xfrm>
              <a:off x="2674" y="2026"/>
              <a:ext cx="841" cy="794"/>
            </a:xfrm>
            <a:prstGeom prst="rect">
              <a:avLst/>
            </a:prstGeom>
            <a:blipFill dpi="0" rotWithShape="0">
              <a:blip r:embed="rId3" cstate="print"/>
              <a:srcRect/>
              <a:stretch>
                <a:fillRect/>
              </a:stretch>
            </a:blipFill>
            <a:ln w="9360" cap="sq">
              <a:solidFill>
                <a:srgbClr val="000000"/>
              </a:solidFill>
              <a:miter lim="800000"/>
              <a:headEnd/>
              <a:tailEnd/>
            </a:ln>
            <a:effectLst>
              <a:outerShdw dist="141999" dir="1590005" algn="ctr" rotWithShape="0">
                <a:srgbClr val="99CC00"/>
              </a:outerShdw>
            </a:effectLst>
          </p:spPr>
          <p:txBody>
            <a:bodyPr wrap="none" lIns="99000" tIns="49680" rIns="99000" bIns="49680" anchor="ctr"/>
            <a:lstStyle/>
            <a:p>
              <a:pPr algn="ct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2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методики</a:t>
              </a:r>
              <a:endParaRPr lang="ru-RU" sz="2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83450" y="693173"/>
            <a:ext cx="5601769" cy="530943"/>
          </a:xfrm>
        </p:spPr>
        <p:txBody>
          <a:bodyPr>
            <a:norm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«Минутки шалости»</a:t>
            </a:r>
            <a:endParaRPr lang="ru-RU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098" name="Picture 2" descr="C:\Users\Тамирлан\Desktop\фото дети дс\DSC041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80000">
            <a:off x="4936623" y="1573934"/>
            <a:ext cx="3664800" cy="2392907"/>
          </a:xfrm>
          <a:prstGeom prst="rect">
            <a:avLst/>
          </a:prstGeom>
          <a:noFill/>
        </p:spPr>
      </p:pic>
      <p:pic>
        <p:nvPicPr>
          <p:cNvPr id="4099" name="Picture 3" descr="C:\Users\Тамирлан\Desktop\фото дети дс\DSC04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9532" y="4178588"/>
            <a:ext cx="3664800" cy="2392907"/>
          </a:xfrm>
          <a:prstGeom prst="rect">
            <a:avLst/>
          </a:prstGeom>
          <a:noFill/>
        </p:spPr>
      </p:pic>
      <p:pic>
        <p:nvPicPr>
          <p:cNvPr id="4100" name="Picture 4" descr="C:\Users\Тамирлан\Desktop\фото дети дс\DSC042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0000">
            <a:off x="711733" y="1545204"/>
            <a:ext cx="3664800" cy="2421636"/>
          </a:xfrm>
          <a:prstGeom prst="rect">
            <a:avLst/>
          </a:prstGeom>
          <a:noFill/>
        </p:spPr>
      </p:pic>
      <p:pic>
        <p:nvPicPr>
          <p:cNvPr id="2" name="Picture 4" descr="символ-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3017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68701" y="692727"/>
            <a:ext cx="5601769" cy="554182"/>
          </a:xfrm>
        </p:spPr>
        <p:txBody>
          <a:bodyPr>
            <a:normAutofit fontScale="90000"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«Минутки тишины»</a:t>
            </a:r>
            <a:endParaRPr lang="ru-RU" sz="31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3" descr="G:\DCIM\101MSDCF\DSC04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80000">
            <a:off x="4927700" y="1597777"/>
            <a:ext cx="3664800" cy="2224277"/>
          </a:xfrm>
          <a:prstGeom prst="rect">
            <a:avLst/>
          </a:prstGeom>
          <a:noFill/>
        </p:spPr>
      </p:pic>
      <p:pic>
        <p:nvPicPr>
          <p:cNvPr id="5122" name="Picture 2" descr="C:\Users\Тамирлан\Desktop\фото дети дс\DSC042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6247" y="4322835"/>
            <a:ext cx="3631523" cy="2147237"/>
          </a:xfrm>
          <a:prstGeom prst="rect">
            <a:avLst/>
          </a:prstGeom>
          <a:noFill/>
        </p:spPr>
      </p:pic>
      <p:pic>
        <p:nvPicPr>
          <p:cNvPr id="1026" name="Picture 2" descr="F:\фото дети дс\DSC042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000">
            <a:off x="964628" y="1593355"/>
            <a:ext cx="3664800" cy="222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символ-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3017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символ-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3017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4584" y="734291"/>
            <a:ext cx="3132034" cy="360218"/>
          </a:xfrm>
        </p:spPr>
        <p:txBody>
          <a:bodyPr>
            <a:normAutofit fontScale="90000"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Релаксация</a:t>
            </a:r>
            <a:endParaRPr lang="ru-RU" sz="31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098" name="Picture 2" descr="G:\DCIM\101MSDCF\DSC042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665" y="2888478"/>
            <a:ext cx="4104830" cy="282865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942110" y="1720840"/>
            <a:ext cx="75780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используется спокойная классическая музыка </a:t>
            </a:r>
            <a:endParaRPr lang="ru-RU" sz="24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 П. И. Чайковский</a:t>
            </a:r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С.В. Рахманинов</a:t>
            </a:r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), звуки природы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88194" y="2922663"/>
            <a:ext cx="38285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Будто мы лежим на траве…На зелёной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мягкой травке…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Греет солнышко сейчас, руки тёплые у нас.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Жарче солнышко пригрело – и ногам тепло,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телу.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Дышится легко, вольно, глубоко 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83450" y="637309"/>
            <a:ext cx="5601769" cy="457200"/>
          </a:xfrm>
        </p:spPr>
        <p:txBody>
          <a:bodyPr>
            <a:normAutofit fontScale="90000"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Артикуляционная гимнастика</a:t>
            </a:r>
            <a:endParaRPr lang="ru-RU" sz="31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Тамирлан\Desktop\фото дети дс\DSC042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4914" y="4369946"/>
            <a:ext cx="3837709" cy="2335653"/>
          </a:xfrm>
          <a:prstGeom prst="rect">
            <a:avLst/>
          </a:prstGeom>
          <a:noFill/>
        </p:spPr>
      </p:pic>
      <p:pic>
        <p:nvPicPr>
          <p:cNvPr id="2051" name="Picture 3" descr="C:\Users\Тамирлан\Desktop\фото дети дс\DSC042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0000">
            <a:off x="650875" y="1722841"/>
            <a:ext cx="3837709" cy="2412102"/>
          </a:xfrm>
          <a:prstGeom prst="rect">
            <a:avLst/>
          </a:prstGeom>
          <a:noFill/>
        </p:spPr>
      </p:pic>
      <p:pic>
        <p:nvPicPr>
          <p:cNvPr id="4" name="Picture 2" descr="F:\фото дети дс\DSC042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0000">
            <a:off x="4904503" y="1712143"/>
            <a:ext cx="3837709" cy="24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символ-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3017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символ-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3017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725005" y="720437"/>
            <a:ext cx="4260079" cy="360218"/>
          </a:xfrm>
        </p:spPr>
        <p:txBody>
          <a:bodyPr>
            <a:normAutofit fontScale="90000"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Музыкотерапия</a:t>
            </a:r>
            <a:endParaRPr lang="ru-RU" sz="31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075" name="Picture 3" descr="G:\DCIM\101MSDCF\DSC041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40000">
            <a:off x="5009907" y="1549914"/>
            <a:ext cx="3324314" cy="2280213"/>
          </a:xfrm>
          <a:prstGeom prst="rect">
            <a:avLst/>
          </a:prstGeom>
          <a:noFill/>
        </p:spPr>
      </p:pic>
      <p:pic>
        <p:nvPicPr>
          <p:cNvPr id="1026" name="Picture 2" descr="F:\фото дети дс\DSC041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000">
            <a:off x="1212684" y="1549913"/>
            <a:ext cx="3324314" cy="228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фото дети дс\DSC0410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9155" y="4237696"/>
            <a:ext cx="3324314" cy="2280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символ-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3017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0722" y="692727"/>
            <a:ext cx="5601769" cy="429491"/>
          </a:xfrm>
        </p:spPr>
        <p:txBody>
          <a:bodyPr>
            <a:normAutofit fontScale="90000"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Глазодвигательная гимнастика</a:t>
            </a:r>
            <a:endParaRPr lang="ru-RU" sz="31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074" name="Picture 2" descr="C:\Users\Тамирлан\Desktop\фото дети дс\DSC042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0718" y="4257179"/>
            <a:ext cx="3409771" cy="2194560"/>
          </a:xfrm>
          <a:prstGeom prst="rect">
            <a:avLst/>
          </a:prstGeom>
          <a:noFill/>
        </p:spPr>
      </p:pic>
      <p:pic>
        <p:nvPicPr>
          <p:cNvPr id="4" name="Picture 2" descr="F:\фото дети дс\DSC0416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000">
            <a:off x="1358277" y="1695361"/>
            <a:ext cx="3409770" cy="2180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фото дети дс\DSC0426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0000">
            <a:off x="5264019" y="1695350"/>
            <a:ext cx="3409771" cy="21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символ-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30175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84835" y="781666"/>
            <a:ext cx="5601769" cy="825908"/>
          </a:xfrm>
        </p:spPr>
        <p:txBody>
          <a:bodyPr>
            <a:normAutofit fontScale="90000"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«Час» двигательного</a:t>
            </a:r>
            <a:br>
              <a:rPr lang="ru-RU" sz="31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творчества</a:t>
            </a:r>
            <a:endParaRPr lang="ru-RU" sz="31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1" name="Picture 3" descr="G:\DCIM\101MSDCF\DSC042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0000">
            <a:off x="5103732" y="4362702"/>
            <a:ext cx="3306135" cy="2396460"/>
          </a:xfrm>
          <a:prstGeom prst="rect">
            <a:avLst/>
          </a:prstGeom>
          <a:noFill/>
        </p:spPr>
      </p:pic>
      <p:pic>
        <p:nvPicPr>
          <p:cNvPr id="2050" name="Picture 2" descr="F:\фото дети дс\DSC042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0000">
            <a:off x="5052200" y="1709005"/>
            <a:ext cx="3409200" cy="239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G:\DCIM\101MSDCF\DSC0416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000">
            <a:off x="1094220" y="1654698"/>
            <a:ext cx="3409200" cy="239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G:\DCIM\101MSDCF\DSC0417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0000">
            <a:off x="1094219" y="4360005"/>
            <a:ext cx="3409200" cy="239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C:\Users\WWW\Desktop\IMG_39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0037" y="1222085"/>
            <a:ext cx="3408000" cy="2556000"/>
          </a:xfrm>
          <a:prstGeom prst="rect">
            <a:avLst/>
          </a:prstGeom>
          <a:noFill/>
          <a:scene3d>
            <a:camera prst="orthographicFront">
              <a:rot lat="0" lon="0" rev="300000"/>
            </a:camera>
            <a:lightRig rig="threePt" dir="t"/>
          </a:scene3d>
        </p:spPr>
      </p:pic>
      <p:pic>
        <p:nvPicPr>
          <p:cNvPr id="5130" name="Picture 10" descr="D:\рабочая папка\документация 2011 - 2013\ФОТО 23 ФЕВРАЛЯ 2012\IMG_22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00000">
            <a:off x="2913163" y="4033658"/>
            <a:ext cx="3408000" cy="2556000"/>
          </a:xfrm>
          <a:prstGeom prst="rect">
            <a:avLst/>
          </a:prstGeom>
          <a:noFill/>
          <a:scene3d>
            <a:camera prst="orthographicFront">
              <a:rot lat="0" lon="0" rev="300000"/>
            </a:camera>
            <a:lightRig rig="threePt" dir="t"/>
          </a:scene3d>
        </p:spPr>
      </p:pic>
      <p:pic>
        <p:nvPicPr>
          <p:cNvPr id="5131" name="Picture 11" descr="D:\рабочая папка\документация 2011 - 2013\ФОТО 23 ФЕВРАЛЯ 2012\155CANON\IMG_23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473" y="1222085"/>
            <a:ext cx="3409200" cy="2557085"/>
          </a:xfrm>
          <a:prstGeom prst="rect">
            <a:avLst/>
          </a:prstGeom>
          <a:noFill/>
          <a:scene3d>
            <a:camera prst="orthographicFront">
              <a:rot lat="0" lon="0" rev="21299999"/>
            </a:camera>
            <a:lightRig rig="threePt" dir="t"/>
          </a:scene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54184"/>
            <a:ext cx="8305800" cy="45719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Взаимодействие с родителями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1108075" y="2036763"/>
            <a:ext cx="7750175" cy="134302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3600" dirty="0" smtClean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 за внимание </a:t>
            </a:r>
          </a:p>
          <a:p>
            <a:pPr algn="ctr" eaLnBrk="1" hangingPunct="1">
              <a:lnSpc>
                <a:spcPct val="80000"/>
              </a:lnSpc>
              <a:defRPr/>
            </a:pPr>
            <a:endParaRPr lang="ru-RU" sz="3600" dirty="0" smtClean="0">
              <a:latin typeface="Times New Roman" pitchFamily="18" charset="0"/>
            </a:endParaRPr>
          </a:p>
        </p:txBody>
      </p:sp>
      <p:pic>
        <p:nvPicPr>
          <p:cNvPr id="13315" name="Picture 4" descr="символ-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412875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 descr="для рам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650" y="3084513"/>
            <a:ext cx="3221038" cy="342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 descr="для рам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73725" y="2987675"/>
            <a:ext cx="3221038" cy="342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2930</TotalTime>
  <Words>227</Words>
  <Application>Microsoft Office PowerPoint</Application>
  <PresentationFormat>Экран (4:3)</PresentationFormat>
  <Paragraphs>63</Paragraphs>
  <Slides>16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«Минутки шалости»</vt:lpstr>
      <vt:lpstr>   «Минутки тишины»</vt:lpstr>
      <vt:lpstr>   Релаксация</vt:lpstr>
      <vt:lpstr>   Артикуляционная гимнастика</vt:lpstr>
      <vt:lpstr>   Музыкотерапия</vt:lpstr>
      <vt:lpstr>   Глазодвигательная гимнастика</vt:lpstr>
      <vt:lpstr>   «Час» двигательного творчества</vt:lpstr>
      <vt:lpstr>Взаимодействие с родителями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Аналитическая справка об образовательной деятельности МДОУ №4 «Детский сад комбинированного вида «Колокольчик» второй категории.</dc:title>
  <dc:creator>Александр</dc:creator>
  <cp:lastModifiedBy>Темирлан Шабанов</cp:lastModifiedBy>
  <cp:revision>192</cp:revision>
  <dcterms:created xsi:type="dcterms:W3CDTF">2009-01-21T09:36:55Z</dcterms:created>
  <dcterms:modified xsi:type="dcterms:W3CDTF">2015-04-22T09:23:09Z</dcterms:modified>
</cp:coreProperties>
</file>