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</p:sldIdLst>
  <p:sldSz cx="10150475" cy="7616825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32787"/>
    <p:restoredTop sz="90929"/>
  </p:normalViewPr>
  <p:slideViewPr>
    <p:cSldViewPr snapToGrid="0">
      <p:cViewPr varScale="1">
        <p:scale>
          <a:sx n="59" d="100"/>
          <a:sy n="59" d="100"/>
        </p:scale>
        <p:origin x="-2136" y="-96"/>
      </p:cViewPr>
      <p:guideLst>
        <p:guide orient="horz" pos="2399"/>
        <p:guide pos="3197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" d="2"/>
        <a:sy n="1" d="2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8" name="Picture 16" descr="D:\nicks computer\new global series again!!!\global09\global09_titl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0475" cy="76136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2894013" y="2976563"/>
            <a:ext cx="7094537" cy="838200"/>
          </a:xfrm>
        </p:spPr>
        <p:txBody>
          <a:bodyPr/>
          <a:lstStyle>
            <a:lvl1pPr algn="r">
              <a:defRPr/>
            </a:lvl1pPr>
          </a:lstStyle>
          <a:p>
            <a:pPr lvl="0"/>
            <a:r>
              <a:rPr lang="ru-RU" altLang="ru-RU" noProof="0" smtClean="0"/>
              <a:t>Образец заголовка</a:t>
            </a:r>
            <a:endParaRPr lang="en-US" altLang="ru-RU" noProof="0" smtClean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2922588" y="3841750"/>
            <a:ext cx="7094537" cy="828675"/>
          </a:xfrm>
        </p:spPr>
        <p:txBody>
          <a:bodyPr/>
          <a:lstStyle>
            <a:lvl1pPr marL="0" indent="0" algn="r">
              <a:buFontTx/>
              <a:buNone/>
              <a:defRPr/>
            </a:lvl1pPr>
          </a:lstStyle>
          <a:p>
            <a:pPr lvl="0"/>
            <a:r>
              <a:rPr lang="ru-RU" altLang="ru-RU" noProof="0" smtClean="0"/>
              <a:t>Образец подзаголовка</a:t>
            </a:r>
            <a:endParaRPr lang="en-US" altLang="ru-RU" noProof="0" smtClean="0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dt" sz="half" idx="2"/>
          </p:nvPr>
        </p:nvSpPr>
        <p:spPr>
          <a:xfrm>
            <a:off x="0" y="7391400"/>
            <a:ext cx="1295400" cy="225425"/>
          </a:xfrm>
        </p:spPr>
        <p:txBody>
          <a:bodyPr/>
          <a:lstStyle>
            <a:lvl1pPr>
              <a:defRPr/>
            </a:lvl1pPr>
          </a:lstStyle>
          <a:p>
            <a:endParaRPr lang="en-US" altLang="ru-RU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3"/>
          </p:nvPr>
        </p:nvSpPr>
        <p:spPr>
          <a:xfrm>
            <a:off x="2971800" y="7315200"/>
            <a:ext cx="7178675" cy="301625"/>
          </a:xfrm>
        </p:spPr>
        <p:txBody>
          <a:bodyPr/>
          <a:lstStyle>
            <a:lvl1pPr>
              <a:defRPr/>
            </a:lvl1pPr>
          </a:lstStyle>
          <a:p>
            <a:endParaRPr lang="en-US" altLang="ru-RU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4"/>
          </p:nvPr>
        </p:nvSpPr>
        <p:spPr>
          <a:xfrm>
            <a:off x="0" y="7162800"/>
            <a:ext cx="609600" cy="228600"/>
          </a:xfrm>
        </p:spPr>
        <p:txBody>
          <a:bodyPr/>
          <a:lstStyle>
            <a:lvl1pPr>
              <a:defRPr/>
            </a:lvl1pPr>
          </a:lstStyle>
          <a:p>
            <a:fld id="{111706A2-C50D-4913-AB4F-B29AD6512591}" type="slidenum">
              <a:rPr lang="en-US" altLang="ru-RU"/>
              <a:pPr/>
              <a:t>‹#›</a:t>
            </a:fld>
            <a:endParaRPr lang="en-US" alt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80367F-D3D0-4C0E-A42D-C23A0975148A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="" xmlns:p14="http://schemas.microsoft.com/office/powerpoint/2010/main" val="7883132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2150" y="1898650"/>
            <a:ext cx="8755063" cy="31686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92150" y="5097463"/>
            <a:ext cx="8755063" cy="16652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4AF9EB-D42D-48C0-8A5A-6D4AE052CF4F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="" xmlns:p14="http://schemas.microsoft.com/office/powerpoint/2010/main" val="38064769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762000" y="1752600"/>
            <a:ext cx="4229100" cy="5029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143500" y="1752600"/>
            <a:ext cx="4229100" cy="5029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BCE852-EE40-484C-935B-4C37814239DB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="" xmlns:p14="http://schemas.microsoft.com/office/powerpoint/2010/main" val="11171597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8500" y="404813"/>
            <a:ext cx="8755063" cy="14732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98500" y="1866900"/>
            <a:ext cx="4294188" cy="9159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98500" y="2782888"/>
            <a:ext cx="4294188" cy="40909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138738" y="1866900"/>
            <a:ext cx="4314825" cy="9159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138738" y="2782888"/>
            <a:ext cx="4314825" cy="40909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CFA563-0DAE-4698-84C6-4DC550CED0AA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="" xmlns:p14="http://schemas.microsoft.com/office/powerpoint/2010/main" val="5775760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91092D-12E0-4F3C-8A37-A24B627CEB38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="" xmlns:p14="http://schemas.microsoft.com/office/powerpoint/2010/main" val="35469154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088DA7-4B78-483C-9829-B43CECFC8EDB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="" xmlns:p14="http://schemas.microsoft.com/office/powerpoint/2010/main" val="2775104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8500" y="508000"/>
            <a:ext cx="3275013" cy="1776413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314825" y="1096963"/>
            <a:ext cx="5138738" cy="541337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98500" y="2284413"/>
            <a:ext cx="3275013" cy="423386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137D7C-4DF6-4E94-B761-90D6EFCBE859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="" xmlns:p14="http://schemas.microsoft.com/office/powerpoint/2010/main" val="9357940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8500" y="508000"/>
            <a:ext cx="3275013" cy="1776413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314825" y="1096963"/>
            <a:ext cx="5138738" cy="54133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98500" y="2284413"/>
            <a:ext cx="3275013" cy="423386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BD1A4D-F155-4611-9CAE-B904C932FEF4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="" xmlns:p14="http://schemas.microsoft.com/office/powerpoint/2010/main" val="18011350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5EE984-1FDD-4906-844D-1FA823F80B0B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="" xmlns:p14="http://schemas.microsoft.com/office/powerpoint/2010/main" val="24171062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123113" y="0"/>
            <a:ext cx="2249487" cy="67818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73063" y="0"/>
            <a:ext cx="6597650" cy="67818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BF8F55-0F3F-4B3F-A190-540F0A1C2DF0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="" xmlns:p14="http://schemas.microsoft.com/office/powerpoint/2010/main" val="41428985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2" name="Picture 18" descr="D:\nicks computer\new global series again!!!\global09\global09_txt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0475" cy="76136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73063" y="0"/>
            <a:ext cx="8542337" cy="127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526" tIns="50763" rIns="101526" bIns="50763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62000" y="1752600"/>
            <a:ext cx="8610600" cy="502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526" tIns="50763" rIns="101526" bIns="5076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7388225"/>
            <a:ext cx="1295400" cy="22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526" tIns="50763" rIns="101526" bIns="50763" numCol="1" anchor="t" anchorCtr="0" compatLnSpc="1">
            <a:prstTxWarp prst="textNoShape">
              <a:avLst/>
            </a:prstTxWarp>
          </a:bodyPr>
          <a:lstStyle>
            <a:lvl1pPr defTabSz="1016000">
              <a:defRPr sz="1600"/>
            </a:lvl1pPr>
          </a:lstStyle>
          <a:p>
            <a:endParaRPr lang="en-US" altLang="ru-RU"/>
          </a:p>
        </p:txBody>
      </p:sp>
      <p:sp>
        <p:nvSpPr>
          <p:cNvPr id="1035" name="Rectangle 1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971800" y="7312025"/>
            <a:ext cx="7178675" cy="30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526" tIns="50763" rIns="101526" bIns="50763" numCol="1" anchor="t" anchorCtr="0" compatLnSpc="1">
            <a:prstTxWarp prst="textNoShape">
              <a:avLst/>
            </a:prstTxWarp>
          </a:bodyPr>
          <a:lstStyle>
            <a:lvl1pPr algn="ctr" defTabSz="1016000">
              <a:defRPr sz="1600"/>
            </a:lvl1pPr>
          </a:lstStyle>
          <a:p>
            <a:endParaRPr lang="en-US" altLang="ru-RU"/>
          </a:p>
        </p:txBody>
      </p:sp>
      <p:sp>
        <p:nvSpPr>
          <p:cNvPr id="1036" name="Rectangle 1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0" y="7159625"/>
            <a:ext cx="60960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526" tIns="50763" rIns="101526" bIns="50763" numCol="1" anchor="t" anchorCtr="0" compatLnSpc="1">
            <a:prstTxWarp prst="textNoShape">
              <a:avLst/>
            </a:prstTxWarp>
          </a:bodyPr>
          <a:lstStyle>
            <a:lvl1pPr defTabSz="1016000">
              <a:defRPr sz="1600"/>
            </a:lvl1pPr>
          </a:lstStyle>
          <a:p>
            <a:fld id="{3C34A5AC-7BF5-4247-8138-2A6AE4C8A608}" type="slidenum">
              <a:rPr lang="en-US" altLang="ru-RU"/>
              <a:pPr/>
              <a:t>‹#›</a:t>
            </a:fld>
            <a:endParaRPr lang="en-US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1016000" rtl="0" eaLnBrk="1" fontAlgn="base" hangingPunct="1">
        <a:spcBef>
          <a:spcPct val="0"/>
        </a:spcBef>
        <a:spcAft>
          <a:spcPct val="0"/>
        </a:spcAft>
        <a:defRPr sz="4100" kern="1200">
          <a:solidFill>
            <a:schemeClr val="tx2"/>
          </a:solidFill>
          <a:latin typeface="+mj-lt"/>
          <a:ea typeface="+mj-ea"/>
          <a:cs typeface="+mj-cs"/>
        </a:defRPr>
      </a:lvl1pPr>
      <a:lvl2pPr algn="l" defTabSz="1016000" rtl="0" eaLnBrk="1" fontAlgn="base" hangingPunct="1">
        <a:spcBef>
          <a:spcPct val="0"/>
        </a:spcBef>
        <a:spcAft>
          <a:spcPct val="0"/>
        </a:spcAft>
        <a:defRPr sz="4100">
          <a:solidFill>
            <a:schemeClr val="tx2"/>
          </a:solidFill>
          <a:latin typeface="Arial" panose="020B0604020202020204" pitchFamily="34" charset="0"/>
        </a:defRPr>
      </a:lvl2pPr>
      <a:lvl3pPr algn="l" defTabSz="1016000" rtl="0" eaLnBrk="1" fontAlgn="base" hangingPunct="1">
        <a:spcBef>
          <a:spcPct val="0"/>
        </a:spcBef>
        <a:spcAft>
          <a:spcPct val="0"/>
        </a:spcAft>
        <a:defRPr sz="4100">
          <a:solidFill>
            <a:schemeClr val="tx2"/>
          </a:solidFill>
          <a:latin typeface="Arial" panose="020B0604020202020204" pitchFamily="34" charset="0"/>
        </a:defRPr>
      </a:lvl3pPr>
      <a:lvl4pPr algn="l" defTabSz="1016000" rtl="0" eaLnBrk="1" fontAlgn="base" hangingPunct="1">
        <a:spcBef>
          <a:spcPct val="0"/>
        </a:spcBef>
        <a:spcAft>
          <a:spcPct val="0"/>
        </a:spcAft>
        <a:defRPr sz="4100">
          <a:solidFill>
            <a:schemeClr val="tx2"/>
          </a:solidFill>
          <a:latin typeface="Arial" panose="020B0604020202020204" pitchFamily="34" charset="0"/>
        </a:defRPr>
      </a:lvl4pPr>
      <a:lvl5pPr algn="l" defTabSz="1016000" rtl="0" eaLnBrk="1" fontAlgn="base" hangingPunct="1">
        <a:spcBef>
          <a:spcPct val="0"/>
        </a:spcBef>
        <a:spcAft>
          <a:spcPct val="0"/>
        </a:spcAft>
        <a:defRPr sz="4100">
          <a:solidFill>
            <a:schemeClr val="tx2"/>
          </a:solidFill>
          <a:latin typeface="Arial" panose="020B0604020202020204" pitchFamily="34" charset="0"/>
        </a:defRPr>
      </a:lvl5pPr>
      <a:lvl6pPr marL="457200" algn="l" defTabSz="1016000" rtl="0" eaLnBrk="1" fontAlgn="base" hangingPunct="1">
        <a:spcBef>
          <a:spcPct val="0"/>
        </a:spcBef>
        <a:spcAft>
          <a:spcPct val="0"/>
        </a:spcAft>
        <a:defRPr sz="4100">
          <a:solidFill>
            <a:schemeClr val="tx2"/>
          </a:solidFill>
          <a:latin typeface="Arial" panose="020B0604020202020204" pitchFamily="34" charset="0"/>
        </a:defRPr>
      </a:lvl6pPr>
      <a:lvl7pPr marL="914400" algn="l" defTabSz="1016000" rtl="0" eaLnBrk="1" fontAlgn="base" hangingPunct="1">
        <a:spcBef>
          <a:spcPct val="0"/>
        </a:spcBef>
        <a:spcAft>
          <a:spcPct val="0"/>
        </a:spcAft>
        <a:defRPr sz="4100">
          <a:solidFill>
            <a:schemeClr val="tx2"/>
          </a:solidFill>
          <a:latin typeface="Arial" panose="020B0604020202020204" pitchFamily="34" charset="0"/>
        </a:defRPr>
      </a:lvl7pPr>
      <a:lvl8pPr marL="1371600" algn="l" defTabSz="1016000" rtl="0" eaLnBrk="1" fontAlgn="base" hangingPunct="1">
        <a:spcBef>
          <a:spcPct val="0"/>
        </a:spcBef>
        <a:spcAft>
          <a:spcPct val="0"/>
        </a:spcAft>
        <a:defRPr sz="4100">
          <a:solidFill>
            <a:schemeClr val="tx2"/>
          </a:solidFill>
          <a:latin typeface="Arial" panose="020B0604020202020204" pitchFamily="34" charset="0"/>
        </a:defRPr>
      </a:lvl8pPr>
      <a:lvl9pPr marL="1828800" algn="l" defTabSz="1016000" rtl="0" eaLnBrk="1" fontAlgn="base" hangingPunct="1">
        <a:spcBef>
          <a:spcPct val="0"/>
        </a:spcBef>
        <a:spcAft>
          <a:spcPct val="0"/>
        </a:spcAft>
        <a:defRPr sz="41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81000" indent="-381000" algn="l" defTabSz="1016000" rtl="0" eaLnBrk="1" fontAlgn="base" hangingPunct="1">
        <a:spcBef>
          <a:spcPct val="20000"/>
        </a:spcBef>
        <a:spcAft>
          <a:spcPct val="0"/>
        </a:spcAft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25500" indent="-317500" algn="l" defTabSz="1016000" rtl="0" eaLnBrk="1" fontAlgn="base" hangingPunct="1">
        <a:spcBef>
          <a:spcPct val="20000"/>
        </a:spcBef>
        <a:spcAft>
          <a:spcPct val="0"/>
        </a:spcAft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268413" indent="-252413" algn="l" defTabSz="1016000" rtl="0" eaLnBrk="1" fontAlgn="base" hangingPunct="1">
        <a:spcBef>
          <a:spcPct val="20000"/>
        </a:spcBef>
        <a:spcAft>
          <a:spcPct val="0"/>
        </a:spcAft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776413" indent="-254000" algn="l" defTabSz="1016000" rtl="0" eaLnBrk="1" fontAlgn="base" hangingPunct="1">
        <a:spcBef>
          <a:spcPct val="20000"/>
        </a:spcBef>
        <a:spcAft>
          <a:spcPct val="0"/>
        </a:spcAft>
        <a:buChar char="–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284413" indent="-254000" algn="l" defTabSz="1016000" rtl="0" eaLnBrk="1" fontAlgn="base" hangingPunct="1">
        <a:spcBef>
          <a:spcPct val="20000"/>
        </a:spcBef>
        <a:spcAft>
          <a:spcPct val="0"/>
        </a:spcAft>
        <a:buChar char="»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9785" y="997143"/>
            <a:ext cx="7220690" cy="543808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543276" y="0"/>
            <a:ext cx="7503129" cy="768728"/>
          </a:xfrm>
          <a:prstGeom prst="rect">
            <a:avLst/>
          </a:prstGeom>
          <a:noFill/>
        </p:spPr>
        <p:txBody>
          <a:bodyPr wrap="none" lIns="76129" tIns="38064" rIns="76129" bIns="38064">
            <a:spAutoFit/>
          </a:bodyPr>
          <a:lstStyle/>
          <a:p>
            <a:pPr algn="ctr"/>
            <a:r>
              <a:rPr lang="ru-RU" sz="4496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Движение воздуха. Ветер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47582" y="6887402"/>
            <a:ext cx="9057608" cy="39978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998" dirty="0"/>
              <a:t>Автор: учитель географии МБОУ «</a:t>
            </a:r>
            <a:r>
              <a:rPr lang="ru-RU" sz="1998" dirty="0" err="1"/>
              <a:t>Новомарьясовская</a:t>
            </a:r>
            <a:r>
              <a:rPr lang="ru-RU" sz="1998" dirty="0"/>
              <a:t> СОШ-И» </a:t>
            </a:r>
            <a:r>
              <a:rPr lang="ru-RU" sz="1998" dirty="0" err="1"/>
              <a:t>Шандр</a:t>
            </a:r>
            <a:r>
              <a:rPr lang="ru-RU" sz="1998" dirty="0"/>
              <a:t> Т.В.</a:t>
            </a:r>
          </a:p>
        </p:txBody>
      </p:sp>
    </p:spTree>
    <p:extLst>
      <p:ext uri="{BB962C8B-B14F-4D97-AF65-F5344CB8AC3E}">
        <p14:creationId xmlns="" xmlns:p14="http://schemas.microsoft.com/office/powerpoint/2010/main" val="776559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37967" y="2001174"/>
            <a:ext cx="9447192" cy="4782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74849" algn="just">
              <a:lnSpc>
                <a:spcPct val="107000"/>
              </a:lnSpc>
              <a:spcAft>
                <a:spcPts val="0"/>
              </a:spcAft>
            </a:pPr>
            <a:r>
              <a:rPr lang="ru-RU" b="1" i="1" u="sng" dirty="0"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Цель урока</a:t>
            </a:r>
            <a:r>
              <a:rPr lang="ru-RU" b="1" i="1" dirty="0"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: знакомство с понятием «ветер», причины его возникновения, роль ветра, знакомство с местными ветрами. Раскрыть механизм эстетического воздействия ветра на человека.</a:t>
            </a:r>
            <a:endParaRPr lang="ru-RU" b="1" i="1" dirty="0">
              <a:latin typeface="Calibri" panose="020F0502020204030204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indent="374849" algn="just">
              <a:lnSpc>
                <a:spcPct val="107000"/>
              </a:lnSpc>
              <a:spcAft>
                <a:spcPts val="0"/>
              </a:spcAft>
            </a:pPr>
            <a:r>
              <a:rPr lang="ru-RU" b="1" i="1" u="sng" dirty="0"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Задачи урока</a:t>
            </a:r>
            <a:r>
              <a:rPr lang="ru-RU" b="1" i="1" dirty="0"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: </a:t>
            </a:r>
            <a:endParaRPr lang="ru-RU" b="1" i="1" dirty="0">
              <a:latin typeface="Calibri" panose="020F0502020204030204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indent="374849" algn="just">
              <a:lnSpc>
                <a:spcPct val="107000"/>
              </a:lnSpc>
              <a:spcAft>
                <a:spcPts val="0"/>
              </a:spcAft>
            </a:pPr>
            <a:r>
              <a:rPr lang="ru-RU" b="1" i="1" dirty="0"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1. Развивать умение анализировать, сопоставлять, сравнивать, выделять главное, приводить примеры, работать со статистическими данными, схемами, таблицами, дополнительными источниками информации;</a:t>
            </a:r>
            <a:endParaRPr lang="ru-RU" b="1" i="1" dirty="0">
              <a:latin typeface="Calibri" panose="020F0502020204030204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indent="374849" algn="just">
              <a:lnSpc>
                <a:spcPct val="107000"/>
              </a:lnSpc>
              <a:spcAft>
                <a:spcPts val="0"/>
              </a:spcAft>
            </a:pPr>
            <a:r>
              <a:rPr lang="ru-RU" b="1" i="1" dirty="0"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2. Развивать творческие способности учащихся, логическое мышление;</a:t>
            </a:r>
            <a:endParaRPr lang="ru-RU" b="1" i="1" dirty="0">
              <a:latin typeface="Calibri" panose="020F0502020204030204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r>
              <a:rPr lang="ru-RU" b="1" i="1" dirty="0">
                <a:latin typeface="Times New Roman" panose="02020603050405020304" pitchFamily="18" charset="0"/>
                <a:ea typeface="MS Mincho" panose="02020609040205080304" pitchFamily="49" charset="-128"/>
              </a:rPr>
              <a:t>3. Способствовать формированию компетенций: учебно-познавательных, коммуникативных, информационных.</a:t>
            </a:r>
            <a:endParaRPr lang="ru-RU" b="1" i="1" dirty="0"/>
          </a:p>
        </p:txBody>
      </p:sp>
    </p:spTree>
    <p:extLst>
      <p:ext uri="{BB962C8B-B14F-4D97-AF65-F5344CB8AC3E}">
        <p14:creationId xmlns="" xmlns:p14="http://schemas.microsoft.com/office/powerpoint/2010/main" val="2330373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3254" y="1148328"/>
            <a:ext cx="9867711" cy="6395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74849" algn="just">
              <a:lnSpc>
                <a:spcPct val="107000"/>
              </a:lnSpc>
              <a:spcAft>
                <a:spcPts val="0"/>
              </a:spcAft>
            </a:pPr>
            <a:r>
              <a:rPr lang="ru-RU" b="1" i="1" dirty="0"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1. Что такое атмосферное давление?</a:t>
            </a:r>
          </a:p>
          <a:p>
            <a:pPr indent="374849" algn="just">
              <a:lnSpc>
                <a:spcPct val="107000"/>
              </a:lnSpc>
              <a:spcAft>
                <a:spcPts val="0"/>
              </a:spcAft>
            </a:pPr>
            <a:endParaRPr lang="ru-RU" b="1" i="1" dirty="0">
              <a:latin typeface="Times New Roman" panose="020206030504050203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indent="374849" algn="just">
              <a:lnSpc>
                <a:spcPct val="107000"/>
              </a:lnSpc>
              <a:spcAft>
                <a:spcPts val="0"/>
              </a:spcAft>
            </a:pPr>
            <a:r>
              <a:rPr lang="ru-RU" b="1" i="1" dirty="0"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2. В каких единицах измеряется атмосферное давление?</a:t>
            </a:r>
          </a:p>
          <a:p>
            <a:pPr indent="374849" algn="just">
              <a:lnSpc>
                <a:spcPct val="107000"/>
              </a:lnSpc>
              <a:spcAft>
                <a:spcPts val="0"/>
              </a:spcAft>
            </a:pPr>
            <a:endParaRPr lang="ru-RU" b="1" i="1" dirty="0">
              <a:latin typeface="Times New Roman" panose="020206030504050203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indent="374849" algn="just">
              <a:lnSpc>
                <a:spcPct val="107000"/>
              </a:lnSpc>
              <a:spcAft>
                <a:spcPts val="0"/>
              </a:spcAft>
            </a:pPr>
            <a:r>
              <a:rPr lang="ru-RU" b="1" i="1" dirty="0"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3. Как называется прибор для измерения атмосферного давления. Какие виды знаете?</a:t>
            </a:r>
          </a:p>
          <a:p>
            <a:pPr indent="374849" algn="just">
              <a:lnSpc>
                <a:spcPct val="107000"/>
              </a:lnSpc>
              <a:spcAft>
                <a:spcPts val="0"/>
              </a:spcAft>
            </a:pPr>
            <a:endParaRPr lang="ru-RU" b="1" i="1" dirty="0">
              <a:latin typeface="Times New Roman" panose="020206030504050203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indent="374849" algn="just">
              <a:lnSpc>
                <a:spcPct val="107000"/>
              </a:lnSpc>
              <a:spcAft>
                <a:spcPts val="0"/>
              </a:spcAft>
            </a:pPr>
            <a:r>
              <a:rPr lang="ru-RU" b="1" i="1" dirty="0"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4. На сколько нужно подняться, чтобы показания барометра изменилось на 1 мм. рт. ст.?</a:t>
            </a:r>
          </a:p>
          <a:p>
            <a:pPr indent="374849" algn="just">
              <a:lnSpc>
                <a:spcPct val="107000"/>
              </a:lnSpc>
              <a:spcAft>
                <a:spcPts val="0"/>
              </a:spcAft>
            </a:pPr>
            <a:endParaRPr lang="ru-RU" b="1" i="1" dirty="0">
              <a:latin typeface="Times New Roman" panose="020206030504050203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indent="374849" algn="just">
              <a:lnSpc>
                <a:spcPct val="107000"/>
              </a:lnSpc>
              <a:spcAft>
                <a:spcPts val="0"/>
              </a:spcAft>
            </a:pPr>
            <a:r>
              <a:rPr lang="ru-RU" b="1" i="1" dirty="0"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5. Чему равно нормальное атмосферное давление? При каких условиях оно было установлено?</a:t>
            </a:r>
          </a:p>
          <a:p>
            <a:pPr indent="374849" algn="just">
              <a:lnSpc>
                <a:spcPct val="107000"/>
              </a:lnSpc>
              <a:spcAft>
                <a:spcPts val="0"/>
              </a:spcAft>
            </a:pPr>
            <a:endParaRPr lang="ru-RU" b="1" i="1" dirty="0">
              <a:latin typeface="Times New Roman" panose="020206030504050203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indent="374849" algn="just">
              <a:lnSpc>
                <a:spcPct val="107000"/>
              </a:lnSpc>
              <a:spcAft>
                <a:spcPts val="0"/>
              </a:spcAft>
            </a:pPr>
            <a:r>
              <a:rPr lang="ru-RU" b="1" i="1" dirty="0"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6. Решите задачу: летчик поднялся на высоту 3 км, какого атмосферное давление воздуха на этой высоте, если у поверхности земли оно равнялось 745 мм. рт. ст.</a:t>
            </a:r>
            <a:endParaRPr lang="ru-RU" b="1" i="1" dirty="0">
              <a:latin typeface="Calibri" panose="020F0502020204030204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67164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4816" y="3754941"/>
            <a:ext cx="2156976" cy="269622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6114" t="10248" r="7127" b="45214"/>
          <a:stretch/>
        </p:blipFill>
        <p:spPr>
          <a:xfrm>
            <a:off x="2311272" y="1272606"/>
            <a:ext cx="5504065" cy="2378112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406019" y="4295771"/>
            <a:ext cx="2628583" cy="7503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74849" algn="just">
              <a:lnSpc>
                <a:spcPct val="107000"/>
              </a:lnSpc>
              <a:spcAft>
                <a:spcPts val="0"/>
              </a:spcAft>
            </a:pPr>
            <a:r>
              <a:rPr lang="ru-RU" sz="1998" b="1" i="1" dirty="0"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Теплый воздух поднимается вверх</a:t>
            </a:r>
          </a:p>
        </p:txBody>
      </p:sp>
    </p:spTree>
    <p:extLst>
      <p:ext uri="{BB962C8B-B14F-4D97-AF65-F5344CB8AC3E}">
        <p14:creationId xmlns="" xmlns:p14="http://schemas.microsoft.com/office/powerpoint/2010/main" val="1092552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65000" decel="35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75E-6 -3.7037E-7 L 0.00052 -0.4990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" y="-249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6953" y="0"/>
            <a:ext cx="7982211" cy="1277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>
              <a:lnSpc>
                <a:spcPct val="107000"/>
              </a:lnSpc>
              <a:spcAft>
                <a:spcPts val="0"/>
              </a:spcAft>
            </a:pPr>
            <a:r>
              <a:rPr lang="ru-RU" b="1" i="1" dirty="0" smtClean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Ветер - это горизонтальное перемещение воздуха вдоль земной поверхности из области высокого давления в область низкого давления</a:t>
            </a:r>
            <a:endParaRPr lang="ru-RU" sz="2000" b="1" i="1" dirty="0">
              <a:effectLst/>
              <a:latin typeface="Calibri" panose="020F0502020204030204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953" y="1277850"/>
            <a:ext cx="8443179" cy="633238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6658738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590" y="1245996"/>
            <a:ext cx="6923315" cy="637082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158415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312357" y="1356528"/>
            <a:ext cx="2317799" cy="768728"/>
          </a:xfrm>
          <a:prstGeom prst="rect">
            <a:avLst/>
          </a:prstGeom>
          <a:noFill/>
        </p:spPr>
        <p:txBody>
          <a:bodyPr wrap="none" lIns="76129" tIns="38064" rIns="76129" bIns="38064">
            <a:spAutoFit/>
          </a:bodyPr>
          <a:lstStyle/>
          <a:p>
            <a:pPr algn="ctr"/>
            <a:r>
              <a:rPr lang="ru-RU" sz="4496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п</a:t>
            </a:r>
            <a:r>
              <a:rPr lang="ru-RU" sz="4496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ункт А</a:t>
            </a:r>
            <a:endParaRPr lang="ru-RU" sz="4496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549222" y="1356528"/>
            <a:ext cx="2317799" cy="768728"/>
          </a:xfrm>
          <a:prstGeom prst="rect">
            <a:avLst/>
          </a:prstGeom>
          <a:noFill/>
        </p:spPr>
        <p:txBody>
          <a:bodyPr wrap="none" lIns="76129" tIns="38064" rIns="76129" bIns="38064">
            <a:spAutoFit/>
          </a:bodyPr>
          <a:lstStyle/>
          <a:p>
            <a:pPr algn="ctr"/>
            <a:r>
              <a:rPr lang="ru-RU" sz="4496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п</a:t>
            </a:r>
            <a:r>
              <a:rPr lang="ru-RU" sz="4496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ункт В</a:t>
            </a:r>
            <a:endParaRPr lang="ru-RU" sz="4496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96427" y="2125256"/>
            <a:ext cx="634647" cy="768728"/>
          </a:xfrm>
          <a:prstGeom prst="rect">
            <a:avLst/>
          </a:prstGeom>
          <a:noFill/>
        </p:spPr>
        <p:txBody>
          <a:bodyPr wrap="none" lIns="76129" tIns="38064" rIns="76129" bIns="38064">
            <a:spAutoFit/>
          </a:bodyPr>
          <a:lstStyle/>
          <a:p>
            <a:pPr algn="ctr"/>
            <a:r>
              <a:rPr lang="ru-RU" sz="4496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1.</a:t>
            </a:r>
            <a:endParaRPr lang="ru-RU" sz="4496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96426" y="2863898"/>
            <a:ext cx="634647" cy="768728"/>
          </a:xfrm>
          <a:prstGeom prst="rect">
            <a:avLst/>
          </a:prstGeom>
          <a:noFill/>
        </p:spPr>
        <p:txBody>
          <a:bodyPr wrap="none" lIns="76129" tIns="38064" rIns="76129" bIns="38064">
            <a:spAutoFit/>
          </a:bodyPr>
          <a:lstStyle/>
          <a:p>
            <a:pPr algn="ctr"/>
            <a:r>
              <a:rPr lang="ru-RU" sz="4496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2.</a:t>
            </a:r>
            <a:endParaRPr lang="ru-RU" sz="4496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96426" y="3632626"/>
            <a:ext cx="634647" cy="768728"/>
          </a:xfrm>
          <a:prstGeom prst="rect">
            <a:avLst/>
          </a:prstGeom>
          <a:noFill/>
        </p:spPr>
        <p:txBody>
          <a:bodyPr wrap="none" lIns="76129" tIns="38064" rIns="76129" bIns="38064">
            <a:spAutoFit/>
          </a:bodyPr>
          <a:lstStyle/>
          <a:p>
            <a:pPr algn="ctr"/>
            <a:r>
              <a:rPr lang="ru-RU" sz="4496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3.</a:t>
            </a:r>
            <a:endParaRPr lang="ru-RU" sz="4496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96426" y="4371268"/>
            <a:ext cx="634647" cy="768728"/>
          </a:xfrm>
          <a:prstGeom prst="rect">
            <a:avLst/>
          </a:prstGeom>
          <a:noFill/>
        </p:spPr>
        <p:txBody>
          <a:bodyPr wrap="none" lIns="76129" tIns="38064" rIns="76129" bIns="38064">
            <a:spAutoFit/>
          </a:bodyPr>
          <a:lstStyle/>
          <a:p>
            <a:pPr algn="ctr"/>
            <a:r>
              <a:rPr lang="ru-RU" sz="4496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4.</a:t>
            </a:r>
            <a:endParaRPr lang="ru-RU" sz="4496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96425" y="5170082"/>
            <a:ext cx="474345" cy="768728"/>
          </a:xfrm>
          <a:prstGeom prst="rect">
            <a:avLst/>
          </a:prstGeom>
          <a:noFill/>
        </p:spPr>
        <p:txBody>
          <a:bodyPr wrap="none" lIns="76129" tIns="38064" rIns="76129" bIns="38064">
            <a:spAutoFit/>
          </a:bodyPr>
          <a:lstStyle/>
          <a:p>
            <a:pPr algn="ctr"/>
            <a:r>
              <a:rPr lang="ru-RU" sz="4496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5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770770" y="2110213"/>
            <a:ext cx="3738124" cy="768728"/>
          </a:xfrm>
          <a:prstGeom prst="rect">
            <a:avLst/>
          </a:prstGeom>
          <a:noFill/>
        </p:spPr>
        <p:txBody>
          <a:bodyPr wrap="none" lIns="76129" tIns="38064" rIns="76129" bIns="38064">
            <a:spAutoFit/>
          </a:bodyPr>
          <a:lstStyle/>
          <a:p>
            <a:pPr algn="ctr"/>
            <a:r>
              <a:rPr lang="ru-RU" sz="4496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758 </a:t>
            </a:r>
            <a:r>
              <a:rPr lang="ru-RU" sz="4496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мм.рт.ст</a:t>
            </a:r>
            <a:r>
              <a:rPr lang="ru-RU" sz="4496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.</a:t>
            </a:r>
            <a:endParaRPr lang="ru-RU" sz="4496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839059" y="2095170"/>
            <a:ext cx="3738124" cy="768728"/>
          </a:xfrm>
          <a:prstGeom prst="rect">
            <a:avLst/>
          </a:prstGeom>
          <a:noFill/>
        </p:spPr>
        <p:txBody>
          <a:bodyPr wrap="none" lIns="76129" tIns="38064" rIns="76129" bIns="38064">
            <a:spAutoFit/>
          </a:bodyPr>
          <a:lstStyle/>
          <a:p>
            <a:pPr algn="ctr"/>
            <a:r>
              <a:rPr lang="ru-RU" sz="4496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740 </a:t>
            </a:r>
            <a:r>
              <a:rPr lang="ru-RU" sz="4496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мм.рт.ст</a:t>
            </a:r>
            <a:r>
              <a:rPr lang="ru-RU" sz="4496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.</a:t>
            </a:r>
            <a:endParaRPr lang="ru-RU" sz="4496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770770" y="2863898"/>
            <a:ext cx="3738124" cy="768728"/>
          </a:xfrm>
          <a:prstGeom prst="rect">
            <a:avLst/>
          </a:prstGeom>
          <a:noFill/>
        </p:spPr>
        <p:txBody>
          <a:bodyPr wrap="none" lIns="76129" tIns="38064" rIns="76129" bIns="38064">
            <a:spAutoFit/>
          </a:bodyPr>
          <a:lstStyle/>
          <a:p>
            <a:pPr algn="ctr"/>
            <a:r>
              <a:rPr lang="ru-RU" sz="4496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737 </a:t>
            </a:r>
            <a:r>
              <a:rPr lang="ru-RU" sz="4496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мм.рт.ст</a:t>
            </a:r>
            <a:r>
              <a:rPr lang="ru-RU" sz="4496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.</a:t>
            </a:r>
            <a:endParaRPr lang="ru-RU" sz="4496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839059" y="2833812"/>
            <a:ext cx="3738124" cy="768728"/>
          </a:xfrm>
          <a:prstGeom prst="rect">
            <a:avLst/>
          </a:prstGeom>
          <a:noFill/>
        </p:spPr>
        <p:txBody>
          <a:bodyPr wrap="none" lIns="76129" tIns="38064" rIns="76129" bIns="38064">
            <a:spAutoFit/>
          </a:bodyPr>
          <a:lstStyle/>
          <a:p>
            <a:pPr algn="ctr"/>
            <a:r>
              <a:rPr lang="ru-RU" sz="4496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745 </a:t>
            </a:r>
            <a:r>
              <a:rPr lang="ru-RU" sz="4496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мм.рт.ст</a:t>
            </a:r>
            <a:r>
              <a:rPr lang="ru-RU" sz="4496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.</a:t>
            </a:r>
            <a:endParaRPr lang="ru-RU" sz="4496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839059" y="3632626"/>
            <a:ext cx="3738124" cy="768728"/>
          </a:xfrm>
          <a:prstGeom prst="rect">
            <a:avLst/>
          </a:prstGeom>
          <a:noFill/>
        </p:spPr>
        <p:txBody>
          <a:bodyPr wrap="none" lIns="76129" tIns="38064" rIns="76129" bIns="38064">
            <a:spAutoFit/>
          </a:bodyPr>
          <a:lstStyle/>
          <a:p>
            <a:pPr algn="ctr"/>
            <a:r>
              <a:rPr lang="ru-RU" sz="4496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756 </a:t>
            </a:r>
            <a:r>
              <a:rPr lang="ru-RU" sz="4496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мм.рт.ст</a:t>
            </a:r>
            <a:r>
              <a:rPr lang="ru-RU" sz="4496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.</a:t>
            </a:r>
            <a:endParaRPr lang="ru-RU" sz="4496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839059" y="4371268"/>
            <a:ext cx="3738124" cy="768728"/>
          </a:xfrm>
          <a:prstGeom prst="rect">
            <a:avLst/>
          </a:prstGeom>
          <a:noFill/>
        </p:spPr>
        <p:txBody>
          <a:bodyPr wrap="none" lIns="76129" tIns="38064" rIns="76129" bIns="38064">
            <a:spAutoFit/>
          </a:bodyPr>
          <a:lstStyle/>
          <a:p>
            <a:pPr algn="ctr"/>
            <a:r>
              <a:rPr lang="ru-RU" sz="4496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747 </a:t>
            </a:r>
            <a:r>
              <a:rPr lang="ru-RU" sz="4496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мм.рт.ст</a:t>
            </a:r>
            <a:r>
              <a:rPr lang="ru-RU" sz="4496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.</a:t>
            </a:r>
            <a:endParaRPr lang="ru-RU" sz="4496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770770" y="3662712"/>
            <a:ext cx="3738124" cy="768728"/>
          </a:xfrm>
          <a:prstGeom prst="rect">
            <a:avLst/>
          </a:prstGeom>
          <a:noFill/>
        </p:spPr>
        <p:txBody>
          <a:bodyPr wrap="none" lIns="76129" tIns="38064" rIns="76129" bIns="38064">
            <a:spAutoFit/>
          </a:bodyPr>
          <a:lstStyle/>
          <a:p>
            <a:pPr algn="ctr"/>
            <a:r>
              <a:rPr lang="ru-RU" sz="4496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750 </a:t>
            </a:r>
            <a:r>
              <a:rPr lang="ru-RU" sz="4496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мм.рт.ст</a:t>
            </a:r>
            <a:r>
              <a:rPr lang="ru-RU" sz="4496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.</a:t>
            </a:r>
            <a:endParaRPr lang="ru-RU" sz="4496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770770" y="4401354"/>
            <a:ext cx="3738124" cy="768728"/>
          </a:xfrm>
          <a:prstGeom prst="rect">
            <a:avLst/>
          </a:prstGeom>
          <a:noFill/>
        </p:spPr>
        <p:txBody>
          <a:bodyPr wrap="none" lIns="76129" tIns="38064" rIns="76129" bIns="38064">
            <a:spAutoFit/>
          </a:bodyPr>
          <a:lstStyle/>
          <a:p>
            <a:pPr algn="ctr"/>
            <a:r>
              <a:rPr lang="ru-RU" sz="4496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744 </a:t>
            </a:r>
            <a:r>
              <a:rPr lang="ru-RU" sz="4496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мм.рт.ст</a:t>
            </a:r>
            <a:r>
              <a:rPr lang="ru-RU" sz="4496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.</a:t>
            </a:r>
            <a:endParaRPr lang="ru-RU" sz="4496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770770" y="5200168"/>
            <a:ext cx="3738124" cy="768728"/>
          </a:xfrm>
          <a:prstGeom prst="rect">
            <a:avLst/>
          </a:prstGeom>
          <a:noFill/>
        </p:spPr>
        <p:txBody>
          <a:bodyPr wrap="none" lIns="76129" tIns="38064" rIns="76129" bIns="38064">
            <a:spAutoFit/>
          </a:bodyPr>
          <a:lstStyle/>
          <a:p>
            <a:pPr algn="ctr"/>
            <a:r>
              <a:rPr lang="ru-RU" sz="4496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728 </a:t>
            </a:r>
            <a:r>
              <a:rPr lang="ru-RU" sz="4496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мм.рт.ст</a:t>
            </a:r>
            <a:r>
              <a:rPr lang="ru-RU" sz="4496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.</a:t>
            </a:r>
            <a:endParaRPr lang="ru-RU" sz="4496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839059" y="5200168"/>
            <a:ext cx="3738124" cy="768728"/>
          </a:xfrm>
          <a:prstGeom prst="rect">
            <a:avLst/>
          </a:prstGeom>
          <a:noFill/>
        </p:spPr>
        <p:txBody>
          <a:bodyPr wrap="none" lIns="76129" tIns="38064" rIns="76129" bIns="38064">
            <a:spAutoFit/>
          </a:bodyPr>
          <a:lstStyle/>
          <a:p>
            <a:pPr algn="ctr"/>
            <a:r>
              <a:rPr lang="ru-RU" sz="4496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742 </a:t>
            </a:r>
            <a:r>
              <a:rPr lang="ru-RU" sz="4496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мм.рт.ст</a:t>
            </a:r>
            <a:r>
              <a:rPr lang="ru-RU" sz="4496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.</a:t>
            </a:r>
            <a:endParaRPr lang="ru-RU" sz="4496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96426" y="5878638"/>
            <a:ext cx="634647" cy="768728"/>
          </a:xfrm>
          <a:prstGeom prst="rect">
            <a:avLst/>
          </a:prstGeom>
          <a:noFill/>
        </p:spPr>
        <p:txBody>
          <a:bodyPr wrap="none" lIns="76129" tIns="38064" rIns="76129" bIns="38064">
            <a:spAutoFit/>
          </a:bodyPr>
          <a:lstStyle/>
          <a:p>
            <a:pPr algn="ctr"/>
            <a:r>
              <a:rPr lang="ru-RU" sz="4496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6.</a:t>
            </a:r>
            <a:endParaRPr lang="ru-RU" sz="4496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96425" y="6677452"/>
            <a:ext cx="634647" cy="768728"/>
          </a:xfrm>
          <a:prstGeom prst="rect">
            <a:avLst/>
          </a:prstGeom>
          <a:noFill/>
        </p:spPr>
        <p:txBody>
          <a:bodyPr wrap="none" lIns="76129" tIns="38064" rIns="76129" bIns="38064">
            <a:spAutoFit/>
          </a:bodyPr>
          <a:lstStyle/>
          <a:p>
            <a:pPr algn="ctr"/>
            <a:r>
              <a:rPr lang="ru-RU" sz="4496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7.</a:t>
            </a:r>
            <a:endParaRPr lang="ru-RU" sz="4496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5839059" y="5878638"/>
            <a:ext cx="3738124" cy="768728"/>
          </a:xfrm>
          <a:prstGeom prst="rect">
            <a:avLst/>
          </a:prstGeom>
          <a:noFill/>
        </p:spPr>
        <p:txBody>
          <a:bodyPr wrap="none" lIns="76129" tIns="38064" rIns="76129" bIns="38064">
            <a:spAutoFit/>
          </a:bodyPr>
          <a:lstStyle/>
          <a:p>
            <a:pPr algn="ctr"/>
            <a:r>
              <a:rPr lang="ru-RU" sz="4496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756 </a:t>
            </a:r>
            <a:r>
              <a:rPr lang="ru-RU" sz="4496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мм.рт.ст</a:t>
            </a:r>
            <a:r>
              <a:rPr lang="ru-RU" sz="4496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.</a:t>
            </a:r>
            <a:endParaRPr lang="ru-RU" sz="4496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770770" y="5908724"/>
            <a:ext cx="3738124" cy="768728"/>
          </a:xfrm>
          <a:prstGeom prst="rect">
            <a:avLst/>
          </a:prstGeom>
          <a:noFill/>
        </p:spPr>
        <p:txBody>
          <a:bodyPr wrap="none" lIns="76129" tIns="38064" rIns="76129" bIns="38064">
            <a:spAutoFit/>
          </a:bodyPr>
          <a:lstStyle/>
          <a:p>
            <a:pPr algn="ctr"/>
            <a:r>
              <a:rPr lang="ru-RU" sz="4496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760 </a:t>
            </a:r>
            <a:r>
              <a:rPr lang="ru-RU" sz="4496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мм.рт.ст</a:t>
            </a:r>
            <a:r>
              <a:rPr lang="ru-RU" sz="4496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.</a:t>
            </a:r>
            <a:endParaRPr lang="ru-RU" sz="4496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770770" y="6707538"/>
            <a:ext cx="3738123" cy="768728"/>
          </a:xfrm>
          <a:prstGeom prst="rect">
            <a:avLst/>
          </a:prstGeom>
          <a:noFill/>
        </p:spPr>
        <p:txBody>
          <a:bodyPr wrap="none" lIns="76129" tIns="38064" rIns="76129" bIns="38064">
            <a:spAutoFit/>
          </a:bodyPr>
          <a:lstStyle/>
          <a:p>
            <a:pPr algn="ctr"/>
            <a:r>
              <a:rPr lang="ru-RU" sz="4496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733 </a:t>
            </a:r>
            <a:r>
              <a:rPr lang="ru-RU" sz="4496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мм.рт.ст</a:t>
            </a:r>
            <a:r>
              <a:rPr lang="ru-RU" sz="4496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.</a:t>
            </a:r>
            <a:endParaRPr lang="ru-RU" sz="4496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5839059" y="6707538"/>
            <a:ext cx="3738124" cy="768728"/>
          </a:xfrm>
          <a:prstGeom prst="rect">
            <a:avLst/>
          </a:prstGeom>
          <a:noFill/>
        </p:spPr>
        <p:txBody>
          <a:bodyPr wrap="none" lIns="76129" tIns="38064" rIns="76129" bIns="38064">
            <a:spAutoFit/>
          </a:bodyPr>
          <a:lstStyle/>
          <a:p>
            <a:pPr algn="ctr"/>
            <a:r>
              <a:rPr lang="ru-RU" sz="4496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749 </a:t>
            </a:r>
            <a:r>
              <a:rPr lang="ru-RU" sz="4496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мм.рт.ст</a:t>
            </a:r>
            <a:r>
              <a:rPr lang="ru-RU" sz="4496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.</a:t>
            </a:r>
            <a:endParaRPr lang="ru-RU" sz="4496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27" name="Стрелка вправо 26"/>
          <p:cNvSpPr/>
          <p:nvPr/>
        </p:nvSpPr>
        <p:spPr>
          <a:xfrm>
            <a:off x="4635906" y="2250949"/>
            <a:ext cx="1076140" cy="612949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Стрелка вправо 27"/>
          <p:cNvSpPr/>
          <p:nvPr/>
        </p:nvSpPr>
        <p:spPr>
          <a:xfrm>
            <a:off x="4635906" y="5963989"/>
            <a:ext cx="1076140" cy="612949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Стрелка вправо 28"/>
          <p:cNvSpPr/>
          <p:nvPr/>
        </p:nvSpPr>
        <p:spPr>
          <a:xfrm rot="10800000">
            <a:off x="4635906" y="3019677"/>
            <a:ext cx="1076140" cy="612949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Стрелка вправо 29"/>
          <p:cNvSpPr/>
          <p:nvPr/>
        </p:nvSpPr>
        <p:spPr>
          <a:xfrm rot="10800000">
            <a:off x="4635906" y="3788406"/>
            <a:ext cx="1076140" cy="612949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Стрелка вправо 30"/>
          <p:cNvSpPr/>
          <p:nvPr/>
        </p:nvSpPr>
        <p:spPr>
          <a:xfrm rot="10800000">
            <a:off x="4635906" y="4527047"/>
            <a:ext cx="1076140" cy="612949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Стрелка вправо 31"/>
          <p:cNvSpPr/>
          <p:nvPr/>
        </p:nvSpPr>
        <p:spPr>
          <a:xfrm rot="10800000">
            <a:off x="4635906" y="5295775"/>
            <a:ext cx="1076140" cy="612949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Стрелка вправо 32"/>
          <p:cNvSpPr/>
          <p:nvPr/>
        </p:nvSpPr>
        <p:spPr>
          <a:xfrm rot="10800000">
            <a:off x="4635906" y="6755341"/>
            <a:ext cx="1076140" cy="612949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74354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73478" y="392253"/>
            <a:ext cx="528452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Ветер – великий в природе работник</a:t>
            </a:r>
            <a:endParaRPr lang="ru-RU" b="1" i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46190"/>
            <a:ext cx="4981053" cy="332236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1053" y="1246190"/>
            <a:ext cx="4459546" cy="332236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81036"/>
            <a:ext cx="4981053" cy="373578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1053" y="4272166"/>
            <a:ext cx="4459546" cy="334465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805003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73478" y="392253"/>
            <a:ext cx="528452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Ветер – великий в природе работник</a:t>
            </a:r>
            <a:endParaRPr lang="ru-RU" b="1" i="1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959" y="1162682"/>
            <a:ext cx="4885438" cy="305339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0397" y="2198052"/>
            <a:ext cx="4855210" cy="303542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959" y="4216080"/>
            <a:ext cx="4885438" cy="305339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963048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23966" y="402583"/>
            <a:ext cx="7079500" cy="2068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07000"/>
              </a:lnSpc>
              <a:spcAft>
                <a:spcPts val="0"/>
              </a:spcAft>
            </a:pPr>
            <a:r>
              <a:rPr lang="ru-RU" b="1" i="1" dirty="0" smtClean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Ветер характеризуется следующими показателями:</a:t>
            </a:r>
            <a:endParaRPr lang="ru-RU" b="1" i="1" dirty="0">
              <a:latin typeface="Calibri" panose="020F0502020204030204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0"/>
              </a:spcAft>
            </a:pPr>
            <a:r>
              <a:rPr lang="ru-RU" b="1" i="1" dirty="0" smtClean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1. Направление – откуда дует ветер.</a:t>
            </a:r>
          </a:p>
          <a:p>
            <a:pPr indent="450215" algn="just">
              <a:lnSpc>
                <a:spcPct val="107000"/>
              </a:lnSpc>
              <a:spcAft>
                <a:spcPts val="0"/>
              </a:spcAft>
            </a:pPr>
            <a:r>
              <a:rPr lang="ru-RU" b="1" i="1" dirty="0" smtClean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2. Скорость ветра (м/с и км/ч).</a:t>
            </a:r>
            <a:endParaRPr lang="ru-RU" b="1" i="1" dirty="0">
              <a:latin typeface="Calibri" panose="020F0502020204030204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0"/>
              </a:spcAft>
            </a:pPr>
            <a:r>
              <a:rPr lang="ru-RU" b="1" i="1" dirty="0" smtClean="0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3. Сила ветра по шкале баллов</a:t>
            </a:r>
            <a:endParaRPr lang="ru-RU" b="1" i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2" y="2646110"/>
            <a:ext cx="3383304" cy="3383304"/>
          </a:xfrm>
          <a:prstGeom prst="rect">
            <a:avLst/>
          </a:prstGeom>
        </p:spPr>
      </p:pic>
      <p:sp>
        <p:nvSpPr>
          <p:cNvPr id="6" name="Стрелка вправо 5"/>
          <p:cNvSpPr/>
          <p:nvPr/>
        </p:nvSpPr>
        <p:spPr>
          <a:xfrm>
            <a:off x="271305" y="4237278"/>
            <a:ext cx="934497" cy="200967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право 6"/>
          <p:cNvSpPr/>
          <p:nvPr/>
        </p:nvSpPr>
        <p:spPr>
          <a:xfrm rot="8095564">
            <a:off x="3896468" y="2851762"/>
            <a:ext cx="934497" cy="200967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право 7"/>
          <p:cNvSpPr/>
          <p:nvPr/>
        </p:nvSpPr>
        <p:spPr>
          <a:xfrm rot="16200000">
            <a:off x="2430205" y="6396179"/>
            <a:ext cx="934497" cy="200967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9238" y="2378710"/>
            <a:ext cx="4901237" cy="523811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59827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52645" y="550920"/>
            <a:ext cx="833273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Приборы для определения </a:t>
            </a:r>
          </a:p>
          <a:p>
            <a:pPr algn="ctr"/>
            <a:r>
              <a:rPr lang="ru-RU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характеристик  ветра</a:t>
            </a:r>
            <a:endParaRPr lang="ru-RU" sz="3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6" name="Picture 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920" y="1970927"/>
            <a:ext cx="1524011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93623" y="1970927"/>
            <a:ext cx="1143008" cy="1767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3821" y="1970927"/>
            <a:ext cx="1714512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36961" y="2042365"/>
            <a:ext cx="2369818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9"/>
          <p:cNvSpPr/>
          <p:nvPr/>
        </p:nvSpPr>
        <p:spPr>
          <a:xfrm>
            <a:off x="2056100" y="3706415"/>
            <a:ext cx="496610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Ручные анемометры</a:t>
            </a:r>
            <a:endParaRPr lang="ru-RU" sz="3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660815" y="6270735"/>
            <a:ext cx="238052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Флюгеры</a:t>
            </a:r>
            <a:endParaRPr lang="ru-RU" sz="3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93957" y="4700843"/>
            <a:ext cx="1936480" cy="14459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94221" y="4343653"/>
            <a:ext cx="1357322" cy="2035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Picture 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065064" y="4629405"/>
            <a:ext cx="2464611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4041157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1" t="18442" r="-964"/>
          <a:stretch/>
        </p:blipFill>
        <p:spPr bwMode="auto">
          <a:xfrm>
            <a:off x="461701" y="2039816"/>
            <a:ext cx="4808397" cy="29118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1538" r="303"/>
          <a:stretch/>
        </p:blipFill>
        <p:spPr bwMode="auto">
          <a:xfrm>
            <a:off x="5270098" y="4250452"/>
            <a:ext cx="4748107" cy="2801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63324" y="392253"/>
            <a:ext cx="85292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Бриз – ветер, который меняет направление два раза в сутки</a:t>
            </a:r>
            <a:endParaRPr lang="ru-RU" b="1" i="1" dirty="0"/>
          </a:p>
        </p:txBody>
      </p:sp>
    </p:spTree>
    <p:extLst>
      <p:ext uri="{BB962C8B-B14F-4D97-AF65-F5344CB8AC3E}">
        <p14:creationId xmlns="" xmlns:p14="http://schemas.microsoft.com/office/powerpoint/2010/main" val="1517252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1" t="10526" r="-754"/>
          <a:stretch/>
        </p:blipFill>
        <p:spPr bwMode="auto">
          <a:xfrm>
            <a:off x="693336" y="1929284"/>
            <a:ext cx="7747279" cy="5157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63324" y="392253"/>
            <a:ext cx="84683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Муссон – ветер, который меняет направление два раза в год</a:t>
            </a:r>
            <a:endParaRPr lang="ru-RU" b="1" i="1" dirty="0"/>
          </a:p>
        </p:txBody>
      </p:sp>
    </p:spTree>
    <p:extLst>
      <p:ext uri="{BB962C8B-B14F-4D97-AF65-F5344CB8AC3E}">
        <p14:creationId xmlns="" xmlns:p14="http://schemas.microsoft.com/office/powerpoint/2010/main" val="2335468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36662"/>
            <a:ext cx="8504237" cy="637817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727391" y="559893"/>
            <a:ext cx="10494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Смерч</a:t>
            </a:r>
            <a:endParaRPr lang="ru-RU" b="1" i="1" dirty="0"/>
          </a:p>
        </p:txBody>
      </p:sp>
    </p:spTree>
    <p:extLst>
      <p:ext uri="{BB962C8B-B14F-4D97-AF65-F5344CB8AC3E}">
        <p14:creationId xmlns="" xmlns:p14="http://schemas.microsoft.com/office/powerpoint/2010/main" val="1997658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727391" y="559893"/>
            <a:ext cx="28419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Домашнее задание:</a:t>
            </a:r>
            <a:endParaRPr lang="ru-RU" b="1" i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74591" y="1946733"/>
            <a:ext cx="959923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1. Найти и  </a:t>
            </a:r>
            <a:r>
              <a:rPr lang="ru-RU" b="1" i="1" dirty="0" smtClean="0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выучить стихи </a:t>
            </a:r>
            <a:r>
              <a:rPr lang="ru-RU" b="1" i="1" dirty="0" smtClean="0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, </a:t>
            </a:r>
            <a:r>
              <a:rPr lang="ru-RU" b="1" i="1" dirty="0" smtClean="0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песни </a:t>
            </a:r>
            <a:r>
              <a:rPr lang="ru-RU" b="1" i="1" dirty="0" smtClean="0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, </a:t>
            </a:r>
            <a:r>
              <a:rPr lang="ru-RU" b="1" i="1" dirty="0" smtClean="0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пословицы и </a:t>
            </a:r>
            <a:r>
              <a:rPr lang="ru-RU" b="1" i="1" dirty="0" smtClean="0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поговорки о ветре.</a:t>
            </a:r>
            <a:endParaRPr lang="ru-RU" b="1" i="1" dirty="0" smtClean="0">
              <a:effectLst/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r>
              <a:rPr lang="ru-RU" b="1" i="1" smtClean="0">
                <a:latin typeface="Times New Roman" panose="02020603050405020304" pitchFamily="18" charset="0"/>
                <a:ea typeface="MS Mincho" panose="02020609040205080304" pitchFamily="49" charset="-128"/>
              </a:rPr>
              <a:t>2. Параграф </a:t>
            </a:r>
            <a:r>
              <a:rPr lang="ru-RU" b="1" i="1" dirty="0" smtClean="0">
                <a:latin typeface="Times New Roman" panose="02020603050405020304" pitchFamily="18" charset="0"/>
                <a:ea typeface="MS Mincho" panose="02020609040205080304" pitchFamily="49" charset="-128"/>
              </a:rPr>
              <a:t>39.</a:t>
            </a:r>
            <a:endParaRPr lang="ru-RU" b="1" i="1" dirty="0"/>
          </a:p>
        </p:txBody>
      </p:sp>
    </p:spTree>
    <p:extLst>
      <p:ext uri="{BB962C8B-B14F-4D97-AF65-F5344CB8AC3E}">
        <p14:creationId xmlns="" xmlns:p14="http://schemas.microsoft.com/office/powerpoint/2010/main" val="615622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C0C0C0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DCDCDC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Тема Office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Globus_Standdart</Template>
  <TotalTime>101</TotalTime>
  <Words>371</Words>
  <Application>Microsoft Office PowerPoint</Application>
  <PresentationFormat>Произвольный</PresentationFormat>
  <Paragraphs>59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>Øàáëîí ïî ãåîãðàôèè</dc:subject>
  <dc:creator>Антонио</dc:creator>
  <dc:description>Ïðåçåíòàöèè è øàáëîíû PowerPoint ïî ãåîãðàôèè è ýêîëîãèè http://pptgeo.3dn.ru/</dc:description>
  <cp:lastModifiedBy>1</cp:lastModifiedBy>
  <cp:revision>12</cp:revision>
  <dcterms:created xsi:type="dcterms:W3CDTF">2014-11-16T10:27:30Z</dcterms:created>
  <dcterms:modified xsi:type="dcterms:W3CDTF">2015-04-16T02:19:07Z</dcterms:modified>
</cp:coreProperties>
</file>