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7"/>
  </p:notesMasterIdLst>
  <p:sldIdLst>
    <p:sldId id="257" r:id="rId2"/>
    <p:sldId id="259" r:id="rId3"/>
    <p:sldId id="260" r:id="rId4"/>
    <p:sldId id="261" r:id="rId5"/>
    <p:sldId id="276" r:id="rId6"/>
    <p:sldId id="262" r:id="rId7"/>
    <p:sldId id="263" r:id="rId8"/>
    <p:sldId id="264" r:id="rId9"/>
    <p:sldId id="282" r:id="rId10"/>
    <p:sldId id="283" r:id="rId11"/>
    <p:sldId id="265" r:id="rId12"/>
    <p:sldId id="266" r:id="rId13"/>
    <p:sldId id="284" r:id="rId14"/>
    <p:sldId id="285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36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6D2FBC-8D56-4D28-B4BA-D06859458D51}" type="datetimeFigureOut">
              <a:rPr lang="ru-RU" smtClean="0"/>
              <a:pPr/>
              <a:t>08.04.2013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34B2D3-5C18-4D5A-8DA9-3F77D504216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8EF224-69BD-46FE-A4A3-4DEA1C2F06C1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37642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8EF224-69BD-46FE-A4A3-4DEA1C2F06C1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451706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8EF224-69BD-46FE-A4A3-4DEA1C2F06C1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0143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3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8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9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0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1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2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3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5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6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7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9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0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1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3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24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25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6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7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8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9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30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31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4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%D0%9A%D0%B0%D0%BD%D0%B4%D1%8B%D0%BA_1839.jpg?uselang=ru" TargetMode="External"/><Relationship Id="rId7" Type="http://schemas.openxmlformats.org/officeDocument/2006/relationships/image" Target="../media/image1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hyperlink" Target="http://commons.wikimedia.org/wiki/File:%D0%9A%D0%B0%D0%BD%D0%B4%D1%8B%D0%BA_1608.jpg?uselang=ru" TargetMode="Externa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Fritillaria_meleagris_Sturm32.jpg?uselang=ru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ru.wikipedia.org/wiki/%D0%A4%D0%B0%D0%B9%D0%BB:Fischotter,_Lutra_Lutra.JPG" TargetMode="Externa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165304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ru-RU" sz="4800" b="1" i="1" dirty="0" smtClean="0">
                <a:solidFill>
                  <a:srgbClr val="C00000"/>
                </a:solidFill>
                <a:latin typeface="+mn-lt"/>
                <a:ea typeface="Calibri"/>
                <a:cs typeface="Calibri" pitchFamily="34" charset="0"/>
              </a:rPr>
              <a:t/>
            </a:r>
            <a:br>
              <a:rPr lang="ru-RU" sz="4800" b="1" i="1" dirty="0" smtClean="0">
                <a:solidFill>
                  <a:srgbClr val="C00000"/>
                </a:solidFill>
                <a:latin typeface="+mn-lt"/>
                <a:ea typeface="Calibri"/>
                <a:cs typeface="Calibri" pitchFamily="34" charset="0"/>
              </a:rPr>
            </a:br>
            <a:r>
              <a:rPr lang="ru-RU" sz="4800" b="1" i="1" dirty="0" smtClean="0">
                <a:solidFill>
                  <a:srgbClr val="C00000"/>
                </a:solidFill>
                <a:latin typeface="+mn-lt"/>
                <a:ea typeface="Calibri"/>
                <a:cs typeface="Calibri" pitchFamily="34" charset="0"/>
              </a:rPr>
              <a:t/>
            </a:r>
            <a:br>
              <a:rPr lang="ru-RU" sz="4800" b="1" i="1" dirty="0" smtClean="0">
                <a:solidFill>
                  <a:srgbClr val="C00000"/>
                </a:solidFill>
                <a:latin typeface="+mn-lt"/>
                <a:ea typeface="Calibri"/>
                <a:cs typeface="Calibri" pitchFamily="34" charset="0"/>
              </a:rPr>
            </a:br>
            <a:r>
              <a:rPr lang="ru-RU" sz="4800" b="1" i="1" dirty="0" smtClean="0">
                <a:solidFill>
                  <a:srgbClr val="C00000"/>
                </a:solidFill>
                <a:latin typeface="+mn-lt"/>
                <a:ea typeface="Calibri"/>
                <a:cs typeface="Calibri" pitchFamily="34" charset="0"/>
              </a:rPr>
              <a:t/>
            </a:r>
            <a:br>
              <a:rPr lang="ru-RU" sz="4800" b="1" i="1" dirty="0" smtClean="0">
                <a:solidFill>
                  <a:srgbClr val="C00000"/>
                </a:solidFill>
                <a:latin typeface="+mn-lt"/>
                <a:ea typeface="Calibri"/>
                <a:cs typeface="Calibri" pitchFamily="34" charset="0"/>
              </a:rPr>
            </a:br>
            <a:r>
              <a:rPr lang="ru-RU" sz="4800" b="1" i="1" dirty="0" smtClean="0">
                <a:solidFill>
                  <a:srgbClr val="C00000"/>
                </a:solidFill>
                <a:latin typeface="+mn-lt"/>
                <a:ea typeface="Calibri"/>
                <a:cs typeface="Calibri" pitchFamily="34" charset="0"/>
              </a:rPr>
              <a:t>Красная </a:t>
            </a:r>
            <a:r>
              <a:rPr lang="ru-RU" sz="4800" b="1" i="1" dirty="0">
                <a:solidFill>
                  <a:srgbClr val="C00000"/>
                </a:solidFill>
                <a:latin typeface="+mn-lt"/>
                <a:ea typeface="Calibri"/>
                <a:cs typeface="Calibri" pitchFamily="34" charset="0"/>
              </a:rPr>
              <a:t>Книга Кемеровской </a:t>
            </a:r>
            <a:r>
              <a:rPr lang="ru-RU" sz="4800" b="1" i="1" dirty="0" smtClean="0">
                <a:solidFill>
                  <a:srgbClr val="C00000"/>
                </a:solidFill>
                <a:latin typeface="+mn-lt"/>
                <a:ea typeface="Calibri"/>
                <a:cs typeface="Calibri" pitchFamily="34" charset="0"/>
              </a:rPr>
              <a:t>области</a:t>
            </a:r>
            <a:br>
              <a:rPr lang="ru-RU" sz="4800" b="1" i="1" dirty="0" smtClean="0">
                <a:solidFill>
                  <a:srgbClr val="C00000"/>
                </a:solidFill>
                <a:latin typeface="+mn-lt"/>
                <a:ea typeface="Calibri"/>
                <a:cs typeface="Calibri" pitchFamily="34" charset="0"/>
              </a:rPr>
            </a:br>
            <a:r>
              <a:rPr lang="ru-RU" b="1" i="1" dirty="0">
                <a:solidFill>
                  <a:srgbClr val="C00000"/>
                </a:solidFill>
                <a:latin typeface="+mn-lt"/>
                <a:ea typeface="Calibri"/>
                <a:cs typeface="Calibri" pitchFamily="34" charset="0"/>
              </a:rPr>
              <a:t/>
            </a:r>
            <a:br>
              <a:rPr lang="ru-RU" b="1" i="1" dirty="0">
                <a:solidFill>
                  <a:srgbClr val="C00000"/>
                </a:solidFill>
                <a:latin typeface="+mn-lt"/>
                <a:ea typeface="Calibri"/>
                <a:cs typeface="Calibri" pitchFamily="34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+mn-lt"/>
                <a:ea typeface="Calibri"/>
                <a:cs typeface="Calibri" pitchFamily="34" charset="0"/>
              </a:rPr>
              <a:t>                          </a:t>
            </a:r>
            <a:r>
              <a:rPr lang="ru-RU" sz="2000" dirty="0" smtClean="0">
                <a:solidFill>
                  <a:srgbClr val="002060"/>
                </a:solidFill>
                <a:latin typeface="+mn-lt"/>
                <a:ea typeface="Calibri"/>
                <a:cs typeface="Calibri" pitchFamily="34" charset="0"/>
              </a:rPr>
              <a:t>Дерево</a:t>
            </a:r>
            <a:r>
              <a:rPr lang="ru-RU" sz="2000" dirty="0">
                <a:solidFill>
                  <a:srgbClr val="002060"/>
                </a:solidFill>
                <a:latin typeface="+mn-lt"/>
                <a:ea typeface="Calibri"/>
                <a:cs typeface="Calibri" pitchFamily="34" charset="0"/>
              </a:rPr>
              <a:t>, трава, цветок и птица</a:t>
            </a:r>
            <a:br>
              <a:rPr lang="ru-RU" sz="2000" dirty="0">
                <a:solidFill>
                  <a:srgbClr val="002060"/>
                </a:solidFill>
                <a:latin typeface="+mn-lt"/>
                <a:ea typeface="Calibri"/>
                <a:cs typeface="Calibri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+mn-lt"/>
                <a:ea typeface="Calibri"/>
                <a:cs typeface="Calibri" pitchFamily="34" charset="0"/>
              </a:rPr>
              <a:t>                                         Не </a:t>
            </a:r>
            <a:r>
              <a:rPr lang="ru-RU" sz="2000" dirty="0">
                <a:solidFill>
                  <a:srgbClr val="002060"/>
                </a:solidFill>
                <a:latin typeface="+mn-lt"/>
                <a:ea typeface="Calibri"/>
                <a:cs typeface="Calibri" pitchFamily="34" charset="0"/>
              </a:rPr>
              <a:t>всегда </a:t>
            </a:r>
            <a:r>
              <a:rPr lang="ru-RU" sz="2000" dirty="0" smtClean="0">
                <a:solidFill>
                  <a:srgbClr val="002060"/>
                </a:solidFill>
                <a:latin typeface="+mn-lt"/>
                <a:ea typeface="Calibri"/>
                <a:cs typeface="Calibri" pitchFamily="34" charset="0"/>
              </a:rPr>
              <a:t>умеют </a:t>
            </a:r>
            <a:r>
              <a:rPr lang="ru-RU" sz="2000" dirty="0">
                <a:solidFill>
                  <a:srgbClr val="002060"/>
                </a:solidFill>
                <a:latin typeface="+mn-lt"/>
                <a:ea typeface="Calibri"/>
                <a:cs typeface="Calibri" pitchFamily="34" charset="0"/>
              </a:rPr>
              <a:t>защититься.</a:t>
            </a:r>
            <a:br>
              <a:rPr lang="ru-RU" sz="2000" dirty="0">
                <a:solidFill>
                  <a:srgbClr val="002060"/>
                </a:solidFill>
                <a:latin typeface="+mn-lt"/>
                <a:ea typeface="Calibri"/>
                <a:cs typeface="Calibri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+mn-lt"/>
                <a:ea typeface="Calibri"/>
                <a:cs typeface="Calibri" pitchFamily="34" charset="0"/>
              </a:rPr>
              <a:t>                                         Если </a:t>
            </a:r>
            <a:r>
              <a:rPr lang="ru-RU" sz="2000" dirty="0">
                <a:solidFill>
                  <a:srgbClr val="002060"/>
                </a:solidFill>
                <a:latin typeface="+mn-lt"/>
                <a:ea typeface="Calibri"/>
                <a:cs typeface="Calibri" pitchFamily="34" charset="0"/>
              </a:rPr>
              <a:t>будут уничтожены они,</a:t>
            </a:r>
            <a:br>
              <a:rPr lang="ru-RU" sz="2000" dirty="0">
                <a:solidFill>
                  <a:srgbClr val="002060"/>
                </a:solidFill>
                <a:latin typeface="+mn-lt"/>
                <a:ea typeface="Calibri"/>
                <a:cs typeface="Calibri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+mn-lt"/>
                <a:ea typeface="Calibri"/>
                <a:cs typeface="Calibri" pitchFamily="34" charset="0"/>
              </a:rPr>
              <a:t>                                         На </a:t>
            </a:r>
            <a:r>
              <a:rPr lang="ru-RU" sz="2000" dirty="0">
                <a:solidFill>
                  <a:srgbClr val="002060"/>
                </a:solidFill>
                <a:latin typeface="+mn-lt"/>
                <a:ea typeface="Calibri"/>
                <a:cs typeface="Calibri" pitchFamily="34" charset="0"/>
              </a:rPr>
              <a:t>планете  мы останемся одни.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3929066"/>
            <a:ext cx="3367206" cy="2525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0" name="Picture 2" descr="http://www.karate42.ru/thumb.php?file=/uploads/images/kokuz.jpg&amp;x_width=350"/>
          <p:cNvPicPr>
            <a:picLocks noChangeAspect="1" noChangeArrowheads="1"/>
          </p:cNvPicPr>
          <p:nvPr/>
        </p:nvPicPr>
        <p:blipFill>
          <a:blip r:embed="rId3"/>
          <a:srcRect b="7856"/>
          <a:stretch>
            <a:fillRect/>
          </a:stretch>
        </p:blipFill>
        <p:spPr bwMode="auto">
          <a:xfrm>
            <a:off x="6215074" y="0"/>
            <a:ext cx="2928926" cy="30718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76305245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76056" y="446087"/>
            <a:ext cx="3960440" cy="5414963"/>
          </a:xfrm>
        </p:spPr>
        <p:txBody>
          <a:bodyPr/>
          <a:lstStyle/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ru-RU" sz="2800" b="1" i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2800" b="1" i="1" dirty="0">
                <a:solidFill>
                  <a:srgbClr val="002060"/>
                </a:solidFill>
                <a:cs typeface="Calibri" pitchFamily="34" charset="0"/>
              </a:rPr>
              <a:t>В </a:t>
            </a:r>
            <a:r>
              <a:rPr lang="ru-RU" sz="2800" b="1" i="1" dirty="0" smtClean="0">
                <a:solidFill>
                  <a:srgbClr val="C00000"/>
                </a:solidFill>
                <a:cs typeface="Calibri" pitchFamily="34" charset="0"/>
              </a:rPr>
              <a:t>1963 </a:t>
            </a:r>
            <a:r>
              <a:rPr lang="ru-RU" sz="2800" b="1" i="1" dirty="0">
                <a:solidFill>
                  <a:srgbClr val="002060"/>
                </a:solidFill>
                <a:cs typeface="Calibri" pitchFamily="34" charset="0"/>
              </a:rPr>
              <a:t>году была издана Международная Красная </a:t>
            </a:r>
            <a:r>
              <a:rPr lang="ru-RU" sz="2800" b="1" i="1" dirty="0" smtClean="0">
                <a:solidFill>
                  <a:srgbClr val="002060"/>
                </a:solidFill>
                <a:cs typeface="Calibri" pitchFamily="34" charset="0"/>
              </a:rPr>
              <a:t>книга</a:t>
            </a:r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endParaRPr lang="ru-RU" sz="2800" i="1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836713"/>
            <a:ext cx="3960440" cy="518457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857232"/>
            <a:ext cx="4897402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876015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76056" y="446087"/>
            <a:ext cx="3744416" cy="6079257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Ø"/>
            </a:pPr>
            <a:r>
              <a:rPr lang="ru-RU" sz="2800" b="1" i="1" dirty="0" smtClean="0">
                <a:latin typeface="Calibri"/>
                <a:ea typeface="Calibri"/>
                <a:cs typeface="Times New Roman"/>
              </a:rPr>
              <a:t> </a:t>
            </a:r>
            <a:r>
              <a:rPr lang="ru-RU" sz="2800" b="1" i="1" dirty="0">
                <a:solidFill>
                  <a:srgbClr val="002060"/>
                </a:solidFill>
                <a:ea typeface="Calibri"/>
                <a:cs typeface="Times New Roman"/>
              </a:rPr>
              <a:t>В нашей стране такая книга появилась в </a:t>
            </a:r>
            <a:r>
              <a:rPr lang="ru-RU" sz="2800" b="1" i="1" dirty="0">
                <a:solidFill>
                  <a:srgbClr val="C00000"/>
                </a:solidFill>
                <a:ea typeface="Calibri"/>
                <a:cs typeface="Times New Roman"/>
              </a:rPr>
              <a:t>1978 </a:t>
            </a:r>
            <a:r>
              <a:rPr lang="ru-RU" sz="2800" b="1" i="1" dirty="0">
                <a:solidFill>
                  <a:srgbClr val="002060"/>
                </a:solidFill>
                <a:ea typeface="Calibri"/>
                <a:cs typeface="Times New Roman"/>
              </a:rPr>
              <a:t>году и была переиздана в 2-х томах </a:t>
            </a:r>
            <a:r>
              <a:rPr lang="ru-RU" sz="2800" b="1" i="1" dirty="0">
                <a:solidFill>
                  <a:srgbClr val="C00000"/>
                </a:solidFill>
                <a:ea typeface="Calibri"/>
                <a:cs typeface="Times New Roman"/>
              </a:rPr>
              <a:t>1984</a:t>
            </a:r>
            <a:r>
              <a:rPr lang="ru-RU" sz="2800" b="1" i="1" dirty="0">
                <a:solidFill>
                  <a:srgbClr val="002060"/>
                </a:solidFill>
                <a:ea typeface="Calibri"/>
                <a:cs typeface="Times New Roman"/>
              </a:rPr>
              <a:t> </a:t>
            </a:r>
            <a:r>
              <a:rPr lang="ru-RU" sz="2800" b="1" i="1" dirty="0" smtClean="0">
                <a:solidFill>
                  <a:srgbClr val="002060"/>
                </a:solidFill>
                <a:ea typeface="Calibri"/>
                <a:cs typeface="Times New Roman"/>
              </a:rPr>
              <a:t>году</a:t>
            </a:r>
            <a:endParaRPr lang="ru-RU" sz="2800" b="1" i="1" dirty="0">
              <a:solidFill>
                <a:srgbClr val="002060"/>
              </a:solidFill>
              <a:effectLst/>
              <a:ea typeface="Calibri"/>
              <a:cs typeface="Times New Roman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04" y="1631949"/>
            <a:ext cx="4104456" cy="453335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81502"/>
            <a:ext cx="40767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930986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4008" y="446087"/>
            <a:ext cx="4248472" cy="6007249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Ø"/>
            </a:pPr>
            <a:r>
              <a:rPr lang="ru-RU" sz="2800" b="1" i="1" dirty="0">
                <a:solidFill>
                  <a:srgbClr val="002060"/>
                </a:solidFill>
                <a:ea typeface="Calibri"/>
                <a:cs typeface="Times New Roman"/>
              </a:rPr>
              <a:t>Красная книга Кемеровской области была подготовлена в </a:t>
            </a:r>
            <a:r>
              <a:rPr lang="ru-RU" sz="2800" b="1" i="1" dirty="0">
                <a:solidFill>
                  <a:srgbClr val="C00000"/>
                </a:solidFill>
                <a:ea typeface="Calibri"/>
                <a:cs typeface="Times New Roman"/>
              </a:rPr>
              <a:t>1996</a:t>
            </a:r>
            <a:r>
              <a:rPr lang="ru-RU" sz="2800" b="1" i="1" dirty="0">
                <a:solidFill>
                  <a:srgbClr val="002060"/>
                </a:solidFill>
                <a:ea typeface="Calibri"/>
                <a:cs typeface="Times New Roman"/>
              </a:rPr>
              <a:t> году. </a:t>
            </a:r>
            <a:endParaRPr lang="ru-RU" sz="2800" b="1" i="1" dirty="0" smtClean="0">
              <a:solidFill>
                <a:srgbClr val="00206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rgbClr val="002060"/>
                </a:solidFill>
                <a:ea typeface="Calibri"/>
                <a:cs typeface="Times New Roman"/>
              </a:rPr>
              <a:t>Из-за </a:t>
            </a:r>
            <a:r>
              <a:rPr lang="ru-RU" sz="2800" b="1" i="1" dirty="0">
                <a:solidFill>
                  <a:srgbClr val="002060"/>
                </a:solidFill>
                <a:ea typeface="Calibri"/>
                <a:cs typeface="Times New Roman"/>
              </a:rPr>
              <a:t>отсутствия финансирования публикация откладывалась до </a:t>
            </a:r>
            <a:r>
              <a:rPr lang="ru-RU" sz="2800" b="1" i="1" dirty="0">
                <a:solidFill>
                  <a:srgbClr val="C00000"/>
                </a:solidFill>
                <a:ea typeface="Calibri"/>
                <a:cs typeface="Times New Roman"/>
              </a:rPr>
              <a:t>2000 </a:t>
            </a:r>
            <a:r>
              <a:rPr lang="ru-RU" sz="2800" b="1" i="1" dirty="0" smtClean="0">
                <a:solidFill>
                  <a:srgbClr val="002060"/>
                </a:solidFill>
                <a:ea typeface="Calibri"/>
                <a:cs typeface="Times New Roman"/>
              </a:rPr>
              <a:t>года.</a:t>
            </a:r>
            <a:endParaRPr lang="ru-RU" sz="1600" dirty="0">
              <a:solidFill>
                <a:srgbClr val="002060"/>
              </a:solidFill>
              <a:effectLst/>
              <a:ea typeface="Calibri"/>
              <a:cs typeface="Times New Roman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836713"/>
            <a:ext cx="3960440" cy="576064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571480"/>
            <a:ext cx="4392488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870149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i="1" dirty="0" smtClean="0">
                <a:solidFill>
                  <a:srgbClr val="002060"/>
                </a:solidFill>
                <a:latin typeface="+mn-lt"/>
              </a:rPr>
              <a:t>В 2013году, в год </a:t>
            </a:r>
            <a:r>
              <a:rPr lang="ru-RU" sz="3600" b="1" i="1" dirty="0" smtClean="0">
                <a:solidFill>
                  <a:srgbClr val="C00000"/>
                </a:solidFill>
                <a:latin typeface="+mn-lt"/>
              </a:rPr>
              <a:t>70-летия Кузбасса </a:t>
            </a:r>
            <a:r>
              <a:rPr lang="ru-RU" sz="3600" b="1" i="1" dirty="0" smtClean="0">
                <a:solidFill>
                  <a:srgbClr val="002060"/>
                </a:solidFill>
                <a:latin typeface="+mn-lt"/>
              </a:rPr>
              <a:t>выходит второе издание Красной книги Кемеровской области</a:t>
            </a:r>
            <a:endParaRPr lang="ru-RU" sz="3600" b="1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ru-RU" i="1" dirty="0" smtClean="0">
              <a:solidFill>
                <a:srgbClr val="002060"/>
              </a:solidFill>
            </a:endParaRPr>
          </a:p>
          <a:p>
            <a:endParaRPr lang="ru-RU" i="1" dirty="0" smtClean="0">
              <a:solidFill>
                <a:srgbClr val="002060"/>
              </a:solidFill>
            </a:endParaRPr>
          </a:p>
          <a:p>
            <a:endParaRPr lang="ru-RU" i="1" dirty="0" smtClean="0">
              <a:solidFill>
                <a:srgbClr val="002060"/>
              </a:solidFill>
            </a:endParaRPr>
          </a:p>
          <a:p>
            <a:endParaRPr lang="ru-RU" i="1" dirty="0" smtClean="0">
              <a:solidFill>
                <a:srgbClr val="002060"/>
              </a:solidFill>
            </a:endParaRPr>
          </a:p>
          <a:p>
            <a:endParaRPr lang="ru-RU" i="1" dirty="0" smtClean="0">
              <a:solidFill>
                <a:srgbClr val="002060"/>
              </a:solidFill>
            </a:endParaRPr>
          </a:p>
          <a:p>
            <a:endParaRPr lang="ru-RU" i="1" dirty="0" smtClean="0">
              <a:solidFill>
                <a:srgbClr val="002060"/>
              </a:solidFill>
            </a:endParaRPr>
          </a:p>
          <a:p>
            <a:endParaRPr lang="ru-RU" i="1" dirty="0" smtClean="0">
              <a:solidFill>
                <a:srgbClr val="002060"/>
              </a:solidFill>
            </a:endParaRPr>
          </a:p>
          <a:p>
            <a:endParaRPr lang="ru-RU" i="1" dirty="0" smtClean="0">
              <a:solidFill>
                <a:srgbClr val="002060"/>
              </a:solidFill>
            </a:endParaRPr>
          </a:p>
          <a:p>
            <a:endParaRPr lang="ru-RU" i="1" dirty="0" smtClean="0">
              <a:solidFill>
                <a:srgbClr val="002060"/>
              </a:solidFill>
            </a:endParaRPr>
          </a:p>
          <a:p>
            <a:endParaRPr lang="ru-RU" i="1" dirty="0" smtClean="0">
              <a:solidFill>
                <a:srgbClr val="002060"/>
              </a:solidFill>
            </a:endParaRPr>
          </a:p>
          <a:p>
            <a:r>
              <a:rPr lang="ru-RU" i="1" dirty="0" smtClean="0">
                <a:solidFill>
                  <a:srgbClr val="002060"/>
                </a:solidFill>
              </a:rPr>
              <a:t>Снежный барс</a:t>
            </a:r>
            <a:endParaRPr lang="ru-RU" i="1" dirty="0">
              <a:solidFill>
                <a:srgbClr val="002060"/>
              </a:solidFill>
            </a:endParaRPr>
          </a:p>
        </p:txBody>
      </p:sp>
      <p:pic>
        <p:nvPicPr>
          <p:cNvPr id="1028" name="Picture 4" descr="Снежный барс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2428868"/>
            <a:ext cx="5333991" cy="40004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352928" cy="6264696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600" b="1" i="1" dirty="0">
                <a:solidFill>
                  <a:srgbClr val="002060"/>
                </a:solidFill>
                <a:latin typeface="+mn-lt"/>
                <a:ea typeface="Calibri"/>
                <a:cs typeface="Times New Roman"/>
              </a:rPr>
              <a:t>Леса и кустарники занимают почти </a:t>
            </a:r>
            <a:r>
              <a:rPr lang="ru-RU" sz="3600" b="1" i="1" dirty="0">
                <a:solidFill>
                  <a:srgbClr val="C00000"/>
                </a:solidFill>
                <a:latin typeface="+mn-lt"/>
                <a:ea typeface="Calibri"/>
                <a:cs typeface="Times New Roman"/>
              </a:rPr>
              <a:t>65%</a:t>
            </a:r>
            <a:r>
              <a:rPr lang="ru-RU" sz="3600" b="1" i="1" dirty="0">
                <a:latin typeface="+mn-lt"/>
                <a:ea typeface="Calibri"/>
                <a:cs typeface="Times New Roman"/>
              </a:rPr>
              <a:t> </a:t>
            </a:r>
            <a:r>
              <a:rPr lang="ru-RU" sz="3600" b="1" i="1" dirty="0">
                <a:solidFill>
                  <a:srgbClr val="002060"/>
                </a:solidFill>
                <a:latin typeface="+mn-lt"/>
                <a:ea typeface="Calibri"/>
                <a:cs typeface="Times New Roman"/>
              </a:rPr>
              <a:t>территории </a:t>
            </a:r>
            <a:r>
              <a:rPr lang="ru-RU" sz="3600" b="1" i="1" dirty="0" smtClean="0">
                <a:solidFill>
                  <a:srgbClr val="002060"/>
                </a:solidFill>
                <a:latin typeface="+mn-lt"/>
                <a:ea typeface="Calibri"/>
                <a:cs typeface="Times New Roman"/>
              </a:rPr>
              <a:t>области. </a:t>
            </a:r>
            <a:br>
              <a:rPr lang="ru-RU" sz="3600" b="1" i="1" dirty="0" smtClean="0">
                <a:solidFill>
                  <a:srgbClr val="002060"/>
                </a:solidFill>
                <a:latin typeface="+mn-lt"/>
                <a:ea typeface="Calibri"/>
                <a:cs typeface="Times New Roman"/>
              </a:rPr>
            </a:br>
            <a:r>
              <a:rPr lang="ru-RU" sz="3600" b="1" i="1" dirty="0" smtClean="0">
                <a:solidFill>
                  <a:srgbClr val="002060"/>
                </a:solidFill>
                <a:latin typeface="+mn-lt"/>
                <a:ea typeface="Calibri"/>
                <a:cs typeface="Times New Roman"/>
              </a:rPr>
              <a:t>Флору </a:t>
            </a:r>
            <a:r>
              <a:rPr lang="ru-RU" sz="3600" b="1" i="1" dirty="0">
                <a:solidFill>
                  <a:srgbClr val="002060"/>
                </a:solidFill>
                <a:latin typeface="+mn-lt"/>
                <a:ea typeface="Calibri"/>
                <a:cs typeface="Times New Roman"/>
              </a:rPr>
              <a:t>высших растений области  представляют</a:t>
            </a:r>
            <a:r>
              <a:rPr lang="ru-RU" sz="3600" b="1" i="1" dirty="0">
                <a:latin typeface="+mn-lt"/>
                <a:ea typeface="Calibri"/>
                <a:cs typeface="Times New Roman"/>
              </a:rPr>
              <a:t> </a:t>
            </a:r>
            <a:r>
              <a:rPr lang="ru-RU" sz="3600" b="1" i="1" dirty="0">
                <a:solidFill>
                  <a:srgbClr val="C00000"/>
                </a:solidFill>
                <a:latin typeface="+mn-lt"/>
                <a:ea typeface="Calibri"/>
                <a:cs typeface="Times New Roman"/>
              </a:rPr>
              <a:t>1585</a:t>
            </a:r>
            <a:r>
              <a:rPr lang="ru-RU" sz="3600" b="1" i="1" dirty="0">
                <a:latin typeface="+mn-lt"/>
                <a:ea typeface="Calibri"/>
                <a:cs typeface="Times New Roman"/>
              </a:rPr>
              <a:t> </a:t>
            </a:r>
            <a:r>
              <a:rPr lang="ru-RU" sz="3600" b="1" i="1" dirty="0" smtClean="0">
                <a:solidFill>
                  <a:srgbClr val="002060"/>
                </a:solidFill>
                <a:latin typeface="+mn-lt"/>
                <a:ea typeface="Calibri"/>
                <a:cs typeface="Times New Roman"/>
              </a:rPr>
              <a:t>видов. </a:t>
            </a:r>
            <a:r>
              <a:rPr lang="ru-RU" sz="3600" b="1" i="1" dirty="0" smtClean="0">
                <a:latin typeface="+mn-lt"/>
                <a:ea typeface="Calibri"/>
                <a:cs typeface="Times New Roman"/>
              </a:rPr>
              <a:t/>
            </a:r>
            <a:br>
              <a:rPr lang="ru-RU" sz="3600" b="1" i="1" dirty="0" smtClean="0">
                <a:latin typeface="+mn-lt"/>
                <a:ea typeface="Calibri"/>
                <a:cs typeface="Times New Roman"/>
              </a:rPr>
            </a:br>
            <a:r>
              <a:rPr lang="ru-RU" sz="3600" dirty="0" smtClean="0">
                <a:solidFill>
                  <a:srgbClr val="002060"/>
                </a:solidFill>
                <a:latin typeface="+mn-lt"/>
                <a:ea typeface="Calibri"/>
                <a:cs typeface="Times New Roman"/>
              </a:rPr>
              <a:t> </a:t>
            </a:r>
            <a:endParaRPr lang="ru-RU" sz="3600" b="1" i="1" dirty="0">
              <a:solidFill>
                <a:schemeClr val="tx1"/>
              </a:solidFill>
              <a:effectLst/>
              <a:latin typeface="+mn-lt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68391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1296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b="1" i="1" dirty="0" smtClean="0">
              <a:solidFill>
                <a:srgbClr val="002060"/>
              </a:solidFill>
              <a:effectLst/>
              <a:ea typeface="Calibri"/>
              <a:cs typeface="Times New Roman"/>
            </a:endParaRPr>
          </a:p>
          <a:p>
            <a:r>
              <a:rPr lang="ru-RU" sz="3600" b="1" i="1" dirty="0" smtClean="0">
                <a:solidFill>
                  <a:srgbClr val="002060"/>
                </a:solidFill>
                <a:effectLst/>
                <a:ea typeface="Calibri"/>
                <a:cs typeface="Times New Roman"/>
              </a:rPr>
              <a:t>Современная фауна позвоночных животных Кемеровской области включает около </a:t>
            </a:r>
            <a:r>
              <a:rPr lang="ru-RU" sz="3600" b="1" i="1" dirty="0" smtClean="0">
                <a:solidFill>
                  <a:srgbClr val="C00000"/>
                </a:solidFill>
                <a:effectLst/>
                <a:ea typeface="Calibri"/>
                <a:cs typeface="Times New Roman"/>
              </a:rPr>
              <a:t>450</a:t>
            </a:r>
            <a:r>
              <a:rPr lang="ru-RU" sz="3600" b="1" i="1" dirty="0" smtClean="0">
                <a:solidFill>
                  <a:srgbClr val="002060"/>
                </a:solidFill>
                <a:effectLst/>
                <a:ea typeface="Calibri"/>
                <a:cs typeface="Times New Roman"/>
              </a:rPr>
              <a:t> видов, в том числе: 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ru-RU" sz="3600" b="1" i="1" dirty="0" smtClean="0">
                <a:solidFill>
                  <a:srgbClr val="C00000"/>
                </a:solidFill>
                <a:effectLst/>
                <a:ea typeface="Calibri"/>
                <a:cs typeface="Times New Roman"/>
              </a:rPr>
              <a:t>68</a:t>
            </a:r>
            <a:r>
              <a:rPr lang="ru-RU" sz="3600" b="1" i="1" dirty="0" smtClean="0">
                <a:solidFill>
                  <a:srgbClr val="002060"/>
                </a:solidFill>
                <a:effectLst/>
                <a:ea typeface="Calibri"/>
                <a:cs typeface="Times New Roman"/>
              </a:rPr>
              <a:t> видов млекопитающих </a:t>
            </a:r>
            <a:endParaRPr lang="en-US" sz="3600" b="1" i="1" dirty="0" smtClean="0">
              <a:solidFill>
                <a:srgbClr val="002060"/>
              </a:solidFill>
              <a:effectLst/>
              <a:ea typeface="Calibri"/>
              <a:cs typeface="Times New Roman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600" b="1" i="1" dirty="0" smtClean="0">
                <a:solidFill>
                  <a:srgbClr val="C00000"/>
                </a:solidFill>
                <a:effectLst/>
                <a:ea typeface="Calibri"/>
                <a:cs typeface="Times New Roman"/>
              </a:rPr>
              <a:t>325</a:t>
            </a:r>
            <a:r>
              <a:rPr lang="ru-RU" sz="3600" b="1" i="1" dirty="0" smtClean="0">
                <a:solidFill>
                  <a:srgbClr val="002060"/>
                </a:solidFill>
                <a:effectLst/>
                <a:ea typeface="Calibri"/>
                <a:cs typeface="Times New Roman"/>
              </a:rPr>
              <a:t> видов птиц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ru-RU" sz="3600" b="1" i="1" dirty="0" smtClean="0">
                <a:solidFill>
                  <a:srgbClr val="C00000"/>
                </a:solidFill>
                <a:effectLst/>
                <a:ea typeface="Calibri"/>
                <a:cs typeface="Times New Roman"/>
              </a:rPr>
              <a:t>6 </a:t>
            </a:r>
            <a:r>
              <a:rPr lang="ru-RU" sz="3600" b="1" i="1" dirty="0" smtClean="0">
                <a:solidFill>
                  <a:srgbClr val="002060"/>
                </a:solidFill>
                <a:effectLst/>
                <a:ea typeface="Calibri"/>
                <a:cs typeface="Times New Roman"/>
              </a:rPr>
              <a:t>- рептилий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ru-RU" sz="3600" b="1" i="1" dirty="0" smtClean="0">
                <a:solidFill>
                  <a:srgbClr val="C00000"/>
                </a:solidFill>
                <a:effectLst/>
                <a:ea typeface="Calibri"/>
                <a:cs typeface="Times New Roman"/>
              </a:rPr>
              <a:t>5</a:t>
            </a:r>
            <a:r>
              <a:rPr lang="ru-RU" sz="3600" b="1" i="1" dirty="0" smtClean="0">
                <a:solidFill>
                  <a:srgbClr val="002060"/>
                </a:solidFill>
                <a:effectLst/>
                <a:ea typeface="Calibri"/>
                <a:cs typeface="Times New Roman"/>
              </a:rPr>
              <a:t> - амфибий 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ru-RU" sz="3600" b="1" i="1" dirty="0" smtClean="0">
                <a:solidFill>
                  <a:srgbClr val="C00000"/>
                </a:solidFill>
                <a:effectLst/>
                <a:ea typeface="Calibri"/>
                <a:cs typeface="Times New Roman"/>
              </a:rPr>
              <a:t>42</a:t>
            </a:r>
            <a:r>
              <a:rPr lang="ru-RU" sz="3600" b="1" i="1" dirty="0" smtClean="0">
                <a:solidFill>
                  <a:srgbClr val="002060"/>
                </a:solidFill>
                <a:effectLst/>
                <a:ea typeface="Calibri"/>
                <a:cs typeface="Times New Roman"/>
              </a:rPr>
              <a:t> вида рыб </a:t>
            </a:r>
            <a:endParaRPr lang="ru-RU" sz="36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01343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88640"/>
            <a:ext cx="8261154" cy="620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Calibri"/>
                <a:ea typeface="Calibri"/>
                <a:cs typeface="Times New Roman"/>
              </a:rPr>
              <a:t> </a:t>
            </a:r>
            <a:r>
              <a:rPr lang="ru-RU" sz="3200" b="1" i="1" dirty="0" smtClean="0">
                <a:solidFill>
                  <a:srgbClr val="002060"/>
                </a:solidFill>
                <a:effectLst/>
                <a:ea typeface="Calibri"/>
                <a:cs typeface="Times New Roman"/>
              </a:rPr>
              <a:t> </a:t>
            </a:r>
            <a:endParaRPr lang="ru-RU" sz="3200" b="1" i="1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365104"/>
            <a:ext cx="22860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437112"/>
            <a:ext cx="2779332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438" y="4419334"/>
            <a:ext cx="1623244" cy="1846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00034" y="214290"/>
            <a:ext cx="821537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Сегодня кузбасская Красная книга включает </a:t>
            </a:r>
            <a:r>
              <a:rPr lang="ru-RU" sz="3600" b="1" dirty="0" smtClean="0">
                <a:solidFill>
                  <a:srgbClr val="C00000"/>
                </a:solidFill>
              </a:rPr>
              <a:t>165</a:t>
            </a:r>
            <a:r>
              <a:rPr lang="ru-RU" sz="3600" b="1" dirty="0" smtClean="0">
                <a:solidFill>
                  <a:srgbClr val="002060"/>
                </a:solidFill>
              </a:rPr>
              <a:t> видов растений и грибов (в первом издании, вышедшем в 2000-м году, их было </a:t>
            </a:r>
            <a:r>
              <a:rPr lang="ru-RU" sz="3600" b="1" dirty="0" smtClean="0">
                <a:solidFill>
                  <a:srgbClr val="C00000"/>
                </a:solidFill>
              </a:rPr>
              <a:t>152</a:t>
            </a:r>
            <a:r>
              <a:rPr lang="ru-RU" sz="3600" b="1" dirty="0" smtClean="0">
                <a:solidFill>
                  <a:srgbClr val="002060"/>
                </a:solidFill>
              </a:rPr>
              <a:t>) и </a:t>
            </a:r>
            <a:r>
              <a:rPr lang="ru-RU" sz="3600" b="1" dirty="0" smtClean="0">
                <a:solidFill>
                  <a:srgbClr val="C00000"/>
                </a:solidFill>
              </a:rPr>
              <a:t>135</a:t>
            </a:r>
            <a:r>
              <a:rPr lang="ru-RU" sz="3600" b="1" dirty="0" smtClean="0">
                <a:solidFill>
                  <a:srgbClr val="002060"/>
                </a:solidFill>
              </a:rPr>
              <a:t> видов животных (в первом издании — </a:t>
            </a:r>
            <a:r>
              <a:rPr lang="ru-RU" sz="3600" b="1" dirty="0" smtClean="0">
                <a:solidFill>
                  <a:srgbClr val="C00000"/>
                </a:solidFill>
              </a:rPr>
              <a:t>124</a:t>
            </a:r>
            <a:r>
              <a:rPr lang="ru-RU" sz="3600" b="1" dirty="0" smtClean="0">
                <a:solidFill>
                  <a:srgbClr val="002060"/>
                </a:solidFill>
              </a:rPr>
              <a:t>).</a:t>
            </a:r>
          </a:p>
          <a:p>
            <a:endParaRPr lang="ru-RU" sz="3600" dirty="0" smtClean="0">
              <a:solidFill>
                <a:srgbClr val="002060"/>
              </a:solidFill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578904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</a:rPr>
              <a:t>Кандык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 сибирский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Picture 10" descr="http://galt-auto.ru/_ph/592/2/3481245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428736"/>
            <a:ext cx="3071834" cy="3286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4" descr="Кандык 1839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1285860"/>
            <a:ext cx="2619375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19" name="Таблица 18"/>
          <p:cNvGraphicFramePr>
            <a:graphicFrameLocks noGrp="1"/>
          </p:cNvGraphicFramePr>
          <p:nvPr/>
        </p:nvGraphicFramePr>
        <p:xfrm>
          <a:off x="4286248" y="3714753"/>
          <a:ext cx="3500462" cy="2752032"/>
        </p:xfrm>
        <a:graphic>
          <a:graphicData uri="http://schemas.openxmlformats.org/drawingml/2006/table">
            <a:tbl>
              <a:tblPr/>
              <a:tblGrid>
                <a:gridCol w="3500462"/>
              </a:tblGrid>
              <a:tr h="383588">
                <a:tc>
                  <a:txBody>
                    <a:bodyPr/>
                    <a:lstStyle/>
                    <a:p>
                      <a:endParaRPr lang="ru-RU" sz="1700" dirty="0"/>
                    </a:p>
                  </a:txBody>
                  <a:tcPr marL="17684" marR="17684" marT="17684" marB="176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FFDD"/>
                    </a:solidFill>
                  </a:tcPr>
                </a:tc>
              </a:tr>
              <a:tr h="15679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684" marR="17684" marT="17684" marB="176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FFDD"/>
                    </a:solidFill>
                  </a:tcPr>
                </a:tc>
              </a:tr>
              <a:tr h="274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ru-RU" sz="2800" b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Плод - коробочка </a:t>
                      </a:r>
                    </a:p>
                  </a:txBody>
                  <a:tcPr marL="17684" marR="17684" marT="17684" marB="1768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FFDD"/>
                    </a:solidFill>
                  </a:tcPr>
                </a:tc>
              </a:tr>
              <a:tr h="274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000" dirty="0">
                        <a:latin typeface="Calibri"/>
                        <a:cs typeface="Times New Roman"/>
                      </a:endParaRPr>
                    </a:p>
                  </a:txBody>
                  <a:tcPr marL="17684" marR="17684" marT="17684" marB="1768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FFDD"/>
                    </a:solidFill>
                  </a:tcPr>
                </a:tc>
              </a:tr>
            </a:tbl>
          </a:graphicData>
        </a:graphic>
      </p:graphicFrame>
      <p:pic>
        <p:nvPicPr>
          <p:cNvPr id="20" name="Рисунок 19" descr="Кандык 1608.jpg">
            <a:hlinkClick r:id="rId5"/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48" y="3714752"/>
            <a:ext cx="2618740" cy="19640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987" name="Picture 3" descr="2010_05_04-1405670"/>
          <p:cNvPicPr>
            <a:picLocks noChangeAspect="1" noChangeArrowheads="1"/>
          </p:cNvPicPr>
          <p:nvPr/>
        </p:nvPicPr>
        <p:blipFill>
          <a:blip r:embed="rId7"/>
          <a:srcRect l="4348" t="11940" r="15217" b="11940"/>
          <a:stretch>
            <a:fillRect/>
          </a:stretch>
        </p:blipFill>
        <p:spPr bwMode="auto">
          <a:xfrm>
            <a:off x="428596" y="2857496"/>
            <a:ext cx="2643206" cy="3643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Рябчик шахматный</a:t>
            </a:r>
            <a:endParaRPr lang="ru-RU" dirty="0"/>
          </a:p>
        </p:txBody>
      </p:sp>
      <p:pic>
        <p:nvPicPr>
          <p:cNvPr id="1026" name="Picture 2" descr="http://elektro-sadovnik.ru/images/phocagallery/1_lukovichnie-klubnivie/ryabchik/thumbs/phoca_thumb_l_ryabchik%20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643050"/>
            <a:ext cx="4667240" cy="35004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Fritillaria meleagris Sturm32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1357298"/>
            <a:ext cx="2619375" cy="4067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i="1" dirty="0" smtClean="0">
                <a:solidFill>
                  <a:srgbClr val="002060"/>
                </a:solidFill>
              </a:rPr>
              <a:t>Купальница </a:t>
            </a:r>
            <a:r>
              <a:rPr lang="ru-RU" sz="2800" b="1" i="1" smtClean="0">
                <a:solidFill>
                  <a:srgbClr val="002060"/>
                </a:solidFill>
              </a:rPr>
              <a:t>азиатская </a:t>
            </a:r>
            <a:br>
              <a:rPr lang="ru-RU" sz="2800" b="1" i="1" smtClean="0">
                <a:solidFill>
                  <a:srgbClr val="002060"/>
                </a:solidFill>
              </a:rPr>
            </a:br>
            <a:r>
              <a:rPr lang="ru-RU" sz="2400" b="1" i="1" smtClean="0">
                <a:solidFill>
                  <a:srgbClr val="002060"/>
                </a:solidFill>
              </a:rPr>
              <a:t>(</a:t>
            </a:r>
            <a:r>
              <a:rPr lang="ru-RU" sz="2400" b="1" i="1" dirty="0" smtClean="0">
                <a:solidFill>
                  <a:srgbClr val="002060"/>
                </a:solidFill>
              </a:rPr>
              <a:t>семейство Лютиковые)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7224" y="1857364"/>
            <a:ext cx="3571900" cy="37147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     Лист  сложный, жилкование сетчатое; число частей цветка </a:t>
            </a:r>
            <a:r>
              <a:rPr lang="ru-RU" sz="2400" b="1" smtClean="0">
                <a:solidFill>
                  <a:srgbClr val="002060"/>
                </a:solidFill>
              </a:rPr>
              <a:t>кратно 5.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876169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9"/>
            <a:ext cx="8568952" cy="1008112"/>
          </a:xfrm>
        </p:spPr>
        <p:txBody>
          <a:bodyPr/>
          <a:lstStyle/>
          <a:p>
            <a:pPr algn="ctr"/>
            <a:r>
              <a:rPr lang="ru-RU" sz="2800" b="1" i="1" dirty="0" err="1" smtClean="0">
                <a:solidFill>
                  <a:srgbClr val="002060"/>
                </a:solidFill>
              </a:rPr>
              <a:t>Родиола</a:t>
            </a:r>
            <a:r>
              <a:rPr lang="ru-RU" sz="2800" b="1" i="1" dirty="0" smtClean="0">
                <a:solidFill>
                  <a:srgbClr val="002060"/>
                </a:solidFill>
              </a:rPr>
              <a:t> розовая (золотой корень)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214422"/>
            <a:ext cx="4000528" cy="39290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386" name="Picture 2" descr="http://zhenskoe-mnenie.ru/upload/information_system_14/1/2/7/item_12717/information_items_127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1285860"/>
            <a:ext cx="3857622" cy="2571748"/>
          </a:xfrm>
          <a:prstGeom prst="rect">
            <a:avLst/>
          </a:prstGeom>
          <a:noFill/>
        </p:spPr>
      </p:pic>
      <p:pic>
        <p:nvPicPr>
          <p:cNvPr id="16388" name="Picture 4" descr="золотой корень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4000504"/>
            <a:ext cx="3143272" cy="2286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2434195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Кабарга</a:t>
            </a:r>
            <a:endParaRPr lang="ru-RU" sz="36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1332894" y="1500174"/>
            <a:ext cx="3147824" cy="4286280"/>
          </a:xfrm>
        </p:spPr>
        <p:txBody>
          <a:bodyPr/>
          <a:lstStyle/>
          <a:p>
            <a:r>
              <a:rPr lang="ru-RU" b="1" dirty="0" smtClean="0"/>
              <a:t>Самый мелкий олень. </a:t>
            </a:r>
            <a:r>
              <a:rPr lang="ru-RU" b="1" dirty="0" smtClean="0"/>
              <a:t>У самцов — длинные изогнутые клыки, выступающие из—под верхней губы на 7—9 см; выполняют роль турнирного оружия. </a:t>
            </a:r>
            <a:endParaRPr lang="ru-RU" b="1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4" descr="http://img-fotki.yandex.ru/get/5804/usikn.52/0_6313a_e50b9ee6_XL">
            <a:hlinkClick r:id="rId2"/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 bwMode="auto">
          <a:xfrm>
            <a:off x="5072066" y="1785926"/>
            <a:ext cx="3549665" cy="4646628"/>
          </a:xfrm>
          <a:prstGeom prst="rect">
            <a:avLst/>
          </a:prstGeom>
          <a:noFill/>
        </p:spPr>
      </p:pic>
      <p:sp>
        <p:nvSpPr>
          <p:cNvPr id="10" name="Содержимое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Выдра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992066" y="1812926"/>
            <a:ext cx="3142488" cy="211613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" name="Рисунок 227" descr="Выдра">
            <a:hlinkClick r:id="rId2" tooltip="Выдра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1785918" y="1785926"/>
            <a:ext cx="5286412" cy="4000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260649"/>
            <a:ext cx="7125113" cy="1008112"/>
          </a:xfrm>
        </p:spPr>
        <p:txBody>
          <a:bodyPr/>
          <a:lstStyle/>
          <a:p>
            <a:pPr algn="ctr"/>
            <a:r>
              <a:rPr lang="ru-RU" sz="2800" b="1" i="1" dirty="0" smtClean="0">
                <a:solidFill>
                  <a:srgbClr val="002060"/>
                </a:solidFill>
              </a:rPr>
              <a:t>Черный аист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6" name="Объект 5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2714620"/>
            <a:ext cx="3067053" cy="3286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506" name="Picture 2" descr="http://proxy11.media.online.ua/uol/r3-9bb30e0276/4efc7fa4b8fa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1428736"/>
            <a:ext cx="4143404" cy="39290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6220598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260649"/>
            <a:ext cx="7125113" cy="1080120"/>
          </a:xfrm>
        </p:spPr>
        <p:txBody>
          <a:bodyPr/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С</a:t>
            </a:r>
            <a:r>
              <a:rPr lang="ru-RU" sz="2800" b="1" dirty="0" smtClean="0">
                <a:solidFill>
                  <a:srgbClr val="002060"/>
                </a:solidFill>
              </a:rPr>
              <a:t>копа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5656" y="1268760"/>
            <a:ext cx="6264696" cy="51125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0083072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260649"/>
            <a:ext cx="7125113" cy="1080120"/>
          </a:xfrm>
        </p:spPr>
        <p:txBody>
          <a:bodyPr/>
          <a:lstStyle/>
          <a:p>
            <a:pPr algn="ctr"/>
            <a:r>
              <a:rPr lang="ru-RU" sz="2800" b="1" i="1" dirty="0" smtClean="0">
                <a:solidFill>
                  <a:srgbClr val="002060"/>
                </a:solidFill>
              </a:rPr>
              <a:t>Сибирский осетр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1680" y="1340768"/>
            <a:ext cx="5976664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2803545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i="1" dirty="0" smtClean="0">
                <a:solidFill>
                  <a:srgbClr val="002060"/>
                </a:solidFill>
              </a:rPr>
              <a:t>Редкие бабочки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000100" y="1714488"/>
            <a:ext cx="3480618" cy="674701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Аполлон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Бражник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434" name="Picture 2" descr="http://img-2001-12.photosight.ru/16/77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500306"/>
            <a:ext cx="3857625" cy="3429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436" name="Picture 4" descr="http://smi2.ru/data/images/389622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2500306"/>
            <a:ext cx="3857625" cy="3357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9671690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260649"/>
            <a:ext cx="7125113" cy="1008112"/>
          </a:xfrm>
        </p:spPr>
        <p:txBody>
          <a:bodyPr/>
          <a:lstStyle/>
          <a:p>
            <a:pPr algn="ctr"/>
            <a:r>
              <a:rPr lang="ru-RU" sz="2800" b="1" i="1" dirty="0">
                <a:solidFill>
                  <a:srgbClr val="002060"/>
                </a:solidFill>
              </a:rPr>
              <a:t>Т</a:t>
            </a:r>
            <a:r>
              <a:rPr lang="ru-RU" sz="2800" b="1" i="1" dirty="0" smtClean="0">
                <a:solidFill>
                  <a:srgbClr val="002060"/>
                </a:solidFill>
              </a:rPr>
              <a:t>ритон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5736" y="1412776"/>
            <a:ext cx="4608512" cy="46085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2083175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92696"/>
            <a:ext cx="85689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b="1" i="1" dirty="0" smtClean="0">
              <a:solidFill>
                <a:srgbClr val="C00000"/>
              </a:solidFill>
            </a:endParaRPr>
          </a:p>
          <a:p>
            <a:r>
              <a:rPr lang="ru-RU" sz="3600" b="1" i="1" dirty="0" smtClean="0">
                <a:solidFill>
                  <a:srgbClr val="C00000"/>
                </a:solidFill>
              </a:rPr>
              <a:t>Внесенные </a:t>
            </a:r>
            <a:r>
              <a:rPr lang="ru-RU" sz="3600" b="1" i="1" dirty="0">
                <a:solidFill>
                  <a:srgbClr val="C00000"/>
                </a:solidFill>
              </a:rPr>
              <a:t>в Красную книгу животные, находятся под охраной закона и проблема их сохранения становится приоритетной перед интересами </a:t>
            </a:r>
            <a:r>
              <a:rPr lang="ru-RU" sz="3600" b="1" i="1" dirty="0" smtClean="0">
                <a:solidFill>
                  <a:srgbClr val="C00000"/>
                </a:solidFill>
              </a:rPr>
              <a:t>сиюминутными и  меркантильными.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50159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548680"/>
            <a:ext cx="7416824" cy="5366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002060"/>
                </a:solidFill>
                <a:ea typeface="Calibri"/>
                <a:cs typeface="Times New Roman"/>
              </a:rPr>
              <a:t>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002060"/>
                </a:solidFill>
                <a:ea typeface="Calibri"/>
                <a:cs typeface="Times New Roman"/>
              </a:rPr>
              <a:t>Берегите </a:t>
            </a:r>
            <a:r>
              <a:rPr lang="ru-RU" sz="2800" b="1" dirty="0">
                <a:solidFill>
                  <a:srgbClr val="002060"/>
                </a:solidFill>
                <a:ea typeface="Calibri"/>
                <a:cs typeface="Times New Roman"/>
              </a:rPr>
              <a:t>Землю. Берегите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2060"/>
                </a:solidFill>
                <a:ea typeface="Calibri"/>
                <a:cs typeface="Times New Roman"/>
              </a:rPr>
              <a:t> Жаворонка в голубом зените,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2060"/>
                </a:solidFill>
                <a:ea typeface="Calibri"/>
                <a:cs typeface="Times New Roman"/>
              </a:rPr>
              <a:t> Бабочку на листьях повилики,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2060"/>
                </a:solidFill>
                <a:ea typeface="Calibri"/>
                <a:cs typeface="Times New Roman"/>
              </a:rPr>
              <a:t> На тропинках солнечные блики,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2060"/>
                </a:solidFill>
                <a:ea typeface="Calibri"/>
                <a:cs typeface="Times New Roman"/>
              </a:rPr>
              <a:t> Ястреба, парящего над полем,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2060"/>
                </a:solidFill>
                <a:ea typeface="Calibri"/>
                <a:cs typeface="Times New Roman"/>
              </a:rPr>
              <a:t> Ясный месяц над речным покоем,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2060"/>
                </a:solidFill>
                <a:ea typeface="Calibri"/>
                <a:cs typeface="Times New Roman"/>
              </a:rPr>
              <a:t> Ласточку, мелькающую в жите…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2060"/>
                </a:solidFill>
                <a:ea typeface="Calibri"/>
                <a:cs typeface="Times New Roman"/>
              </a:rPr>
              <a:t> Берегите Землю! Берегите!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2060"/>
                </a:solidFill>
                <a:ea typeface="Calibri"/>
                <a:cs typeface="Times New Roman"/>
              </a:rPr>
              <a:t> </a:t>
            </a:r>
            <a:r>
              <a:rPr lang="ru-RU" sz="2800" dirty="0" smtClean="0">
                <a:solidFill>
                  <a:srgbClr val="002060"/>
                </a:solidFill>
                <a:ea typeface="Calibri"/>
                <a:cs typeface="Times New Roman"/>
              </a:rPr>
              <a:t>                                     (М. Дудин)</a:t>
            </a:r>
            <a:endParaRPr lang="ru-RU" sz="28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i="1" dirty="0">
                <a:latin typeface="Calibri"/>
                <a:ea typeface="Calibri"/>
                <a:cs typeface="Times New Roman"/>
              </a:rPr>
              <a:t> 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91337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229600" cy="6334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3600" b="1" i="1" dirty="0" smtClean="0">
                <a:solidFill>
                  <a:srgbClr val="002060"/>
                </a:solidFill>
                <a:effectLst/>
              </a:rPr>
              <a:t>КРОССВОРД</a:t>
            </a:r>
          </a:p>
        </p:txBody>
      </p:sp>
      <p:pic>
        <p:nvPicPr>
          <p:cNvPr id="3075" name="Picture 5" descr="C:\Documents and Settings\Evgeny Shtepin\My Documents\Моя папочка\Работа САДИК\Экология\Красная книга Кузбасса\Кроссвор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985838"/>
            <a:ext cx="7577137" cy="530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0034" y="285728"/>
            <a:ext cx="8229600" cy="6097588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z="2800" b="1" i="1" dirty="0" smtClean="0">
                <a:solidFill>
                  <a:srgbClr val="002060"/>
                </a:solidFill>
                <a:effectLst/>
              </a:rPr>
              <a:t>Вопросы к кроссворду:</a:t>
            </a:r>
            <a:br>
              <a:rPr lang="ru-RU" sz="2800" b="1" i="1" dirty="0" smtClean="0">
                <a:solidFill>
                  <a:srgbClr val="002060"/>
                </a:solidFill>
                <a:effectLst/>
              </a:rPr>
            </a:br>
            <a:r>
              <a:rPr lang="ru-RU" sz="2800" dirty="0" smtClean="0">
                <a:solidFill>
                  <a:srgbClr val="CCFF66"/>
                </a:solidFill>
                <a:effectLst/>
              </a:rPr>
              <a:t/>
            </a:r>
            <a:br>
              <a:rPr lang="ru-RU" sz="2800" dirty="0" smtClean="0">
                <a:solidFill>
                  <a:srgbClr val="CCFF66"/>
                </a:solidFill>
                <a:effectLst/>
              </a:rPr>
            </a:br>
            <a:r>
              <a:rPr lang="ru-RU" sz="2400" dirty="0" smtClean="0">
                <a:solidFill>
                  <a:srgbClr val="002060"/>
                </a:solidFill>
                <a:effectLst/>
              </a:rPr>
              <a:t>1</a:t>
            </a:r>
            <a:r>
              <a:rPr lang="ru-RU" sz="2400" dirty="0" smtClean="0">
                <a:solidFill>
                  <a:srgbClr val="CCFF66"/>
                </a:solidFill>
                <a:effectLst/>
              </a:rPr>
              <a:t>.</a:t>
            </a:r>
            <a:r>
              <a:rPr lang="ru-RU" sz="2400" dirty="0" smtClean="0"/>
              <a:t>Один из самых ранних цветов в лесу</a:t>
            </a:r>
            <a:br>
              <a:rPr lang="ru-RU" sz="2400" dirty="0" smtClean="0"/>
            </a:br>
            <a:r>
              <a:rPr lang="ru-RU" sz="2400" dirty="0" smtClean="0"/>
              <a:t> </a:t>
            </a:r>
            <a:r>
              <a:rPr lang="ru-RU" sz="2400" dirty="0" smtClean="0">
                <a:solidFill>
                  <a:srgbClr val="002060"/>
                </a:solidFill>
              </a:rPr>
              <a:t>2</a:t>
            </a:r>
            <a:r>
              <a:rPr lang="ru-RU" sz="2400" dirty="0" smtClean="0"/>
              <a:t>.Хищное животное с кисточками на ушах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3</a:t>
            </a:r>
            <a:r>
              <a:rPr lang="ru-RU" sz="2400" dirty="0" smtClean="0"/>
              <a:t>.Чёрная птица, похожая на цаплю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4</a:t>
            </a:r>
            <a:r>
              <a:rPr lang="ru-RU" sz="2400" dirty="0" smtClean="0"/>
              <a:t>.Другое название снежного барса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5</a:t>
            </a:r>
            <a:r>
              <a:rPr lang="ru-RU" sz="2400" dirty="0" smtClean="0"/>
              <a:t>. Млекопитающее, живущее на берегу реки, родственница крысы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6</a:t>
            </a:r>
            <a:r>
              <a:rPr lang="ru-RU" sz="2400" dirty="0" smtClean="0"/>
              <a:t>.Хвойное растение с мягкими короткими иголками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7</a:t>
            </a:r>
            <a:r>
              <a:rPr lang="ru-RU" sz="2400" dirty="0" smtClean="0"/>
              <a:t>.Небольшое пугливое рогатое животное, живущее в лесу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8</a:t>
            </a:r>
            <a:r>
              <a:rPr lang="ru-RU" sz="2400" dirty="0" smtClean="0"/>
              <a:t>.Орешками этого могучего дерева любят лакомиться и люди и животные</a:t>
            </a:r>
            <a:br>
              <a:rPr lang="ru-RU" sz="2400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>
                <a:solidFill>
                  <a:srgbClr val="CCFF66"/>
                </a:solidFill>
                <a:effectLst/>
              </a:rPr>
              <a:t/>
            </a:r>
            <a:br>
              <a:rPr lang="ru-RU" sz="1400" dirty="0" smtClean="0">
                <a:solidFill>
                  <a:srgbClr val="CCFF66"/>
                </a:solidFill>
                <a:effectLst/>
              </a:rPr>
            </a:br>
            <a:r>
              <a:rPr lang="ru-RU" sz="1400" dirty="0" smtClean="0">
                <a:solidFill>
                  <a:srgbClr val="CCFF66"/>
                </a:solidFill>
                <a:effectLst/>
              </a:rPr>
              <a:t/>
            </a:r>
            <a:br>
              <a:rPr lang="ru-RU" sz="1400" dirty="0" smtClean="0">
                <a:solidFill>
                  <a:srgbClr val="CCFF66"/>
                </a:solidFill>
                <a:effectLst/>
              </a:rPr>
            </a:br>
            <a:endParaRPr lang="ru-RU" sz="1400" dirty="0" smtClean="0">
              <a:solidFill>
                <a:srgbClr val="CCFF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229600" cy="6097588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z="3600" b="1" i="1" dirty="0" smtClean="0">
                <a:solidFill>
                  <a:srgbClr val="002060"/>
                </a:solidFill>
                <a:effectLst/>
              </a:rPr>
              <a:t>Вопросы к кроссворду (продолжение):</a:t>
            </a:r>
            <a:br>
              <a:rPr lang="ru-RU" sz="3600" b="1" i="1" dirty="0" smtClean="0">
                <a:solidFill>
                  <a:srgbClr val="002060"/>
                </a:solidFill>
                <a:effectLst/>
              </a:rPr>
            </a:br>
            <a:r>
              <a:rPr lang="ru-RU" sz="3600" b="1" i="1" dirty="0" smtClean="0">
                <a:solidFill>
                  <a:srgbClr val="002060"/>
                </a:solidFill>
                <a:effectLst/>
              </a:rPr>
              <a:t/>
            </a:r>
            <a:br>
              <a:rPr lang="ru-RU" sz="3600" b="1" i="1" dirty="0" smtClean="0">
                <a:solidFill>
                  <a:srgbClr val="002060"/>
                </a:solidFill>
                <a:effectLst/>
              </a:rPr>
            </a:br>
            <a:r>
              <a:rPr lang="ru-RU" sz="1400" dirty="0" smtClean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9</a:t>
            </a:r>
            <a:r>
              <a:rPr lang="ru-RU" sz="2400" dirty="0" smtClean="0"/>
              <a:t>. Зубастый олень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10</a:t>
            </a:r>
            <a:r>
              <a:rPr lang="ru-RU" sz="2400" dirty="0" smtClean="0"/>
              <a:t>.  Сокол, занесённый в Красную Книгу Кемеровской области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11</a:t>
            </a:r>
            <a:r>
              <a:rPr lang="ru-RU" sz="2400" dirty="0" smtClean="0"/>
              <a:t>.  Млекопитающее, перегораживающее реки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12.</a:t>
            </a:r>
            <a:r>
              <a:rPr lang="ru-RU" sz="2400" dirty="0" smtClean="0"/>
              <a:t> Дерево, имеющее жёлтые серёжки и листья в форме сердечек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13.</a:t>
            </a:r>
            <a:r>
              <a:rPr lang="ru-RU" sz="2400" dirty="0" smtClean="0"/>
              <a:t> Яркий оранжевый лесной цветок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14</a:t>
            </a:r>
            <a:r>
              <a:rPr lang="ru-RU" sz="2400" dirty="0" smtClean="0"/>
              <a:t>. «Туфелька» богини Венеры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15</a:t>
            </a:r>
            <a:r>
              <a:rPr lang="ru-RU" sz="2400" dirty="0" smtClean="0"/>
              <a:t>. Слепой подземный житель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16</a:t>
            </a:r>
            <a:r>
              <a:rPr lang="ru-RU" sz="2400" dirty="0" smtClean="0"/>
              <a:t>. Кого называют «сохатым»?</a:t>
            </a:r>
            <a:br>
              <a:rPr lang="ru-RU" sz="2400" dirty="0" smtClean="0"/>
            </a:br>
            <a:r>
              <a:rPr lang="ru-RU" sz="2400" dirty="0" smtClean="0">
                <a:solidFill>
                  <a:srgbClr val="002060"/>
                </a:solidFill>
              </a:rPr>
              <a:t>17.</a:t>
            </a:r>
            <a:r>
              <a:rPr lang="ru-RU" sz="2400" i="1" dirty="0" smtClean="0"/>
              <a:t> </a:t>
            </a:r>
            <a:r>
              <a:rPr lang="ru-RU" sz="2400" dirty="0" smtClean="0"/>
              <a:t> Белый горный цветок</a:t>
            </a:r>
            <a:br>
              <a:rPr lang="ru-RU" sz="2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>
                <a:solidFill>
                  <a:srgbClr val="CCFF66"/>
                </a:solidFill>
                <a:effectLst/>
              </a:rPr>
              <a:t/>
            </a:r>
            <a:br>
              <a:rPr lang="ru-RU" sz="1400" dirty="0" smtClean="0">
                <a:solidFill>
                  <a:srgbClr val="CCFF66"/>
                </a:solidFill>
                <a:effectLst/>
              </a:rPr>
            </a:br>
            <a:r>
              <a:rPr lang="ru-RU" sz="1400" dirty="0" smtClean="0">
                <a:solidFill>
                  <a:srgbClr val="CCFF66"/>
                </a:solidFill>
                <a:effectLst/>
              </a:rPr>
              <a:t/>
            </a:r>
            <a:br>
              <a:rPr lang="ru-RU" sz="1400" dirty="0" smtClean="0">
                <a:solidFill>
                  <a:srgbClr val="CCFF66"/>
                </a:solidFill>
                <a:effectLst/>
              </a:rPr>
            </a:br>
            <a:endParaRPr lang="ru-RU" sz="1400" dirty="0" smtClean="0">
              <a:solidFill>
                <a:srgbClr val="CCFF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Ответы на кроссворд: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1.кандык;2. рысь; 3.рысь; 4.ирбис;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 5. ондатра;6. пихта;7. косуля; 8. кедр; 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9 кабарга; 10. сапсан;11.бобр;12.липа; 13.огонек;14.башмачок; 15.крот; 16.лось; 17.эдельвейс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252</TotalTime>
  <Words>313</Words>
  <PresentationFormat>Экран (4:3)</PresentationFormat>
  <Paragraphs>73</Paragraphs>
  <Slides>25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Тема1</vt:lpstr>
      <vt:lpstr>   Красная Книга Кемеровской области                            Дерево, трава, цветок и птица                                          Не всегда умеют защититься.                                          Если будут уничтожены они,                                          На планете  мы останемся одни.</vt:lpstr>
      <vt:lpstr>Слайд 2</vt:lpstr>
      <vt:lpstr>Слайд 3</vt:lpstr>
      <vt:lpstr>Слайд 4</vt:lpstr>
      <vt:lpstr> В 2013году, в год 70-летия Кузбасса выходит второе издание Красной книги Кемеровской области</vt:lpstr>
      <vt:lpstr>Леса и кустарники занимают почти 65% территории области.  Флору высших растений области  представляют 1585 видов.   </vt:lpstr>
      <vt:lpstr>Слайд 7</vt:lpstr>
      <vt:lpstr>Слайд 8</vt:lpstr>
      <vt:lpstr>Кандык сибирский</vt:lpstr>
      <vt:lpstr>Рябчик шахматный</vt:lpstr>
      <vt:lpstr>Купальница азиатская  (семейство Лютиковые)</vt:lpstr>
      <vt:lpstr>Родиола розовая (золотой корень)</vt:lpstr>
      <vt:lpstr>Кабарга</vt:lpstr>
      <vt:lpstr>Выдра</vt:lpstr>
      <vt:lpstr>Черный аист</vt:lpstr>
      <vt:lpstr>Скопа</vt:lpstr>
      <vt:lpstr>Сибирский осетр</vt:lpstr>
      <vt:lpstr>Редкие бабочки</vt:lpstr>
      <vt:lpstr>Тритон</vt:lpstr>
      <vt:lpstr>Слайд 20</vt:lpstr>
      <vt:lpstr>Слайд 21</vt:lpstr>
      <vt:lpstr>КРОССВОРД</vt:lpstr>
      <vt:lpstr>Вопросы к кроссворду:  1.Один из самых ранних цветов в лесу  2.Хищное животное с кисточками на ушах 3.Чёрная птица, похожая на цаплю 4.Другое название снежного барса 5. Млекопитающее, живущее на берегу реки, родственница крысы 6.Хвойное растение с мягкими короткими иголками 7.Небольшое пугливое рогатое животное, живущее в лесу 8.Орешками этого могучего дерева любят лакомиться и люди и животные      </vt:lpstr>
      <vt:lpstr>Вопросы к кроссворду (продолжение):   9. Зубастый олень 10.  Сокол, занесённый в Красную Книгу Кемеровской области 11.  Млекопитающее, перегораживающее реки 12. Дерево, имеющее жёлтые серёжки и листья в форме сердечек 13. Яркий оранжевый лесной цветок 14. «Туфелька» богини Венеры 15. Слепой подземный житель 16. Кого называют «сохатым»? 17.  Белый горный цветок    </vt:lpstr>
      <vt:lpstr>Ответы на кроссворд: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Красная Книга Кемеровской области                            Дерево, трава, цветок и птица                                          Не всегда умеют защититься.                                          Если будут уничтожены они,                                          На планете  мы останемся одни.</dc:title>
  <dc:creator>Юрий</dc:creator>
  <cp:lastModifiedBy>Юрий</cp:lastModifiedBy>
  <cp:revision>38</cp:revision>
  <dcterms:created xsi:type="dcterms:W3CDTF">2013-02-22T11:19:18Z</dcterms:created>
  <dcterms:modified xsi:type="dcterms:W3CDTF">2013-04-08T03:44:05Z</dcterms:modified>
</cp:coreProperties>
</file>