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8" r:id="rId2"/>
    <p:sldId id="278" r:id="rId3"/>
    <p:sldId id="293" r:id="rId4"/>
    <p:sldId id="270" r:id="rId5"/>
    <p:sldId id="279" r:id="rId6"/>
    <p:sldId id="271" r:id="rId7"/>
    <p:sldId id="281" r:id="rId8"/>
    <p:sldId id="284" r:id="rId9"/>
    <p:sldId id="282" r:id="rId10"/>
    <p:sldId id="283" r:id="rId11"/>
    <p:sldId id="287" r:id="rId12"/>
    <p:sldId id="286" r:id="rId13"/>
    <p:sldId id="285" r:id="rId14"/>
    <p:sldId id="288" r:id="rId15"/>
    <p:sldId id="289" r:id="rId16"/>
    <p:sldId id="290" r:id="rId17"/>
    <p:sldId id="273" r:id="rId18"/>
    <p:sldId id="291" r:id="rId19"/>
    <p:sldId id="29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321679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684622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033541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877455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037175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43180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05704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636391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20124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024936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89672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3807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23120" y="1052736"/>
            <a:ext cx="71287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Опыт работы:</a:t>
            </a:r>
          </a:p>
          <a:p>
            <a:pPr algn="ctr"/>
            <a:r>
              <a:rPr lang="ru-RU" sz="2800" i="1" dirty="0" smtClean="0">
                <a:ea typeface="+mj-ea"/>
                <a:cs typeface="Times New Roman"/>
              </a:rPr>
              <a:t>«Использование технологии  </a:t>
            </a:r>
            <a:r>
              <a:rPr lang="ru-RU" sz="2800" i="1" dirty="0" err="1" smtClean="0">
                <a:ea typeface="+mj-ea"/>
                <a:cs typeface="Times New Roman"/>
              </a:rPr>
              <a:t>синквейн</a:t>
            </a:r>
            <a:endParaRPr lang="ru-RU" sz="2800" i="1" dirty="0" smtClean="0">
              <a:ea typeface="+mj-ea"/>
              <a:cs typeface="Times New Roman"/>
            </a:endParaRPr>
          </a:p>
          <a:p>
            <a:pPr algn="ctr"/>
            <a:r>
              <a:rPr lang="ru-RU" sz="2800" i="1" dirty="0" smtClean="0">
                <a:ea typeface="+mj-ea"/>
                <a:cs typeface="Times New Roman"/>
              </a:rPr>
              <a:t> в речевом развитии дошкольников»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79912" y="40770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                                                Подготовила:</a:t>
            </a:r>
            <a:endParaRPr lang="ru-RU" dirty="0"/>
          </a:p>
          <a:p>
            <a:r>
              <a:rPr lang="ru-RU" dirty="0"/>
              <a:t>                                               </a:t>
            </a:r>
            <a:r>
              <a:rPr lang="ru-RU" dirty="0" smtClean="0"/>
              <a:t>  Учитель-логопед</a:t>
            </a:r>
            <a:endParaRPr lang="ru-RU" dirty="0"/>
          </a:p>
          <a:p>
            <a:r>
              <a:rPr lang="ru-RU" dirty="0"/>
              <a:t>                                            </a:t>
            </a:r>
            <a:r>
              <a:rPr lang="ru-RU" dirty="0" smtClean="0"/>
              <a:t>     Гафарова  </a:t>
            </a:r>
            <a:r>
              <a:rPr lang="ru-RU" dirty="0"/>
              <a:t>И.Н.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644170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i="1" dirty="0" smtClean="0"/>
              <a:t>(Современные технологии в </a:t>
            </a:r>
            <a:r>
              <a:rPr lang="ru-RU" sz="2400" i="1" dirty="0" err="1" smtClean="0"/>
              <a:t>логопедиии</a:t>
            </a:r>
            <a:r>
              <a:rPr lang="ru-RU" sz="2400" i="1" dirty="0" smtClean="0"/>
              <a:t>)</a:t>
            </a:r>
            <a:endParaRPr lang="ru-RU" sz="24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5505602"/>
            <a:ext cx="4572000" cy="6340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1600" dirty="0"/>
              <a:t>Сатка</a:t>
            </a:r>
          </a:p>
          <a:p>
            <a:pPr lvl="0" algn="ctr">
              <a:spcBef>
                <a:spcPct val="20000"/>
              </a:spcBef>
            </a:pPr>
            <a:r>
              <a:rPr lang="ru-RU" sz="1600" dirty="0"/>
              <a:t>2017г</a:t>
            </a:r>
          </a:p>
        </p:txBody>
      </p:sp>
    </p:spTree>
    <p:extLst>
      <p:ext uri="{BB962C8B-B14F-4D97-AF65-F5344CB8AC3E}">
        <p14:creationId xmlns:p14="http://schemas.microsoft.com/office/powerpoint/2010/main" val="1579145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23120" y="1052736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i="1" dirty="0" smtClean="0">
              <a:ea typeface="+mj-ea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79912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                                          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644170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5505602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2807" y="404664"/>
            <a:ext cx="8712968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altLang="ru-RU" sz="2400" b="1" i="1" dirty="0">
                <a:solidFill>
                  <a:prstClr val="black"/>
                </a:solidFill>
                <a:latin typeface="Anfisa Grotesk" pitchFamily="2" charset="0"/>
              </a:rPr>
              <a:t>Целевые ориентиры речевого развития дошкольников (согласно ФГОС ДО):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altLang="ru-RU" sz="2000" i="1" dirty="0">
                <a:solidFill>
                  <a:prstClr val="black"/>
                </a:solidFill>
                <a:latin typeface="Anfisa Grotesk" pitchFamily="2" charset="0"/>
              </a:rPr>
              <a:t> ребенок достаточно хорошо владеет устной речью,  может выражать свои мысли и желания;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altLang="ru-RU" sz="2000" i="1" dirty="0">
                <a:solidFill>
                  <a:prstClr val="black"/>
                </a:solidFill>
                <a:latin typeface="Anfisa Grotesk" pitchFamily="2" charset="0"/>
              </a:rPr>
              <a:t>     активно взаимодействует со сверстниками и взрослыми, строит речевое высказывание в ситуации общения;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altLang="ru-RU" sz="2000" i="1" dirty="0">
                <a:solidFill>
                  <a:prstClr val="black"/>
                </a:solidFill>
                <a:latin typeface="Anfisa Grotesk" pitchFamily="2" charset="0"/>
              </a:rPr>
              <a:t>     способен договариваться, учитывать интересы и чувства других, сопереживать неудачам и радоваться успехам других, стараться разрешать конфликты;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altLang="ru-RU" sz="2000" i="1" dirty="0">
                <a:solidFill>
                  <a:prstClr val="black"/>
                </a:solidFill>
                <a:latin typeface="Anfisa Grotesk" pitchFamily="2" charset="0"/>
              </a:rPr>
              <a:t>     творческие способности ребенка проявляются в придумывании сказок, он может фантазировать вслух, играть звуками и словами;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altLang="ru-RU" sz="2000" i="1" dirty="0" smtClean="0">
                <a:solidFill>
                  <a:prstClr val="black"/>
                </a:solidFill>
                <a:latin typeface="Anfisa Grotesk" pitchFamily="2" charset="0"/>
              </a:rPr>
              <a:t>проявляет </a:t>
            </a:r>
            <a:r>
              <a:rPr lang="ru-RU" altLang="ru-RU" sz="2000" i="1" dirty="0">
                <a:solidFill>
                  <a:prstClr val="black"/>
                </a:solidFill>
                <a:latin typeface="Anfisa Grotesk" pitchFamily="2" charset="0"/>
              </a:rPr>
              <a:t>любознательность, задает вопросы, интересуется причинно-следственными связями (как? почему? зачем?), пытается самостоятельно придумывать объяснения явлениям природы и поступкам людей;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altLang="ru-RU" sz="2000" i="1" dirty="0">
                <a:solidFill>
                  <a:prstClr val="black"/>
                </a:solidFill>
                <a:latin typeface="Anfisa Grotesk" pitchFamily="2" charset="0"/>
              </a:rPr>
              <a:t>     способен к принятию собственных решений</a:t>
            </a:r>
            <a:endParaRPr lang="ru-RU" sz="2000" i="1" dirty="0">
              <a:solidFill>
                <a:srgbClr val="9BBB59">
                  <a:lumMod val="50000"/>
                </a:srgbClr>
              </a:solidFill>
              <a:latin typeface="Anfisa Grotesk" pitchFamily="2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782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23120" y="1052736"/>
            <a:ext cx="712879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i="1" dirty="0"/>
              <a:t>Технология «Дидактический </a:t>
            </a:r>
            <a:r>
              <a:rPr lang="ru-RU" sz="2800" b="1" i="1" dirty="0" err="1"/>
              <a:t>синквейн</a:t>
            </a:r>
            <a:r>
              <a:rPr lang="ru-RU" sz="2800" b="1" i="1" dirty="0"/>
              <a:t>» гармонично сочетает в себе элементы трех основных образовательных систем: </a:t>
            </a:r>
            <a:endParaRPr lang="ru-RU" sz="3200" i="1" dirty="0"/>
          </a:p>
          <a:p>
            <a:endParaRPr lang="ru-RU" sz="3200" b="1" dirty="0"/>
          </a:p>
          <a:p>
            <a:r>
              <a:rPr lang="ru-RU" sz="3200" dirty="0"/>
              <a:t>И</a:t>
            </a:r>
            <a:r>
              <a:rPr lang="ru-RU" sz="4000" dirty="0"/>
              <a:t>нформационной;</a:t>
            </a:r>
          </a:p>
          <a:p>
            <a:r>
              <a:rPr lang="ru-RU" sz="4000" dirty="0" err="1"/>
              <a:t>деятельностной</a:t>
            </a:r>
            <a:r>
              <a:rPr lang="ru-RU" sz="4000" dirty="0"/>
              <a:t>;</a:t>
            </a:r>
          </a:p>
          <a:p>
            <a:r>
              <a:rPr lang="ru-RU" sz="4000" dirty="0"/>
              <a:t>личностно ориентированной</a:t>
            </a:r>
            <a:r>
              <a:rPr lang="ru-RU" sz="3200" dirty="0"/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779912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                                          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644170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5505602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951492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028343"/>
            <a:ext cx="77768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Длительность проекта: </a:t>
            </a:r>
            <a:r>
              <a:rPr lang="ru-RU" sz="2000" i="1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долгосрочный</a:t>
            </a:r>
            <a:endParaRPr lang="ru-RU" sz="2000" b="1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r>
              <a:rPr lang="ru-RU" sz="2000" b="1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Участники проекта</a:t>
            </a:r>
          </a:p>
          <a:p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Дети 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подготовительной к школе группы с нарушениями речи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Возраст детей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6-7 лет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Проблема, значимая для детей, на решение которой направлен проект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Речь детей с речевыми нарушениями характеризуется лаконичностью, сухостью в высказываниях, лишенной образности, яркости, а также трудностью в выделении главной мысли с облачением в речевую форму.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Цель проекта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Научить детей составлять </a:t>
            </a:r>
            <a:r>
              <a:rPr lang="ru-RU" sz="2000" i="1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синквейны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и рассказывать их.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417064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23120" y="1052736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i="1" dirty="0" smtClean="0">
              <a:ea typeface="+mj-ea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79912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                                               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01884" y="705177"/>
            <a:ext cx="817126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400" b="1" i="1" u="sng" dirty="0">
                <a:latin typeface="Anfisa Grotesk" pitchFamily="2" charset="0"/>
              </a:rPr>
              <a:t>Актуальность и целесообразность использования </a:t>
            </a:r>
            <a:r>
              <a:rPr lang="ru-RU" sz="2400" b="1" i="1" u="sng" dirty="0" err="1">
                <a:latin typeface="Anfisa Grotesk" pitchFamily="2" charset="0"/>
              </a:rPr>
              <a:t>синквейна</a:t>
            </a:r>
            <a:r>
              <a:rPr lang="ru-RU" sz="2400" b="1" i="1" u="sng" dirty="0">
                <a:latin typeface="Anfisa Grotesk" pitchFamily="2" charset="0"/>
              </a:rPr>
              <a:t> </a:t>
            </a:r>
            <a:r>
              <a:rPr lang="ru-RU" sz="2400" b="1" u="sng" dirty="0">
                <a:solidFill>
                  <a:prstClr val="black"/>
                </a:solidFill>
                <a:latin typeface="Anfisa Grotesk" pitchFamily="2" charset="0"/>
              </a:rPr>
              <a:t>:</a:t>
            </a:r>
          </a:p>
          <a:p>
            <a:pPr marL="457200" lvl="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Anfisa Grotesk" pitchFamily="2" charset="0"/>
              </a:rPr>
              <a:t> открываются новые творческие интеллектуальные возможности;</a:t>
            </a:r>
          </a:p>
          <a:p>
            <a:pPr marL="457200" lvl="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Anfisa Grotesk" pitchFamily="2" charset="0"/>
              </a:rPr>
              <a:t> способствует обогащению и актуализации словаря;</a:t>
            </a:r>
          </a:p>
          <a:p>
            <a:pPr marL="457200" lvl="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Anfisa Grotesk" pitchFamily="2" charset="0"/>
              </a:rPr>
              <a:t>носит характер комплексного воздействия (развивает речь, память, внимание, мышление)</a:t>
            </a:r>
          </a:p>
          <a:p>
            <a:pPr marL="457200" lvl="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Anfisa Grotesk" pitchFamily="2" charset="0"/>
              </a:rPr>
              <a:t> используется для закрепления изученной темы;</a:t>
            </a:r>
          </a:p>
          <a:p>
            <a:pPr marL="457200" lvl="0" indent="-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black"/>
                </a:solidFill>
                <a:latin typeface="Anfisa Grotesk" pitchFamily="2" charset="0"/>
              </a:rPr>
              <a:t> является игровым приемом.</a:t>
            </a:r>
          </a:p>
        </p:txBody>
      </p:sp>
    </p:spTree>
    <p:extLst>
      <p:ext uri="{BB962C8B-B14F-4D97-AF65-F5344CB8AC3E}">
        <p14:creationId xmlns:p14="http://schemas.microsoft.com/office/powerpoint/2010/main" val="2991283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908720"/>
            <a:ext cx="792088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Задачи проекта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Развивать у детей 6-7 лет образное мышление и память.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Развивать </a:t>
            </a:r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умения 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излагать сложные идеи, </a:t>
            </a:r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чувства,         короткой 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фразой.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Обогащения понятийного запаса.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Обогащение словарного запаса слов.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Умение выделять главную мысль с облачением в речевую форму.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Умение анализировать.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Развитие эстетики и </a:t>
            </a:r>
            <a:r>
              <a:rPr lang="ru-RU" sz="20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Times New Roman"/>
                <a:cs typeface="Times New Roman"/>
              </a:rPr>
              <a:t>культуры речи.</a:t>
            </a:r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imes New Roman"/>
              </a:rPr>
            </a:b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sz="2000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Развитие гибкого нестандартного мышления у детей.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93435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07477"/>
            <a:ext cx="800205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altLang="ru-RU" sz="3200" b="1" i="1" dirty="0">
                <a:latin typeface="Anfisa Grotesk" pitchFamily="2" charset="0"/>
              </a:rPr>
              <a:t>Что такое «СИНКВЕЙН»?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altLang="ru-RU" sz="2000" dirty="0">
                <a:solidFill>
                  <a:prstClr val="black"/>
                </a:solidFill>
                <a:latin typeface="Anfisa Grotesk" pitchFamily="2" charset="0"/>
              </a:rPr>
              <a:t>Слово «</a:t>
            </a:r>
            <a:r>
              <a:rPr lang="ru-RU" altLang="ru-RU" sz="2000" dirty="0" err="1">
                <a:solidFill>
                  <a:prstClr val="black"/>
                </a:solidFill>
                <a:latin typeface="Anfisa Grotesk" pitchFamily="2" charset="0"/>
              </a:rPr>
              <a:t>синквейн</a:t>
            </a:r>
            <a:r>
              <a:rPr lang="ru-RU" altLang="ru-RU" sz="2000" dirty="0">
                <a:solidFill>
                  <a:prstClr val="black"/>
                </a:solidFill>
                <a:latin typeface="Anfisa Grotesk" pitchFamily="2" charset="0"/>
              </a:rPr>
              <a:t>» происходит от французского слова «пять» 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altLang="ru-RU" sz="2000" dirty="0">
                <a:solidFill>
                  <a:prstClr val="black"/>
                </a:solidFill>
                <a:latin typeface="Anfisa Grotesk" pitchFamily="2" charset="0"/>
              </a:rPr>
              <a:t>и означает «стихотворение, состоящее из пяти строк».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altLang="ru-RU" sz="2000" dirty="0" err="1">
                <a:solidFill>
                  <a:prstClr val="black"/>
                </a:solidFill>
                <a:latin typeface="Anfisa Grotesk" pitchFamily="2" charset="0"/>
              </a:rPr>
              <a:t>Синквейн</a:t>
            </a:r>
            <a:r>
              <a:rPr lang="ru-RU" altLang="ru-RU" sz="2000" dirty="0">
                <a:solidFill>
                  <a:prstClr val="black"/>
                </a:solidFill>
                <a:latin typeface="Anfisa Grotesk" pitchFamily="2" charset="0"/>
              </a:rPr>
              <a:t> – это не обычное стихотворение, а стихотворение, написанное в соответствии с определёнными правилами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73497" y="2208025"/>
            <a:ext cx="478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i="1" dirty="0">
                <a:latin typeface="Alexandra Zeferino Two" panose="03000500000000020003" pitchFamily="66" charset="0"/>
              </a:rPr>
              <a:t>Правила  </a:t>
            </a:r>
            <a:r>
              <a:rPr lang="ru-RU" sz="2400" b="1" i="1" dirty="0" smtClean="0">
                <a:latin typeface="Alexandra Zeferino Two" panose="03000500000000020003" pitchFamily="66" charset="0"/>
              </a:rPr>
              <a:t>составления  </a:t>
            </a:r>
            <a:r>
              <a:rPr lang="ru-RU" sz="2400" b="1" i="1" dirty="0" err="1">
                <a:latin typeface="Alexandra Zeferino Two" panose="03000500000000020003" pitchFamily="66" charset="0"/>
              </a:rPr>
              <a:t>синквейна</a:t>
            </a:r>
            <a:endParaRPr lang="ru-RU" sz="24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09610" y="2562305"/>
            <a:ext cx="76328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 </a:t>
            </a:r>
            <a:r>
              <a:rPr lang="ru-RU" dirty="0" err="1" smtClean="0"/>
              <a:t>Синквейн</a:t>
            </a:r>
            <a:r>
              <a:rPr lang="ru-RU" dirty="0" smtClean="0"/>
              <a:t> </a:t>
            </a:r>
            <a:r>
              <a:rPr lang="ru-RU" dirty="0"/>
              <a:t>для дошкольниками как увлекательная игра. </a:t>
            </a:r>
          </a:p>
          <a:p>
            <a:pPr algn="ctr"/>
            <a:r>
              <a:rPr lang="ru-RU" dirty="0"/>
              <a:t>Но нужно помнить, что необходимо </a:t>
            </a:r>
            <a:r>
              <a:rPr lang="ru-RU" dirty="0" smtClean="0"/>
              <a:t>составлять  </a:t>
            </a:r>
            <a:r>
              <a:rPr lang="ru-RU" dirty="0" err="1" smtClean="0"/>
              <a:t>синквейн</a:t>
            </a:r>
            <a:r>
              <a:rPr lang="ru-RU" dirty="0" smtClean="0"/>
              <a:t>  только </a:t>
            </a:r>
            <a:r>
              <a:rPr lang="ru-RU" dirty="0"/>
              <a:t>на темы </a:t>
            </a:r>
            <a:r>
              <a:rPr lang="ru-RU" dirty="0" smtClean="0"/>
              <a:t>хорошо  </a:t>
            </a:r>
            <a:r>
              <a:rPr lang="ru-RU" dirty="0"/>
              <a:t>известные </a:t>
            </a:r>
            <a:r>
              <a:rPr lang="ru-RU" dirty="0" smtClean="0"/>
              <a:t> детьми  и  </a:t>
            </a:r>
            <a:r>
              <a:rPr lang="ru-RU" dirty="0"/>
              <a:t>обязательно </a:t>
            </a:r>
            <a:r>
              <a:rPr lang="ru-RU" dirty="0" smtClean="0"/>
              <a:t> показывать  образец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b="1" i="1" dirty="0"/>
              <a:t>1-я строка </a:t>
            </a:r>
            <a:r>
              <a:rPr lang="ru-RU" dirty="0"/>
              <a:t>– одно слово, обычно существительное, отражающее тему </a:t>
            </a:r>
            <a:r>
              <a:rPr lang="ru-RU" dirty="0" err="1"/>
              <a:t>синквейна</a:t>
            </a:r>
            <a:r>
              <a:rPr lang="ru-RU" dirty="0"/>
              <a:t>.</a:t>
            </a:r>
          </a:p>
          <a:p>
            <a:r>
              <a:rPr lang="ru-RU" b="1" i="1" dirty="0"/>
              <a:t>2-я</a:t>
            </a:r>
            <a:r>
              <a:rPr lang="ru-RU" dirty="0"/>
              <a:t> </a:t>
            </a:r>
            <a:r>
              <a:rPr lang="ru-RU" b="1" i="1" dirty="0"/>
              <a:t>строка</a:t>
            </a:r>
            <a:r>
              <a:rPr lang="ru-RU" dirty="0"/>
              <a:t> – два слова, прилагательные, описывающие основную мысль.</a:t>
            </a:r>
          </a:p>
          <a:p>
            <a:r>
              <a:rPr lang="ru-RU" b="1" i="1" dirty="0"/>
              <a:t>3-я строка </a:t>
            </a:r>
            <a:r>
              <a:rPr lang="ru-RU" dirty="0"/>
              <a:t>– три слова, глаголы, описывающие действия в рамках темы.</a:t>
            </a:r>
          </a:p>
          <a:p>
            <a:r>
              <a:rPr lang="ru-RU" b="1" i="1" dirty="0"/>
              <a:t>4-я строка </a:t>
            </a:r>
            <a:r>
              <a:rPr lang="ru-RU" dirty="0"/>
              <a:t>– фраза из нескольких слов, показывающая отношения автора к теме, предложение по теме.</a:t>
            </a:r>
          </a:p>
          <a:p>
            <a:r>
              <a:rPr lang="ru-RU" b="1" i="1" dirty="0"/>
              <a:t>5-я строка </a:t>
            </a:r>
            <a:r>
              <a:rPr lang="ru-RU" dirty="0"/>
              <a:t>– слова, связанные с первым, отражающие сущность темы (ассоциации).</a:t>
            </a:r>
          </a:p>
          <a:p>
            <a:r>
              <a:rPr lang="ru-RU" dirty="0"/>
              <a:t>Чёткое соблюдение правил написания </a:t>
            </a:r>
            <a:r>
              <a:rPr lang="ru-RU" dirty="0" err="1"/>
              <a:t>синквейна</a:t>
            </a:r>
            <a:r>
              <a:rPr lang="ru-RU" dirty="0"/>
              <a:t>  </a:t>
            </a:r>
            <a:r>
              <a:rPr lang="ru-RU" dirty="0" smtClean="0"/>
              <a:t> </a:t>
            </a:r>
            <a:r>
              <a:rPr lang="ru-RU" dirty="0"/>
              <a:t>не обязательно.</a:t>
            </a:r>
          </a:p>
        </p:txBody>
      </p:sp>
    </p:spTree>
    <p:extLst>
      <p:ext uri="{BB962C8B-B14F-4D97-AF65-F5344CB8AC3E}">
        <p14:creationId xmlns:p14="http://schemas.microsoft.com/office/powerpoint/2010/main" val="7886708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59" y="351235"/>
            <a:ext cx="7920881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itchFamily="34" charset="0"/>
              <a:buNone/>
              <a:defRPr/>
            </a:pPr>
            <a:r>
              <a:rPr lang="ru-RU" sz="2000" b="1" i="1" dirty="0">
                <a:latin typeface="Anfisa Grotesk" pitchFamily="2" charset="0"/>
              </a:rPr>
              <a:t>Работа по обучению дошкольников </a:t>
            </a:r>
            <a:r>
              <a:rPr lang="ru-RU" sz="2000" b="1" i="1" dirty="0" smtClean="0">
                <a:latin typeface="Anfisa Grotesk" pitchFamily="2" charset="0"/>
              </a:rPr>
              <a:t>составлению  </a:t>
            </a:r>
            <a:r>
              <a:rPr lang="ru-RU" sz="2000" b="1" i="1" dirty="0" err="1">
                <a:latin typeface="Anfisa Grotesk" pitchFamily="2" charset="0"/>
              </a:rPr>
              <a:t>синквейна</a:t>
            </a:r>
            <a:r>
              <a:rPr lang="ru-RU" sz="2000" b="1" i="1" dirty="0">
                <a:latin typeface="Anfisa Grotesk" pitchFamily="2" charset="0"/>
              </a:rPr>
              <a:t> </a:t>
            </a:r>
            <a:r>
              <a:rPr lang="ru-RU" sz="2000" b="1" i="1" dirty="0" smtClean="0">
                <a:latin typeface="Anfisa Grotesk" pitchFamily="2" charset="0"/>
              </a:rPr>
              <a:t> ведется </a:t>
            </a:r>
            <a:r>
              <a:rPr lang="ru-RU" sz="2000" b="1" i="1" dirty="0">
                <a:latin typeface="Anfisa Grotesk" pitchFamily="2" charset="0"/>
              </a:rPr>
              <a:t>поэтапно</a:t>
            </a:r>
            <a:r>
              <a:rPr lang="ru-RU" b="1" i="1" dirty="0"/>
              <a:t>: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en-US" sz="2800" b="1" i="1" dirty="0">
                <a:latin typeface="Anfisa Grotesk" pitchFamily="2" charset="0"/>
              </a:rPr>
              <a:t>I</a:t>
            </a:r>
            <a:r>
              <a:rPr lang="ru-RU" sz="2800" b="1" i="1" dirty="0">
                <a:latin typeface="Anfisa Grotesk" pitchFamily="2" charset="0"/>
              </a:rPr>
              <a:t> этап  – подготовительный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dirty="0">
                <a:latin typeface="Anfisa Grotesk" pitchFamily="2" charset="0"/>
              </a:rPr>
              <a:t>(</a:t>
            </a:r>
            <a:r>
              <a:rPr lang="ru-RU" dirty="0" smtClean="0">
                <a:latin typeface="Anfisa Grotesk" pitchFamily="2" charset="0"/>
              </a:rPr>
              <a:t>сентябрь, октябрь, ноябрь)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dirty="0">
              <a:latin typeface="Anfisa Grotesk" pitchFamily="2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b="1" dirty="0">
                <a:latin typeface="Anfisa Grotesk" pitchFamily="2" charset="0"/>
              </a:rPr>
              <a:t>Цель:</a:t>
            </a:r>
            <a:r>
              <a:rPr lang="ru-RU" dirty="0">
                <a:latin typeface="Anfisa Grotesk" pitchFamily="2" charset="0"/>
              </a:rPr>
              <a:t> знакомство и обогащение  словаря дошкольников словами-понятиями: «слово-предмет», </a:t>
            </a:r>
            <a:r>
              <a:rPr lang="ru-RU" dirty="0" smtClean="0">
                <a:latin typeface="Anfisa Grotesk" pitchFamily="2" charset="0"/>
              </a:rPr>
              <a:t>«слово-действие</a:t>
            </a:r>
            <a:r>
              <a:rPr lang="ru-RU" dirty="0">
                <a:latin typeface="Anfisa Grotesk" pitchFamily="2" charset="0"/>
              </a:rPr>
              <a:t>», «слово-ассоциация», «предложение»,  введение символов этих слов.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ru-RU" b="1" u="sng" dirty="0">
                <a:latin typeface="Anfisa Grotesk" pitchFamily="2" charset="0"/>
              </a:rPr>
              <a:t>Словесные игры и упражнения </a:t>
            </a:r>
            <a:r>
              <a:rPr lang="ru-RU" dirty="0">
                <a:latin typeface="Anfisa Grotesk" pitchFamily="2" charset="0"/>
              </a:rPr>
              <a:t>(«Кто это? Что это?»,  «Отгадай загадки»,  «Узнай по описанию»,  «Скажи, какой? какая? какое? какие?»,  «Подбери признаки», «Кто что делает?» и другие). Не требуют специальной подготовки, поэтому можно играть даже в свободное время.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ru-RU" dirty="0">
                <a:latin typeface="Anfisa Grotesk" pitchFamily="2" charset="0"/>
              </a:rPr>
              <a:t>Дидактические игры (настольно-печатные материалы).</a:t>
            </a:r>
          </a:p>
          <a:p>
            <a:pPr algn="just">
              <a:buFont typeface="Arial" charset="0"/>
              <a:buChar char="•"/>
              <a:defRPr/>
            </a:pPr>
            <a:endParaRPr lang="ru-RU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8283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88640"/>
            <a:ext cx="806489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i="1" dirty="0">
                <a:latin typeface="Anfisa Grotesk" pitchFamily="2" charset="0"/>
              </a:rPr>
              <a:t>II</a:t>
            </a:r>
            <a:r>
              <a:rPr lang="ru-RU" sz="3600" b="1" i="1" dirty="0">
                <a:latin typeface="Anfisa Grotesk" pitchFamily="2" charset="0"/>
              </a:rPr>
              <a:t> этап – основной </a:t>
            </a:r>
            <a:r>
              <a:rPr lang="ru-RU" sz="2400" b="1" i="1" dirty="0" smtClean="0">
                <a:latin typeface="Anfisa Grotesk" pitchFamily="2" charset="0"/>
              </a:rPr>
              <a:t>(декабрь, январь, февраль)</a:t>
            </a:r>
            <a:endParaRPr lang="ru-RU" sz="2400" b="1" i="1" dirty="0">
              <a:latin typeface="Anfisa Grotesk" pitchFamily="2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prstClr val="black"/>
                </a:solidFill>
                <a:latin typeface="Anfisa Grotesk" pitchFamily="2" charset="0"/>
              </a:rPr>
              <a:t>Цель: </a:t>
            </a:r>
            <a:r>
              <a:rPr lang="ru-RU" sz="2400" dirty="0">
                <a:solidFill>
                  <a:prstClr val="black"/>
                </a:solidFill>
                <a:latin typeface="Anfisa Grotesk" pitchFamily="2" charset="0"/>
              </a:rPr>
              <a:t>знакомство с алгоритмом составления </a:t>
            </a:r>
            <a:r>
              <a:rPr lang="ru-RU" sz="2400" dirty="0" err="1">
                <a:solidFill>
                  <a:prstClr val="black"/>
                </a:solidFill>
                <a:latin typeface="Anfisa Grotesk" pitchFamily="2" charset="0"/>
              </a:rPr>
              <a:t>синквейна</a:t>
            </a:r>
            <a:r>
              <a:rPr lang="ru-RU" sz="2400" dirty="0">
                <a:solidFill>
                  <a:prstClr val="black"/>
                </a:solidFill>
                <a:latin typeface="Anfisa Grotesk" pitchFamily="2" charset="0"/>
              </a:rPr>
              <a:t>, формирование первоначального умения составлять </a:t>
            </a:r>
            <a:r>
              <a:rPr lang="ru-RU" sz="2400" dirty="0" err="1">
                <a:solidFill>
                  <a:prstClr val="black"/>
                </a:solidFill>
                <a:latin typeface="Anfisa Grotesk" pitchFamily="2" charset="0"/>
              </a:rPr>
              <a:t>синквейн</a:t>
            </a:r>
            <a:r>
              <a:rPr lang="ru-RU" sz="2400" dirty="0">
                <a:solidFill>
                  <a:prstClr val="black"/>
                </a:solidFill>
                <a:latin typeface="Anfisa Grotesk" pitchFamily="2" charset="0"/>
              </a:rPr>
              <a:t> (с помощью педагога).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400" b="1" i="1" dirty="0">
              <a:solidFill>
                <a:prstClr val="black"/>
              </a:solidFill>
              <a:latin typeface="Anfisa Grotesk" pitchFamily="2" charset="0"/>
            </a:endParaRPr>
          </a:p>
        </p:txBody>
      </p:sp>
      <p:pic>
        <p:nvPicPr>
          <p:cNvPr id="5" name="Picture 2" descr="C:\Users\Dell\Desktop\фото егорки\WP_20170322_09_17_27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10" y="1998499"/>
            <a:ext cx="7650596" cy="430527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3672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88640"/>
            <a:ext cx="8856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Anfisa Grotesk" panose="02000606020000020003" pitchFamily="2" charset="0"/>
                <a:cs typeface="Arabic Typesetting" panose="03020402040406030203" pitchFamily="66" charset="-78"/>
              </a:rPr>
              <a:t>Алгоритм   </a:t>
            </a:r>
            <a:r>
              <a:rPr lang="ru-RU" sz="2400" b="1" i="1" dirty="0">
                <a:latin typeface="Anfisa Grotesk" panose="02000606020000020003" pitchFamily="2" charset="0"/>
                <a:cs typeface="Arabic Typesetting" panose="03020402040406030203" pitchFamily="66" charset="-78"/>
              </a:rPr>
              <a:t>составления </a:t>
            </a:r>
            <a:r>
              <a:rPr lang="ru-RU" sz="2400" b="1" i="1" dirty="0" smtClean="0">
                <a:latin typeface="Anfisa Grotesk" panose="02000606020000020003" pitchFamily="2" charset="0"/>
                <a:cs typeface="Arabic Typesetting" panose="03020402040406030203" pitchFamily="66" charset="-78"/>
              </a:rPr>
              <a:t>  </a:t>
            </a:r>
            <a:r>
              <a:rPr lang="ru-RU" sz="2400" b="1" i="1" dirty="0" err="1" smtClean="0">
                <a:latin typeface="Anfisa Grotesk" panose="02000606020000020003" pitchFamily="2" charset="0"/>
                <a:cs typeface="Arabic Typesetting" panose="03020402040406030203" pitchFamily="66" charset="-78"/>
              </a:rPr>
              <a:t>синквейна</a:t>
            </a:r>
            <a:r>
              <a:rPr lang="ru-RU" sz="2400" b="1" i="1" dirty="0" smtClean="0">
                <a:latin typeface="Anfisa Grotesk" panose="02000606020000020003" pitchFamily="2" charset="0"/>
                <a:cs typeface="Arabic Typesetting" panose="03020402040406030203" pitchFamily="66" charset="-78"/>
              </a:rPr>
              <a:t>    для   дошкольников</a:t>
            </a:r>
            <a:r>
              <a:rPr lang="ru-RU" sz="2400" b="1" dirty="0" smtClean="0">
                <a:latin typeface="Anfisa Grotesk" panose="02000606020000020003" pitchFamily="2" charset="0"/>
                <a:cs typeface="Arabic Typesetting" panose="03020402040406030203" pitchFamily="66" charset="-78"/>
              </a:rPr>
              <a:t>:</a:t>
            </a:r>
            <a:r>
              <a:rPr lang="ru-RU" sz="2400" dirty="0">
                <a:latin typeface="Anfisa Grotesk" panose="02000606020000020003" pitchFamily="2" charset="0"/>
                <a:cs typeface="Arabic Typesetting" panose="03020402040406030203" pitchFamily="66" charset="-78"/>
              </a:rPr>
              <a:t/>
            </a:r>
            <a:br>
              <a:rPr lang="ru-RU" sz="2400" dirty="0">
                <a:latin typeface="Anfisa Grotesk" panose="02000606020000020003" pitchFamily="2" charset="0"/>
                <a:cs typeface="Arabic Typesetting" panose="03020402040406030203" pitchFamily="66" charset="-78"/>
              </a:rPr>
            </a:br>
            <a:r>
              <a:rPr lang="ru-RU" sz="2400" dirty="0">
                <a:latin typeface="Anfisa Grotesk" panose="02000606020000020003" pitchFamily="2" charset="0"/>
                <a:cs typeface="Arabic Typesetting" panose="03020402040406030203" pitchFamily="66" charset="-78"/>
              </a:rPr>
              <a:t/>
            </a:r>
            <a:br>
              <a:rPr lang="ru-RU" sz="2400" dirty="0">
                <a:latin typeface="Anfisa Grotesk" panose="02000606020000020003" pitchFamily="2" charset="0"/>
                <a:cs typeface="Arabic Typesetting" panose="03020402040406030203" pitchFamily="66" charset="-78"/>
              </a:rPr>
            </a:br>
            <a:endParaRPr lang="ru-RU" sz="2400" dirty="0"/>
          </a:p>
        </p:txBody>
      </p:sp>
      <p:pic>
        <p:nvPicPr>
          <p:cNvPr id="7" name="Рисунок 6" descr="http://festival.1september.ru/articles/586446/img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19672" y="557972"/>
            <a:ext cx="5976664" cy="38928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28552" y="4581128"/>
            <a:ext cx="59766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u="sng" dirty="0">
                <a:latin typeface="Anfisa Grotesk" pitchFamily="2" charset="0"/>
              </a:rPr>
              <a:t>Предмет (тема) </a:t>
            </a:r>
            <a:r>
              <a:rPr lang="ru-RU" sz="2400" dirty="0">
                <a:latin typeface="Anfisa Grotesk" pitchFamily="2" charset="0"/>
              </a:rPr>
              <a:t>–слово-предмет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u="sng" dirty="0">
                <a:latin typeface="Anfisa Grotesk" pitchFamily="2" charset="0"/>
              </a:rPr>
              <a:t>Слова-признаки</a:t>
            </a:r>
            <a:r>
              <a:rPr lang="ru-RU" sz="2400" dirty="0">
                <a:latin typeface="Anfisa Grotesk" pitchFamily="2" charset="0"/>
              </a:rPr>
              <a:t>  по теме.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u="sng" dirty="0">
                <a:latin typeface="Anfisa Grotesk" pitchFamily="2" charset="0"/>
              </a:rPr>
              <a:t>Слова- действия </a:t>
            </a:r>
            <a:r>
              <a:rPr lang="ru-RU" sz="2400" dirty="0">
                <a:latin typeface="Anfisa Grotesk" pitchFamily="2" charset="0"/>
              </a:rPr>
              <a:t>по теме.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u="sng" dirty="0">
                <a:latin typeface="Anfisa Grotesk" pitchFamily="2" charset="0"/>
              </a:rPr>
              <a:t>Предложение</a:t>
            </a:r>
            <a:r>
              <a:rPr lang="ru-RU" sz="2400" dirty="0">
                <a:latin typeface="Anfisa Grotesk" pitchFamily="2" charset="0"/>
              </a:rPr>
              <a:t> по теме.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u="sng" dirty="0">
                <a:latin typeface="Anfisa Grotesk" pitchFamily="2" charset="0"/>
              </a:rPr>
              <a:t>Ассоциация</a:t>
            </a:r>
            <a:r>
              <a:rPr lang="ru-RU" sz="2400" dirty="0">
                <a:latin typeface="Anfisa Grotesk" pitchFamily="2" charset="0"/>
              </a:rPr>
              <a:t> по теме: одно слово-предмет</a:t>
            </a:r>
          </a:p>
        </p:txBody>
      </p:sp>
    </p:spTree>
    <p:extLst>
      <p:ext uri="{BB962C8B-B14F-4D97-AF65-F5344CB8AC3E}">
        <p14:creationId xmlns:p14="http://schemas.microsoft.com/office/powerpoint/2010/main" val="901281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50195"/>
            <a:ext cx="78488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i="1" dirty="0">
                <a:latin typeface="Anfisa Grotesk" pitchFamily="2" charset="0"/>
              </a:rPr>
              <a:t>III</a:t>
            </a:r>
            <a:r>
              <a:rPr lang="ru-RU" sz="3600" b="1" i="1" dirty="0">
                <a:latin typeface="Anfisa Grotesk" pitchFamily="2" charset="0"/>
              </a:rPr>
              <a:t> этап -практический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Anfisa Grotesk" pitchFamily="2" charset="0"/>
              </a:rPr>
              <a:t>(март, апрель, май).</a:t>
            </a:r>
            <a:endParaRPr lang="ru-RU" sz="2400" b="1" i="1" dirty="0">
              <a:latin typeface="Anfisa Grotesk" pitchFamily="2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prstClr val="black"/>
                </a:solidFill>
                <a:latin typeface="Anfisa Grotesk" pitchFamily="2" charset="0"/>
              </a:rPr>
              <a:t>Цель:</a:t>
            </a:r>
            <a:r>
              <a:rPr lang="ru-RU" sz="2400" i="1" dirty="0">
                <a:solidFill>
                  <a:prstClr val="black"/>
                </a:solidFill>
                <a:latin typeface="Anfisa Grotesk" pitchFamily="2" charset="0"/>
              </a:rPr>
              <a:t> Формирование</a:t>
            </a:r>
            <a:r>
              <a:rPr lang="en-US" sz="2400" i="1" dirty="0">
                <a:solidFill>
                  <a:prstClr val="black"/>
                </a:solidFill>
                <a:latin typeface="Anfisa Grotesk" pitchFamily="2" charset="0"/>
              </a:rPr>
              <a:t> </a:t>
            </a:r>
            <a:r>
              <a:rPr lang="ru-RU" sz="2400" i="1" dirty="0">
                <a:solidFill>
                  <a:prstClr val="black"/>
                </a:solidFill>
                <a:latin typeface="Anfisa Grotesk" pitchFamily="2" charset="0"/>
              </a:rPr>
              <a:t>умения и совершенствование навыка составления дидактического </a:t>
            </a:r>
            <a:r>
              <a:rPr lang="ru-RU" sz="2400" i="1" dirty="0" smtClean="0">
                <a:solidFill>
                  <a:prstClr val="black"/>
                </a:solidFill>
                <a:latin typeface="Anfisa Grotesk" pitchFamily="2" charset="0"/>
              </a:rPr>
              <a:t> </a:t>
            </a:r>
            <a:r>
              <a:rPr lang="ru-RU" sz="2400" i="1" dirty="0" err="1" smtClean="0">
                <a:solidFill>
                  <a:prstClr val="black"/>
                </a:solidFill>
                <a:latin typeface="Anfisa Grotesk" pitchFamily="2" charset="0"/>
              </a:rPr>
              <a:t>синквейна</a:t>
            </a:r>
            <a:r>
              <a:rPr lang="ru-RU" sz="2400" i="1" dirty="0" smtClean="0">
                <a:solidFill>
                  <a:prstClr val="black"/>
                </a:solidFill>
                <a:latin typeface="Anfisa Grotesk" pitchFamily="2" charset="0"/>
              </a:rPr>
              <a:t>  по </a:t>
            </a:r>
            <a:r>
              <a:rPr lang="ru-RU" sz="2400" i="1" dirty="0">
                <a:solidFill>
                  <a:prstClr val="black"/>
                </a:solidFill>
                <a:latin typeface="Anfisa Grotesk" pitchFamily="2" charset="0"/>
              </a:rPr>
              <a:t>лексическим темам.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50184" y="1968598"/>
            <a:ext cx="4771623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Образцы детских сочинений в рамках изучения лексических тем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98028"/>
            <a:ext cx="4428491" cy="33952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Dell\Desktop\фото егорки\WP_20170322_09_59_06_Pr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819" y="2676236"/>
            <a:ext cx="4392488" cy="339526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0345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4" y="1831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5578" y="69559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i="1" dirty="0">
                <a:ea typeface="+mj-ea"/>
                <a:cs typeface="+mj-cs"/>
              </a:rPr>
              <a:t>Например</a:t>
            </a:r>
            <a:br>
              <a:rPr lang="ru-RU" sz="3200" b="1" i="1" dirty="0">
                <a:ea typeface="+mj-ea"/>
                <a:cs typeface="+mj-cs"/>
              </a:rPr>
            </a:br>
            <a:endParaRPr lang="ru-RU" sz="32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772816"/>
            <a:ext cx="4572000" cy="223445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 smtClean="0">
                <a:solidFill>
                  <a:prstClr val="black"/>
                </a:solidFill>
              </a:rPr>
              <a:t>1. Кукла</a:t>
            </a:r>
            <a:endParaRPr lang="ru-RU" sz="2400" dirty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2. Красивая, </a:t>
            </a:r>
            <a:r>
              <a:rPr lang="ru-RU" sz="2400" dirty="0" smtClean="0">
                <a:solidFill>
                  <a:prstClr val="black"/>
                </a:solidFill>
              </a:rPr>
              <a:t>нарядная.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 smtClean="0">
                <a:solidFill>
                  <a:prstClr val="black"/>
                </a:solidFill>
              </a:rPr>
              <a:t>3</a:t>
            </a:r>
            <a:r>
              <a:rPr lang="ru-RU" sz="2400" dirty="0">
                <a:solidFill>
                  <a:prstClr val="black"/>
                </a:solidFill>
              </a:rPr>
              <a:t>. Стоит, ходит, улыбается.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4. Моя кукла самая красивая.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5. Игрушка.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756" y="430435"/>
            <a:ext cx="3243263" cy="5364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20295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/>
        </p:nvSpPr>
        <p:spPr bwMode="auto">
          <a:xfrm>
            <a:off x="592130" y="557972"/>
            <a:ext cx="3744416" cy="652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j-ea"/>
              <a:cs typeface="+mj-cs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3200" b="1" i="1" dirty="0">
              <a:latin typeface="Calibri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j-ea"/>
                <a:cs typeface="+mj-cs"/>
              </a:rPr>
              <a:t>Например</a:t>
            </a:r>
            <a:br>
              <a:rPr kumimoji="0" lang="ru-RU" sz="3200" b="1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ru-RU" sz="32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7357" y="1995288"/>
            <a:ext cx="4572000" cy="223445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1. Заяц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2. Белый, пушистый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3. Скачет, прячется, боится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4. Я жалею зайца.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5. Дикое животное.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5" t="2342" r="32971" b="4828"/>
          <a:stretch/>
        </p:blipFill>
        <p:spPr bwMode="auto">
          <a:xfrm>
            <a:off x="4997003" y="798489"/>
            <a:ext cx="3206839" cy="40826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71900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392326" y="457452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i="1" dirty="0" smtClean="0">
              <a:ea typeface="+mj-ea"/>
              <a:cs typeface="+mj-cs"/>
            </a:endParaRPr>
          </a:p>
          <a:p>
            <a:pPr algn="ctr"/>
            <a:r>
              <a:rPr lang="ru-RU" sz="3200" b="1" i="1" dirty="0" smtClean="0">
                <a:ea typeface="+mj-ea"/>
                <a:cs typeface="+mj-cs"/>
              </a:rPr>
              <a:t>Например</a:t>
            </a:r>
            <a:r>
              <a:rPr lang="ru-RU" sz="3200" b="1" i="1" dirty="0">
                <a:ea typeface="+mj-ea"/>
                <a:cs typeface="+mj-cs"/>
              </a:rPr>
              <a:t/>
            </a:r>
            <a:br>
              <a:rPr lang="ru-RU" sz="3200" b="1" i="1" dirty="0">
                <a:ea typeface="+mj-ea"/>
                <a:cs typeface="+mj-cs"/>
              </a:rPr>
            </a:br>
            <a:endParaRPr lang="ru-RU" sz="32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36" r="-337" b="24753"/>
          <a:stretch/>
        </p:blipFill>
        <p:spPr bwMode="auto">
          <a:xfrm>
            <a:off x="5004049" y="1242282"/>
            <a:ext cx="3547524" cy="28347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8608" y="1478223"/>
            <a:ext cx="4572000" cy="32685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ru-RU" sz="2400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 smtClean="0">
                <a:solidFill>
                  <a:prstClr val="black"/>
                </a:solidFill>
              </a:rPr>
              <a:t>1.Машина</a:t>
            </a:r>
            <a:endParaRPr lang="ru-RU" sz="2400" dirty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2.Быстрая</a:t>
            </a:r>
            <a:r>
              <a:rPr lang="ru-RU" sz="2400" dirty="0" smtClean="0">
                <a:solidFill>
                  <a:prstClr val="black"/>
                </a:solidFill>
              </a:rPr>
              <a:t>, мощная.</a:t>
            </a:r>
            <a:endParaRPr lang="ru-RU" sz="2400" dirty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3.Едет, обгоняет, тормозит.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4</a:t>
            </a:r>
            <a:r>
              <a:rPr lang="ru-RU" sz="2400" dirty="0" smtClean="0">
                <a:solidFill>
                  <a:prstClr val="black"/>
                </a:solidFill>
              </a:rPr>
              <a:t>. Я </a:t>
            </a:r>
            <a:r>
              <a:rPr lang="ru-RU" sz="2400" dirty="0">
                <a:solidFill>
                  <a:prstClr val="black"/>
                </a:solidFill>
              </a:rPr>
              <a:t>люблю кататься.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</a:rPr>
              <a:t>5.Транспорт.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4956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3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7210"/>
            <a:ext cx="7884368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a typeface="+mj-ea"/>
                <a:cs typeface="Times New Roman" pitchFamily="18" charset="0"/>
              </a:rPr>
              <a:t>             </a:t>
            </a:r>
            <a:r>
              <a:rPr lang="ru-RU" sz="4400" b="1" i="1" dirty="0" smtClean="0">
                <a:ea typeface="+mj-ea"/>
                <a:cs typeface="Times New Roman" pitchFamily="18" charset="0"/>
              </a:rPr>
              <a:t>Лексические </a:t>
            </a:r>
            <a:r>
              <a:rPr lang="ru-RU" sz="4400" b="1" i="1" dirty="0">
                <a:ea typeface="+mj-ea"/>
                <a:cs typeface="Times New Roman" pitchFamily="18" charset="0"/>
              </a:rPr>
              <a:t>темы:</a:t>
            </a:r>
            <a:br>
              <a:rPr lang="ru-RU" sz="4400" b="1" i="1" dirty="0">
                <a:ea typeface="+mj-ea"/>
                <a:cs typeface="Times New Roman" pitchFamily="18" charset="0"/>
              </a:rPr>
            </a:br>
            <a:endParaRPr lang="ru-RU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2810" y="694976"/>
            <a:ext cx="770485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i="1" u="sng" dirty="0"/>
              <a:t>«Новый </a:t>
            </a:r>
            <a:r>
              <a:rPr lang="ru-RU" sz="1600" b="1" i="1" u="sng" dirty="0" smtClean="0"/>
              <a:t>год»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1.Новый год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2.Радостный</a:t>
            </a:r>
            <a:r>
              <a:rPr lang="ru-RU" sz="1600" dirty="0">
                <a:solidFill>
                  <a:prstClr val="black"/>
                </a:solidFill>
              </a:rPr>
              <a:t>, долгожданный.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3.Приходит, веселит, радует.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4.Я люблю этот праздник.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5.Подарки.               </a:t>
            </a:r>
          </a:p>
          <a:p>
            <a:pPr lvl="0" algn="ctr"/>
            <a:endParaRPr lang="ru-RU" sz="1600" b="1" i="1" u="sng" dirty="0" smtClean="0"/>
          </a:p>
          <a:p>
            <a:pPr lvl="0" algn="ctr"/>
            <a:r>
              <a:rPr lang="ru-RU" sz="1600" b="1" i="1" u="sng" dirty="0" smtClean="0"/>
              <a:t>« </a:t>
            </a:r>
            <a:r>
              <a:rPr lang="ru-RU" sz="1600" b="1" i="1" u="sng" dirty="0"/>
              <a:t>8-е Марта»   </a:t>
            </a:r>
          </a:p>
          <a:p>
            <a:pPr lvl="0"/>
            <a:endParaRPr lang="ru-RU" sz="1600" dirty="0" smtClean="0">
              <a:solidFill>
                <a:prstClr val="black"/>
              </a:solidFill>
            </a:endParaRP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1.Мама</a:t>
            </a:r>
            <a:r>
              <a:rPr lang="ru-RU" sz="1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2.Умная, красивая, добрая.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3.Готовит, вяжет, рисует, поет, убирает.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4.Любит меня и папу.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5.Семья.</a:t>
            </a:r>
          </a:p>
          <a:p>
            <a:pPr lvl="0" algn="ctr"/>
            <a:endParaRPr lang="ru-RU" sz="1600" b="1" i="1" u="sng" dirty="0" smtClean="0"/>
          </a:p>
          <a:p>
            <a:pPr lvl="0" algn="ctr"/>
            <a:endParaRPr lang="ru-RU" sz="1600" b="1" i="1" u="sng" dirty="0" smtClean="0"/>
          </a:p>
          <a:p>
            <a:pPr lvl="0" algn="ctr"/>
            <a:r>
              <a:rPr lang="ru-RU" sz="1600" b="1" i="1" u="sng" dirty="0" smtClean="0"/>
              <a:t>«</a:t>
            </a:r>
            <a:r>
              <a:rPr lang="ru-RU" sz="1600" b="1" i="1" u="sng" dirty="0"/>
              <a:t>Зима»    </a:t>
            </a:r>
          </a:p>
          <a:p>
            <a:pPr lvl="0"/>
            <a:endParaRPr lang="ru-RU" sz="1600" dirty="0" smtClean="0">
              <a:solidFill>
                <a:prstClr val="black"/>
              </a:solidFill>
            </a:endParaRPr>
          </a:p>
          <a:p>
            <a:pPr lvl="0"/>
            <a:r>
              <a:rPr lang="ru-RU" sz="1600" dirty="0" smtClean="0">
                <a:solidFill>
                  <a:prstClr val="black"/>
                </a:solidFill>
              </a:rPr>
              <a:t>1.Зима</a:t>
            </a:r>
            <a:r>
              <a:rPr lang="ru-RU" sz="16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2.Снежная, холодная ,морозная.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3.Морозит, заметает, восхищает.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4.Укрывает землю белым, пушистым, серебристым снегом.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5.Волшебница.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47" y="1074951"/>
            <a:ext cx="1878013" cy="1079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401" y="2895600"/>
            <a:ext cx="19939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97" y="4797152"/>
            <a:ext cx="2017713" cy="1054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36149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2580" y="341108"/>
            <a:ext cx="8490887" cy="565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Эффективность и значимость </a:t>
            </a:r>
            <a:r>
              <a:rPr lang="ru-RU" sz="4000" b="1" i="1" dirty="0" err="1" smtClean="0">
                <a:latin typeface="Times New Roman" pitchFamily="18" charset="0"/>
                <a:cs typeface="Times New Roman" pitchFamily="18" charset="0"/>
              </a:rPr>
              <a:t>синквейна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i="1" dirty="0"/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i="1" dirty="0">
                <a:solidFill>
                  <a:prstClr val="black"/>
                </a:solidFill>
              </a:rPr>
              <a:t>облегчает процесс усвоения понятий и их содержания;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3200" i="1" dirty="0">
                <a:solidFill>
                  <a:prstClr val="black"/>
                </a:solidFill>
              </a:rPr>
              <a:t> учит коротко, но точно выражать свои мысли;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3200" i="1" dirty="0">
                <a:solidFill>
                  <a:prstClr val="black"/>
                </a:solidFill>
              </a:rPr>
              <a:t> способствует расширению и актуализации словарного запаса;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3200" i="1" dirty="0">
                <a:solidFill>
                  <a:prstClr val="black"/>
                </a:solidFill>
              </a:rPr>
              <a:t>закрепляет знания по изученным лексическим темам</a:t>
            </a:r>
            <a:r>
              <a:rPr lang="ru-RU" sz="3200" dirty="0">
                <a:solidFill>
                  <a:prstClr val="black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278580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3548" y="548680"/>
            <a:ext cx="8136904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Ожидаемые результаты по </a:t>
            </a:r>
            <a:r>
              <a:rPr lang="ru-RU" b="1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проекту</a:t>
            </a:r>
          </a:p>
          <a:p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Цель достигнута, поставленные задачи реализованы, достигнут устойчивый положительный результат. Мы пришли к выводу, что использование </a:t>
            </a:r>
            <a:r>
              <a:rPr lang="ru-RU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i="1" dirty="0" err="1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синквейнов</a:t>
            </a:r>
            <a:r>
              <a:rPr lang="ru-RU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 работе </a:t>
            </a:r>
            <a:r>
              <a:rPr lang="ru-RU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с  детьми  имеющими нарушение речи способствует: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Расширению и активизации объема словаря.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Формированию структуры значения слова.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Развитию лексической системности и семантических полей.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Развитию  </a:t>
            </a:r>
            <a:r>
              <a:rPr lang="ru-RU" i="1" u="sng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словообразования.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	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Уточнению </a:t>
            </a:r>
            <a:r>
              <a:rPr lang="ru-RU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i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Times New Roman"/>
                <a:cs typeface="Times New Roman"/>
              </a:rPr>
              <a:t>грамматического значения 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 слова.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Реализации умений и способностей.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Активизации </a:t>
            </a:r>
            <a:r>
              <a:rPr lang="ru-RU" i="1" dirty="0">
                <a:solidFill>
                  <a:srgbClr val="743399"/>
                </a:solidFill>
                <a:latin typeface="Arial"/>
                <a:ea typeface="Times New Roman"/>
                <a:cs typeface="Times New Roman"/>
              </a:rPr>
              <a:t> </a:t>
            </a:r>
            <a:r>
              <a:rPr lang="ru-RU" i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Times New Roman"/>
                <a:cs typeface="Times New Roman"/>
              </a:rPr>
              <a:t>познавательной деятельности.</a:t>
            </a:r>
            <a:r>
              <a:rPr lang="ru-RU" sz="2000" u="sng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imes New Roman"/>
              </a:rPr>
              <a:t/>
            </a:r>
            <a:br>
              <a:rPr lang="ru-RU" sz="2000" u="sng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Обучению синтезу, обобщению и анализу различных понятий.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Развитию свободного творчества.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Развитию образного мышления.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Способности резюмировать информацию.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·  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Умению излагать сложные идеи, чувства и представления в нескольких словах.</a:t>
            </a:r>
            <a:r>
              <a:rPr lang="ru-RU" sz="2000" dirty="0">
                <a:ea typeface="Calibri"/>
                <a:cs typeface="Times New Roman"/>
              </a:rPr>
              <a:t/>
            </a:r>
            <a:br>
              <a:rPr lang="ru-RU" sz="2000" dirty="0"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89596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197346"/>
            <a:ext cx="8136904" cy="3313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Таким </a:t>
            </a: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образом, закладывается основа для успешного овладения умением чувствовать грамматическую основу предложения.</a:t>
            </a:r>
            <a:endParaRPr lang="ru-RU" sz="2000" dirty="0"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Занимаясь с детьми, имеющими речевые нарушения, </a:t>
            </a:r>
            <a:r>
              <a:rPr lang="ru-RU" i="1" u="sng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мы пришли к выводу, что необходимо максимально использовать все известные в специальной педагогике приемы и методы, в том числе и современные методы обучения</a:t>
            </a:r>
            <a:r>
              <a:rPr lang="ru-RU" i="1" u="sng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.  К концу года, почти  все  дети имеющие речевые нарушения научились составлять </a:t>
            </a:r>
            <a:r>
              <a:rPr lang="ru-RU" i="1" u="sng" dirty="0" err="1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синквены</a:t>
            </a:r>
            <a:r>
              <a:rPr lang="ru-RU" i="1" u="sng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и освоили грамматическое значение слова. Поэтому мною было решено продолжить  эту </a:t>
            </a:r>
            <a:r>
              <a:rPr lang="ru-RU" i="1" u="sng" dirty="0" err="1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проетную</a:t>
            </a:r>
            <a:r>
              <a:rPr lang="ru-RU" i="1" u="sng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деятельность на </a:t>
            </a:r>
            <a:r>
              <a:rPr lang="ru-RU" i="1" u="sng" dirty="0" err="1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будующий</a:t>
            </a:r>
            <a:r>
              <a:rPr lang="ru-RU" i="1" u="sng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учебный год.</a:t>
            </a:r>
            <a:endParaRPr lang="ru-RU" sz="2000" u="sng" dirty="0"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</a:t>
            </a:r>
            <a:r>
              <a:rPr lang="ru-RU" sz="2000" dirty="0">
                <a:ea typeface="Times New Roman"/>
                <a:cs typeface="Times New Roman"/>
              </a:rPr>
              <a:t> </a:t>
            </a:r>
            <a:r>
              <a:rPr lang="ru-RU" sz="2000" dirty="0" smtClean="0">
                <a:ea typeface="Times New Roman"/>
                <a:cs typeface="Times New Roman"/>
              </a:rPr>
              <a:t>                                      </a:t>
            </a:r>
            <a:r>
              <a:rPr lang="ru-RU" b="1" i="1" u="sng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Сравнительная </a:t>
            </a:r>
            <a:r>
              <a:rPr lang="ru-RU" b="1" i="1" u="sng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диаграмма</a:t>
            </a:r>
            <a:endParaRPr lang="ru-RU" sz="2000" b="1" dirty="0"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84984"/>
            <a:ext cx="5760640" cy="357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5660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8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188640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04631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000" i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lvl="0"/>
            <a:r>
              <a:rPr lang="ru-RU" sz="2000" i="1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     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1944" y="2648379"/>
            <a:ext cx="58143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prstClr val="black"/>
                </a:solidFill>
                <a:ea typeface="+mj-ea"/>
                <a:cs typeface="+mj-cs"/>
              </a:rPr>
              <a:t>Спасибо </a:t>
            </a:r>
            <a:r>
              <a:rPr lang="ru-RU" sz="4400" b="1" i="1" dirty="0" smtClean="0">
                <a:solidFill>
                  <a:prstClr val="black"/>
                </a:solidFill>
                <a:ea typeface="+mj-ea"/>
                <a:cs typeface="+mj-cs"/>
              </a:rPr>
              <a:t>за внимание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0548660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1363</TotalTime>
  <Words>884</Words>
  <Application>Microsoft Office PowerPoint</Application>
  <PresentationFormat>Экран (4:3)</PresentationFormat>
  <Paragraphs>148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Dell</dc:creator>
  <cp:lastModifiedBy>Dell</cp:lastModifiedBy>
  <cp:revision>44</cp:revision>
  <dcterms:created xsi:type="dcterms:W3CDTF">2017-03-28T05:58:29Z</dcterms:created>
  <dcterms:modified xsi:type="dcterms:W3CDTF">2018-05-08T10:24:39Z</dcterms:modified>
</cp:coreProperties>
</file>