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57" r:id="rId3"/>
    <p:sldId id="275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70" r:id="rId13"/>
    <p:sldId id="272" r:id="rId14"/>
    <p:sldId id="268" r:id="rId15"/>
    <p:sldId id="267" r:id="rId16"/>
    <p:sldId id="273" r:id="rId17"/>
    <p:sldId id="274" r:id="rId18"/>
    <p:sldId id="26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EBBBCC-DAD2-459C-BE2E-F6DE35CF9A28}" styleName="Темный стиль 2 - акцент 3/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6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13.02.2018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13.02.2018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13.02.2018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13.02.2018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13.02.2018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13.02.2018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13.02.2018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13.02.2018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13.02.2018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13.02.2018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13.02.2018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13.02.2018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logos.svet999.ru/content/logos_5/lenstalin/hrushev.jpg" TargetMode="Externa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274320"/>
            <a:ext cx="7818072" cy="1642512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СССР в 1953-64 </a:t>
            </a:r>
            <a:r>
              <a:rPr lang="ru-RU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гг</a:t>
            </a: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: </a:t>
            </a:r>
            <a:b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«черное и белое» 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" name="Picture 7" descr="Картинка 1 из 398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934834"/>
            <a:ext cx="3758530" cy="469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 flipH="1">
            <a:off x="2771800" y="5843353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800" b="1" i="1" dirty="0" smtClean="0">
                <a:solidFill>
                  <a:schemeClr val="accent5">
                    <a:lumMod val="75000"/>
                  </a:schemeClr>
                </a:solidFill>
              </a:rPr>
              <a:t>11 класс</a:t>
            </a:r>
            <a:endParaRPr lang="ru-RU" sz="2800" b="1" i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71795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Константин\Desktop\2014\урок 1\img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60648"/>
            <a:ext cx="5095453" cy="5661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93079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1124744"/>
            <a:ext cx="7528880" cy="4896544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>Цели урока: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1) </a:t>
            </a:r>
            <a:r>
              <a:rPr lang="ru-RU" dirty="0" smtClean="0"/>
              <a:t>рассмотреть противоречия реформ Хрущева Н.С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2) </a:t>
            </a:r>
            <a:r>
              <a:rPr lang="ru-RU" dirty="0" smtClean="0"/>
              <a:t>выяснить причины смещения Хрущева Н.С.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3) </a:t>
            </a:r>
            <a:r>
              <a:rPr lang="ru-RU" dirty="0" smtClean="0"/>
              <a:t>дать оценку преобразованиям 1953-1964 </a:t>
            </a:r>
            <a:r>
              <a:rPr lang="ru-RU" dirty="0" err="1" smtClean="0"/>
              <a:t>гг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11687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/>
                </a:solidFill>
              </a:rPr>
              <a:t>Политическая «оттепель»</a:t>
            </a:r>
            <a:endParaRPr lang="ru-RU" b="1" dirty="0">
              <a:solidFill>
                <a:schemeClr val="tx2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62264236"/>
              </p:ext>
            </p:extLst>
          </p:nvPr>
        </p:nvGraphicFramePr>
        <p:xfrm>
          <a:off x="971600" y="1340767"/>
          <a:ext cx="7776864" cy="5444746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7776864"/>
              </a:tblGrid>
              <a:tr h="3288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28.03.1953 </a:t>
                      </a:r>
                      <a:r>
                        <a:rPr lang="ru-RU" sz="1400" b="1" dirty="0" smtClean="0">
                          <a:effectLst/>
                        </a:rPr>
                        <a:t>-амнистия </a:t>
                      </a:r>
                      <a:r>
                        <a:rPr lang="ru-RU" sz="1400" b="1" dirty="0">
                          <a:effectLst/>
                        </a:rPr>
                        <a:t>за мелкие и экономические  правонарушения, отмена приговоров менее 5 лет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025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04.04.1953-сняты обвинения с врачей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025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Сентябрь 1953 г- начало реабилитации </a:t>
                      </a:r>
                      <a:r>
                        <a:rPr lang="ru-RU" sz="1400" b="1" dirty="0" smtClean="0">
                          <a:effectLst/>
                        </a:rPr>
                        <a:t>жертв сталинского  </a:t>
                      </a:r>
                      <a:r>
                        <a:rPr lang="ru-RU" sz="1400" b="1" dirty="0">
                          <a:effectLst/>
                        </a:rPr>
                        <a:t>террора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051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Апрель 1954 г- реорганизация МГБ в КГБ при Совете министерства СССР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823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1956 февраль- </a:t>
                      </a: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</a:rPr>
                        <a:t>XX</a:t>
                      </a:r>
                      <a:r>
                        <a:rPr lang="ru-RU" sz="1600" b="1" dirty="0">
                          <a:solidFill>
                            <a:srgbClr val="FF0000"/>
                          </a:solidFill>
                          <a:effectLst/>
                        </a:rPr>
                        <a:t> съезд КПСС </a:t>
                      </a:r>
                      <a:r>
                        <a:rPr lang="ru-RU" sz="1400" b="1" dirty="0">
                          <a:effectLst/>
                        </a:rPr>
                        <a:t>,разоблачение культа личности Сталина</a:t>
                      </a:r>
                      <a:r>
                        <a:rPr lang="ru-RU" sz="1400" b="1" dirty="0" smtClean="0">
                          <a:effectLst/>
                        </a:rPr>
                        <a:t>.                                              4 </a:t>
                      </a:r>
                      <a:r>
                        <a:rPr lang="ru-RU" sz="1400" b="1" dirty="0">
                          <a:effectLst/>
                        </a:rPr>
                        <a:t>проблемы , выявленные Хрущевым:</a:t>
                      </a:r>
                    </a:p>
                    <a:p>
                      <a:pPr indent="180340"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-нарушения законности и массовые репрессии;</a:t>
                      </a:r>
                    </a:p>
                    <a:p>
                      <a:pPr indent="180340"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- просчеты и субъективные решения Сталина в годы Великой Отечественной войны;</a:t>
                      </a:r>
                    </a:p>
                    <a:p>
                      <a:pPr indent="180340"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- нарушение принципа коллективности партийного руководства;</a:t>
                      </a:r>
                    </a:p>
                    <a:p>
                      <a:pPr indent="180340"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- действия Сталина, направленные на возвеличивание своей роли в истории партии и государства.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 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077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1958 г- упразднение понятия «враг народа», смертная казнь-исключительная мера , лагеря переименованы в исправительно-трудовые колонии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749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1959г- внеочередной </a:t>
                      </a:r>
                      <a:r>
                        <a:rPr lang="en-US" sz="1400" b="1" dirty="0">
                          <a:effectLst/>
                        </a:rPr>
                        <a:t>XXI</a:t>
                      </a:r>
                      <a:r>
                        <a:rPr lang="ru-RU" sz="1400" b="1" dirty="0">
                          <a:effectLst/>
                        </a:rPr>
                        <a:t> съезд КПСС: вывод о полной и окончательной победе социализма в стране, вступление на путь развернутого социализме в стране, вступление на путь строительства коммунизма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774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1961 г- </a:t>
                      </a:r>
                      <a:r>
                        <a:rPr lang="en-US" sz="1400" b="1" dirty="0">
                          <a:effectLst/>
                        </a:rPr>
                        <a:t>XXII</a:t>
                      </a:r>
                      <a:r>
                        <a:rPr lang="ru-RU" sz="1400" b="1" dirty="0">
                          <a:effectLst/>
                        </a:rPr>
                        <a:t> съезд КПСС: принята 3 программа партии, поставлена задача построения коммунизма к 1980  году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116971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tx2"/>
                </a:solidFill>
              </a:rPr>
              <a:t>Административные реформы</a:t>
            </a:r>
            <a:endParaRPr lang="ru-RU" b="1" dirty="0">
              <a:solidFill>
                <a:schemeClr val="tx2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44862383"/>
              </p:ext>
            </p:extLst>
          </p:nvPr>
        </p:nvGraphicFramePr>
        <p:xfrm>
          <a:off x="1043609" y="1340769"/>
          <a:ext cx="7560840" cy="3444127"/>
        </p:xfrm>
        <a:graphic>
          <a:graphicData uri="http://schemas.openxmlformats.org/drawingml/2006/table">
            <a:tbl>
              <a:tblPr firstRow="1" firstCol="1" bandRow="1"/>
              <a:tblGrid>
                <a:gridCol w="7560840"/>
              </a:tblGrid>
              <a:tr h="50405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1957-децентрализация управления промышленностью, вместо министерств  созданы совнархозы (СНХ)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6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1958- реорганизация МТС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6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1960 –созданы республиканские СНХ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6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1963- создание ВСНХ (Высший Совет народного хозяйства)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324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Март 1962- изменения системы управления аграрным сектором: создавались КСУ-(колхозно-совхозное управление)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Упразднены райкомы, обкомы разделены </a:t>
                      </a:r>
                      <a:r>
                        <a:rPr lang="ru-RU" sz="14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по </a:t>
                      </a: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производственному принципу- на промышленные и сельскохозяйственные.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65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1961 г – реорганизовано министерство </a:t>
                      </a:r>
                      <a:r>
                        <a:rPr lang="ru-RU" sz="14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с/х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AutoShape 2" descr="data:image/jpeg;base64,/9j/4AAQSkZJRgABAQAAAQABAAD/2wCEAAkGBxITEhISExQWFhUWGB4YGBgXFh8bHBkZGBgZGR0cGhgcHyggHBslHBcXITEhJSosMi4uGiAzODMsNyguLisBCgoKDg0OGxAQGywkICY0NCwsLCw0LzAsLCw1LzA0LCwsLywsLCwsLCwsLCwsLCwsLCwsLCwsLCwsLCwsLCwsLP/AABEIAMIBAwMBEQACEQEDEQH/xAAbAAACAwEBAQAAAAAAAAAAAAAABAMFBgIBB//EAEIQAAIBAwMCBAMECQEGBgMAAAECEQADIQQSMQVBEyJRYQYycRSBkdMjM0JSVGJyscGhFRaCk9LwJERTs9HxB0OS/8QAGgEBAAMBAQEAAAAAAAAAAAAAAAECAwQFBv/EADMRAAICAQIEAwcEAgMBAQAAAAABAhEDITEEEkFRYXHwEyIygZGhwQWx0eEU8SNCUjPC/9oADAMBAAIRAxEAPwDfV5RoFAajQfq7f9I/tW8dioxVgFAFAFAFAFAFAFAFAFAFAFAFAFAFAFAFAFAFAFAFAFAFAFAFAFAFAFAFAFAY+uYsFAajQfq7f9I/tW8dioxVgFAFAeExQFbpOuWrgV0Dm27bUuBDtYyRg87ZBhiApxBMiZo0lilF09169Ist4qDMN1TRAbhSiQ3UoBupQDcKUDzeKUQe7hUUSG4VNANwqKAbhU0ALCooHm8VNA93UoCy9QQubcPuBj5GC4UNO6NseYCZ5kcgwrSy3K6sZ3ilFQDUoBuqAe0AUAUAUAUAUAUBj65iwUBqNB+rt/0j+1bx2KjFWAUAUAp1ZVNm6rttQowZv3QVIJ+4GpjuWg2pJoy3QOr27OmtaV71kG2nh+Ir4KqCFZVid3ykqcDOT3vynTmxynkc0nrrRnV0qeCEOosSF0qkb5DPp7ha5dyvLAgCRJ7xU0zp56lai/8At91ohmwiA2A+ostbQXVKi6VKb763bbg7I3jaAdgUDhcYqVZSTbTqLvTp4U16+YxqU0x/2oFuacDUWwljPyxp/CM48onOJxTUrFy/47T93f62e6fVA3tG1y/pzb0znbDecIdP4ZBhQp/SGREeUCc1DQa92SUXb/e7/Yj66LN7UXrq37O1zpSAWGfAus7zKyPKQBByecVFMnE5QgouL/7fdCvULib9Xd8Wxtezq0CrdZmbxSrW8Mskkg+XcQCYUAYqaLQWkVT3j07b+vqeaFbW0ML1m2pOjdrIf5/s+bu7EBmleeTbG6O0u7smTadcrfxa+e3rx0O7ty39lS0blt3tOjg7h8o1HjtbScnam22JgSCMCoaZVX7Ryp6pr7VZLZt2hqhe+0WQv2u9ewwkLdseEpA2zv3ZImIHrUhyfs+XleyX0ditrTL4QQ37GF0qsPEkO+nul7t0kryykAE5PeIqKZbmqVqL/wC30a0XyLPrLWXvl7Wosqp8DYd0eCbeoa7dKgD9tTGOTgwM0pmWO1GpRfX52qX0Geu6zTXNVptRbuWCbZ23NzR4lpjJHHKMqOs9x25ok6K4ozjjlCSeu3g/72EumG1bubrmotOAt4N5xN5rmo8W2xDCNyLxu4JgYzSmXyXKNKLW3ypU/qVT6BTbsL42mHh2rSMPEJBNrUrcAXcvlAthgSI3MQIAAo0bLJ7zfK9W/uv5+w/YtWhqxf8AtFkKNVevCGyFu2PDBiMvugx2A5k01KOTePl5Xsl9HZwbNk9PuWC+mGpKInieKSLhQqPEJK+UsqiTEk88CiTI5pLMppPl3qtvAk+I7dm7qPFsXtOoFlFWW2xcTUi95gq7tkT8pBJxgEmrLYYZSjDlknv9qr6j3RWB6iLou2NrG+oVLrMzC46OhIZZnyNK7oWfKABVHsZ5NMVU+nQ3tZnEFAFAFAFAFAFAY+uYsFAajQfq7f8ASP7VvHYqS3rm0TBPGAJOTH+auglZU2/ibTtbS6GbZcJCShBcqHLQCOwtuT9PcTPKavBNSceqOE+KtKXCByZa2m4I2zdeTfb88bfMpEGe4GJFTykvh8iV1389N9PA8T4r0pBO5gAlx822ErYO27txkqew+6aih/jZLryX12+p6vxVpit5gzkWUV7hCN5Ve2boJx+4CY7YHJAqXFj/AB8iaXfRfsSaj4k09sKXYrKG5lTi2CgLt6LNxc+59DCmVWCb28vn2+wW/iTTtc8IM27xGtZRgPERN5QNETtyPWopk+wnXN4X8rr9yLTfFulcblcx4Qv/ACN+rLFQeOSQcc1PKyZcPkjuutfMZTrtk22ugsVR3RvKZVrQYuCPbY3HPaZokyjxSUqfqzrp/WrV5glssSbSXhKkfo7k7Tn1g45xUNMTxSirfevmiC18S6diFBaT4seQ/wDlyBc7diQPftNKLPBNK34ffYlHXbPh6a5LbdSyraO0+YupZZHaVBOaUyPYzuS7bnuh67Yu7ylwEKguE8Dw2LAOD3U7Hz7fSZaZEsUo7oVX4r0xCkM3ma2oGxtx8dd1o7YmGAMH2IMERTlZf/Hya6d/tuS2PiSw/hhCzG4rsoCGf0LBbgIjDKxAjn0mooq8E0m30/OwP8SacNcUsZRLlw+U/LZbbcIxna2I79pqaZKwTdeNL67EZ+KtNtdtzQgtFvI2BqI8LEZmfu7xTlZP+PktLz+25YN1FBfXTyfEKG4BBjYrBSd3HJGPeopmfI+Xn6bCq/ENkrdYFoss63PIZU2lDPI5iCII5kRMilMs8Mk0u+3zID8V6aHbc8ILRb9G2BqP1WAJO7247xSmW/xsl15/bc6u/FOmVGuFmAU3Aw2NuU2Y8TcsSNsg+8iJpTI9hO6revvsSn4h04veAWO+UX5WibqsyeYCMhGz7Upkewny83T+Nw1PxBYtsyOxUqj3SSpjw7TbXafYkCOTOKUxHDKSteXzZG/xPpgQCxn9JjaSQbCh7gaBghWU+8iJqeRllw+Rq67ffY4vfFulUBmZgDbt3R5Gyl9ttsxHJPbkQZio5QuHyPp3X03JrXxFp2uiwrEubjWvlMeJbQO67ojCkGeO3NOUj2M+Xm6VfyLeqmQUAUAUBj65iwUBqNB+rt/0j+1dEdip1qnYISi7m7Lu2zn1gxVkFV6mOToN5bOmsrZcfZ3L27n2i2Xlt+4EG1sIIdh8vpWmj1Ot5k5Sk3vo9H/NkY6Hqm1F67csyjXbN5UF9BLae2qrvOyfmUNiOB7ytUXeaCgoxetNbd3/AAQ6L4a1Gwrdsljt1CLtvoAi6pyzETbJLRAzI5x6LSLT4iPNcX/5e3ZeYzpvh66lvUWhZfbqLK2XnU25CpbNuVPhfMQxJJnJ7UbTM5Z05KV7O9vG+5J1Hod28FDadsWPs7RqE89osjEN+jwZTlY+ZvaGhEM3Ls+t7dfTIdF0TVLee69iR9pfUW0F9AoZ7QtAnySSBu7xkYxR0Wnmg4pRfSnp42RaT4VuWkKJburNj7PuGqthtocvukWvn8xWeNsCMUvxJlxPM7bW97f2M6boV9FuILVzY5usV+0WoDXwQzCLIggFoHA3cHFLRSWaMmm+ldH0+ZH/ALt3ZtnwLkpbs2gRqbYO3TtuXzC1IJkhipEjGKaE/wCQtdVrb27/AD+h1p/h+6jhxYbd+nz9ot5+0kM8/oswR5fT3qFSIlnTVN9unbbqR6T4XuW/B22bn6FrTKDqbcE2Ua2u4C0ASQ5k8nGcVNotLiOa9VrfTv8AMe6V0y/Ystpxpy9ogoFfUJ5UaZUEWwSMxLEmIzUaGeTKpz5718uv1Ky78N6kC14dk7kuacl3voT4elUqqgC2BMEmSMkntAFrW5tHiIO+Z6U+nVj/AE/o1609m4unYtaF3nUJDnUOHct+j53AREAVSkZTyqSab3rp226kDfD143Ltw27pa6l5DOptmF1ESAfBny7QFkmAIyMVa0WWdJJKtKez6fP6nA+F7my5b8B4uCwG/wDEWv8AysFCP0MSSPNIz2ijaJ/ydU72vo+u/X6DXTOj3rF4XlsOWC3FAbUpti7cFwwBbG0AgAAQAO3ejplJ5VKPLemnTsq7nb9Ovs2rY6UKdSnhvt1KmAFZNyzbgMVKzg/IvMU0Q9pFKK5rrw/vuV2r+G9T4brbtNuf7MCX1CGF0jAqQBbHmIBmZEngDFRdmseIhzXJ/wDrp3+ZJqvhi7cRkNq4A7XnuRqbfna+ApLA2iJVQApER7yam0VjxCTu1pVaPSvn9SV/h+6b3jmy++bRkai2P1AIWCLW4TuO6CJ44xS13IWeo8t6a9H1+Z7qOgXrn6yy7zYfTsTqbcst1g7MYtDz7lBkQMcVDpkRzKPwutb27fMNX0K/dFrxLTsbaXEB8e0N3jIEJYCzEgAERGeZqbXcmOZRunu0+vT5kGo+FrjgBrFzy2bVkf8Aibfy6dxcQ/qo3kiCfQkCJpa7kria69W9n136jljodz7YuraywfxC5Pj2yAGtizG0WgSqrJABBkmSahtVuUeb/j5E9KrbxvubEVmcoUAUAUBj65ix1ptJ4lxR4jqDiF2+h/eUmtcVOSTQb0NFb6cwAAv3YGBi1+XXascexSz37C/8Rd/C1+XU8kewsPsL/wARd/C1+XTkj2Fh9hf+Iu/ha/LpyR7Cw+wv/EXfwtfl05I9hYfYX/iLv4Wvy6ckewsPsL/xF38LX5dOSPYWH2F/4i7+Fr8unJHsLD7C/wDEXfwtfl05I9hYfYX/AIi7+Fr8unJHsLD7C/8AEXfwtfl05I9hYfYX/iLv4Wvy6ckewsPsL/xF38LX5dOSPYWH2F/4i7+Fr8unJHsLD7C/8Rd/C1+XTkj2Fh9hf+Iu/ha/LpyR7Cw+wv8AxF38LX5dOSPYWH2F/wCIu/ha/LpyR7Cw+wv/ABF38LX5dOSPYWH2F/4i7+Fr8unJHsLD7C/8Rd/C1+XTkj2Fh9hf+Iu/ha/LpyR7CxTUfD6uxZrt0k9/IP7JVkkhZH/uxb/9W7+Kf9FBZHp+gWHXcl+4y+qshGMHIT1oD2/8O2UVna9dCqCSSUwAJJ+T0oLKnpujt3b2zddVWUsklQx2kTuBTBIYELzAM+gqpJs2yYpQim+pc/7sW/8A1bv4p/0VYxsj03QWt6i3cW4xtqDIYrklWHZAe471nkkqoF9XOSFAY+uYsN9K/Wp9f8GtcPxoh7Gor0CgUAUAUAUAUAUAUAUAUAUAUAUAUAUAUAUAUAUAUAUAUAUBzcQEEESCII9QaAzp1qaYHT2AXZSSzOZCFjuAYiCzbWEL+6FkiQTRyUToxYZ5nf3KbXgOC99i8ZkzC/0KPlxjGSOSc1k5Ns9BcPjhHVWP9H6GbqW2aEsyGRNpDwplSST5Z54mD2JMaRh1Zx5uJTThFaGurQ4zk1z5fiJR5WZIUBj65iw30r9an1/wa1w/GiHsaivQKBQBQBQBQBQBQFRq+v20dk2O23DMoWFJUNmWBPlYHAPNVcknRrDDOauKLSzdDKrDhgCO2DkYNWMjugCgCgCgCgCgK5+roNQNPBLHkjhcSJ78d4jIzmovWi3K+XmLGpKhQBQBQHhNAe0AUBXdf1xs2GcbpwoKqGKlyFDbSRMEzHfgAkxUMtFW6Mrpjg88nJ3HdJkmXAYySckD8INc8tz2sHwLSj2/fVBLED6mM+k0jFy2ReUlFWyTpPV71i1HhowJLAFijAu07QgV5JJOJmTxnaNVNJ8p5uTh5SvI6RtLbSASCCRMGJHsYJE/StDiA1z5fiJR5WZIUBj65iw30r9an1/wa1w/GiHsaivQKHjsACTgDmgK1+vWNgcPuDcBQZPm2ZH7I3ArLQJ71Vzit2RL3dzi/wDEVi3aa9cLIitsMoSdxyIVQScGccZmIMWh7/wlsSeVpQ1vYe0OtS8i3LZlTMGCOCQQQcgggiD6VWE4zipR2ZbJjljk4S3ROzACTwKsUMX1/rz3idPZhVYA7mAJdd43Qu4Qm0HkeYbuIzKrl5nt6/14HVi4d2r9eZS6fT3LttgQotOAVVFCgdyQSTuVudpURJEmuTiHiceVXfV36o68XG+zldX4G5+GtUWshXJ3oSCDzt3MEJI5lAufWe81vCaktDzcjTk2ti2q5Qh1eqS2pd2CqO5/0A9SewHNAZ698UFm/QpuXGSrlpOfkUEieADBOT2zRyfRG8cKq5SolTrOqJVfspmQCTuAyR2K4x3Jx71a32KOEf8A0aKpMwoDO/Efw8Lu+6gUNsO4bAWdgBtKtIh4AAJnheIqGrLwny2q3J/hrqLuGt3mU3UMESoYgRJKqSBDGMf/AGV9RNJP3di7qSgUBS/EnUbtpYtI0kS1zYzBFhsgAHc24L5fQzxUMvCKb1dCek6Z420axizyXS27LOzyyWRPKRuHYY3RMGKK+pMpRTfJsaE6hAwQsu8iQsjcQO4HMe9SZlT1LrhVilpVYqfMWJCgj9kQDJ9fT3MiqSmkdGHhpZVeyKLV9Se9fKvIAUMiBgyjkFiYB3kmBOIHlzuqs7cOZbHXw+D2cve3O6yO4r9LpWVkB+W2rKJPIJGyO+4KACT91bSyJxdbv0/leqMYwdq+g3qOAfR0P0h1MnvGMxmJjNZR3RPEf/ORuq6Twzk1z5fiJR5WZIUBj65iw30r9an1/wAGtcPxoh7Gor0CgtrdfatAG7cS2CYBdgsn0E8mpUW9iHJLc+e9J6iinVeGFa3dY20sxsZhv2bjEkAK+2WGYVYBUluD9Si8Uoxa97fz8jt4WC4pXdJbv1uVvUHc6K3dZmdnu71SSSQ2IUCFLF3EtAHmgR5a7/02csPEr2j01+Wmz8vqc0M0HxKWKNJKvN9/Cx7T3r+l0oRmwbisRaYgoZUtteRuWFaVIEzjsDz5M9SlKTbt6abLoqXY9nJw3+RNSSp9bb1/N+my2s6y/dYadtQbm5FkLszuDFlLKvyhCh3CPmHqK2ypxWnzPG4KUMilPIqV6eKINd02FcuVtAFiEHz3G2MASVkrJIAHJ45YAZ89Kt9Dty5HNe4n9D3WKxKlQzLBjY4XzY2kmcrE4z/Se3FGupxMbXU3Lbo1pS7TDAKT5DyMcS2wT254BrXh75iaT3ZqLetm89rw3G1Qd5WEJMYB7nPb0NdpStCi6hoGua3Y24Ky7gxk4UBWCHhZke+WPcVRq2bQy8kHW5pbFhUUKoAUcAVcwIzrLYuC1vHiEbgs5j1j/vg+lAMUBX9S6vbswplnOQi5aPU9lX3JA+/FQ2kXhjlN1EpNX8R3wl1ltpgEp5iSIHBAB3Ex2I5GDGaxmnJI6XwUkrbKjThAwW1dZWFvIR4LW3JhmA9SGIfmSSCCazqcVbX+zslhxTpdjT/DGpuMtxXbcFeEYmSV2r8x5JDbxJ5AGSZrWF1qeZnjGM2o7FtqNSiQXdVmY3MBwCTz6AE/QVYyDT6hLihkZWU8MpBB+hFAZf4k04XU23UlWuK0kNkFQqjaDO2ULjcoBGcgnNJtrY6uFipy5ZFJrdH5GJlpaCYlltk5Ak5AXHsMwYg1xyuWvpna8EYxfn9B+xbVVAUAKOAOI9qye+p0xSS0IdGubrdmeR9yqpOf5laPb8TpkeiXgVgtWxqszQiu31UgHvxj1ZVn2G51E/zCiRSU4xpPqF6wbkWVAm7KZMAAqSxkAnChiPUwMci0VbMuIyKELfkbewG2ruILQNxAgExmB2E10Hinprny/ESjysyQoDH1zFhvpX61Pr/g1rh+NEPYqeqdR1i6q6i3gB4oCoNuF2BpyvpEkzk8dj6EcWeTuKTjp3TXfz8D0OHxcLPGue1LX+vX3Kjri3Lhe6+b9kpLboFxGaCqpMIvpz+JNehwmXkzShVJd61vr8jm/Uf0/H/iqaeuvr12K62oYltoZG82VjaYgyD3wJxOT6V6U3N54xcLjTfN2faj5yPJHhpNZGp3XL/6Xf5DfSmDS1tJKu4NwAMJJUgbNyliASN37JkdzXjcZFLNK2tfW9aH0P6Wn/jx93VX68S401hXXc+5zJBD8SCQRsB2YI9/qea4ZTcXUdPXff1sepCKkrep7qCEa2LbG07sQCvlkbWLD0JgswBnImMEhjtpvojLiMMMlRemvT9h5iSZPJrI6VFRVIX6fZLWrl3eRJDKBG2GJA5B7AGe5JMdqtkhDmqtjhniUprxsi0igoGJMlYck7d0chhxt3A4457EzMlyScYm0MGLlTaIrZvlrb2bnh2gZjdc84UiICuFCNnEHyxxONOaMI1K7+xnPhlk+FJIutV1+4xRRbZWVlfy3PIw8+5Wc2+MDy8ncvAmo9oqs5f8OfNQ71HroNpPBaLl2YkeZAhC3CQcSpIGZEkcirOVKzPFhc8nI/mZxdUbN5WQSQdzMSYYvCvvbuQNrQf5TICQc4vqzr4iKr2cVtqMaz4luOLauGtB7p2shIlIfarlcq4IUnMET2DAXcr2MceBKSc9n+4vfa4rtcZjcBCjzP5h5iIHlz5mkS0DcQABVVU1XU7Y41ibcVodtZdiwZvITI2kgxAESIIEgnBkz2AgwpxjTS1NeVvfYT0eiSwos2EmPnM7SRB277nMmAJEsF4jBq+TLLI+ef0MXj5I8mPfuWGntMu6HK7yCwt/owYEKBt8wVRgDdxzPNZvI+gjwePrqcdQu3CLO994RlA3KNx3EIDuHJBKt7lfpVovntMquHjifMjjRaq9btaiypZmZgRcBCtvIX5ogBSoAO0AjkAzi7kkk1pZlk4aUp3v3OkEXmklmuLO5sk7DmT7G4IHAkgARWUm3CzrxwjjfKie5cCgsTAUST6AZJqiTeiNZOlZHoUIt2wRBCgEehjirZXc2yIfCiGy7JuU22MuxG2CDucsMzjmTugTOTV2lKnZRNx0oZsXdyhoI9jyCDBBjEggjGKzlHldGkXas8CFjaY23NtrmyRHnztIEGQJ7mB5ZnANXhF7nDxGeMk4rdHfw9qgLtourO7qgSATtkN4jn0A8ikwI3D94CrQ6mPFOTUb7G3rQ4zk1z5fiJR5WZIUBj65iw30r9an1/wa1w/GiHsJ/G6ILll0MXUIuXO82gYOP3yAVB9Nw7CvVxZnjdLZmEuL9jOEf/TS/srtTdRPHuXbUTKYMm4IPA4EqozjgScVbnhinLJljy21FS79tvE+nlCWSChF3pdevMztrQhdviOSoLboAYqdwIJAYq4ktLBZEEEDkdOTPn53lxzuNVWlKt33s8R/p2FY1jnFp3d9a6LyX4L3R6dLaLuJULtXcSyNcPJLCZgsTCngA/smvMk5Slpq3b7/AEPQxY444JbJaHGlJW4LafMFYtLNsaShlRJg5mAMbj7VEs0JScW9d/GtV2/JqsWSMVNLT7EOh0YN3Uy83TcVydmNqom1RmdocHEyY5qz4uEqhH/qq+vXzI/xpxXPLqWN7Wm3BuKAPVGB4E8NtJwOFBNUjjU/hf1Esjj8SJ+nPGluK+5J8MbojzXHIG0ZK+ZhAIxI9Kmaudqmc7fvQvTcjsaJVtm2SWVpmT6jMegJk/UmqSyty5lodMcaUeV6nOnX9IQGYhVgy0yzHHsCqr9Tvk+9p/DbWr9fe/sRH4tGNOwAJJAA5J4H31ilZq2luQi0dwII2TuiM7tpQ+aflI2Y9UBq1uuUx9kvae0voLpfAKEmQ0+vlZ2JB4g7rfhGZmAMZM3a0o5seRLI5NburPNfpBFranlS4G2qs9yxgSOTj/iJzUQ1dNnRkhoqWzOrOpW5cHYKAUk5fcoO4LzABieZLDEZs4OMPPR+vH+CykpSPLdx7u4AgW92GXcC6wD5WxzkbhIjj1FpKOOn1/Z+JCcp32JNEgVrqD94NzOGUDM5mUYz3qmRtpP5euhaCUW0huszUVujdd2EnaFDgcbmDczydsLj+YTM1ovdha32+35Mn70qZ1pPmveviZ/5duP9IP3kVE9o+X5ZMN35nGsugPZHDsTGDG0RvBPafLH822phFuMu3r15ETaUl3GyJrM0ewrp2Kv4RyILIZnygrg98FgBzgDM86SXMuf6+ZnF8r5RlnA5IHbJjJwKzSb2NG0txfph/RoeNw3ATO0N5gAfQTH/AMDFXy/G0Ux/Caf4X1CtYVAylrcqyg5SGYKGHrAieDEjFbR2PFyqpszFzSoSyhjttu6qyOV8oJG3cDJAHkI9U9prF2paHpYorLijzrY0Xwv1N7qstxlJWApja7LtHnZZiCe4AyDgcVsvE87NBQlS2Ls1hl+IzR5WZIUBj65iwz04TcUTEzkdsHNa4fjRD2M/1fot3SG1fubb1tH8zGC0sNq3IFoHeW25LHJie9enHIoNcsG23W/3+RfguG4f2rm3Trq7vwRZ9TgWyx4Qh/uRgx/0Br00kz1JXWhXX9Fbt3rRUlQx+XcNhIXy+XmcAjsNg4MA+Tm4bHiucLV9Ftvd14s3nmnNKMu+/wCPuM6tgudu9yCFX19R6AcSxxkT2rnXNyuitR5kpeRUabRneNR4QJKrtFuEA8z/ADAn0ZCSM4Ig8VPLHKovJpJfPp9+xPPLHzRhrF+u/wAr8B2zfPjw6+GY8pHFwxnzFRuhdsD2PpRO1KMU6Va/x+Q4JKMm1r09evMb1OoVSAVJPOFnaJAk94mOJOOMGEINrR0UlJJ6jFjUK1nUAqxjZKlJMFmg7e4MH8DjtU8jVa79TCck8kVXf9irYHYpR3e2xAAUSVSZMn52MjZ7BsjBNap+97ySf5r6eJfZWtV6+ZImttqqi0kjJKqu3as+Y7Y+YE/LzM+9UeKTdzdfnsW9pFKoogBXUXwfmtWp9dpuhhE9jtjHdWU8d9HeHH2k/rVfn8ldMk/Bfv8A0OtoV3blxPK+bYYnOwMFJMwdwIIwRWHO+upM8Cls68jvU6fdBnzht4ZhuloIk8diRiIHEAAUU6dyLeyUYpR6EGqvbrNyQQYZCOcyUxHMk47mRgHFWjGskfr+RKVwY9FY2aJC9+UhhO0YZRHy/vDvI9ByJwTFaRqWj37lZe7qR2GlmvR5SqhIkkgFjujtO4QPQfdVpaJQ6lU7bmDv4pUDeqgksYZCYBAUHDckGRjy+9K9nq6vp1+fruG+fRWS6bSBGZgSdwAyZgKWIE8nLNyT29KrLI5JItGCTOB5LjExsuRmeH+WD6AgJB9QR3Ez8UFW6/b+tSrfI23sMdX6W/kkhTM+pAGeP6lQ/cajFk5bszU1m+HoepMCYnvHH3VR10OleJxe06tEjI4IJBH3ggx7d6tGTjsVlBS3IbuhB2ifKp3bYmcEESZ8pBII9CassrVvqyrxrQb0mme7c8O3ChVlnKkqpxtQAQCxyecADHmFRGHNqzDPxPsqUTS9H6d4KmYLsZdvpwo/lUYH3nkmtoqkebkyPJLmZn+o6Y271xSIV23J6EFV3Ae+7cY9571jkWtnocHkThyvcV6I2y9aLqSFZ7a+oNxwLZA7qEJU+xnMSNLXNfcrxUX7PyZuDWWX4jzkeVmSFAY+uYsN9K/Wp9f8GtcPxoh7B8aeMRbRGNu0dxuvtDAAREkqdsZMyuQDOIPoJSc400levl4fM34ZYnayXfTzMle0VxrQdgqWyoJaypgiDvR0DGIYDJwIYEgc24iebJCak0o+CtuNarz7UdPB8fwntIwaan2eiu9PTEtbqlYK9pPKItLOZ2lmAGYbcGjE4I7Fo45ZMfuSxwqvctp6xq9O2vc9ecJOM1KV6XS7+u/byLXod0u99id3mjcRDQpZdsfuAhoHaWmTNaZVlUqkko/9a8tb8Tjx+zauLd9fwWmovBFLNwOaxlJRTk9kaxi5PlQtq2tXbYVwWW4AQoBkgQwOMiDtziDGRWuGUr54mWaK1hIWsasfot5hktzdnDAwogjkySTjkqI99pY2rrZvT+fp+TJT1V7rctrWutC1eCgNdYiAJyZ2AtHAU8n0HtWaxvRS0XrYyyczypwEL4e2sqwJJklhO5mIUCAQFEkCewHfJqYOM5a+kbyuMdCbp0eFbjI2DPrjk+/r71nlb52aQ+FUc6RtrXEJ4eVn0cbue/n8T3gD6m01zJSXb1+CsHTaG6zNSHWFhbcp8wU7cTmMY75q0K5lexSd8rohNy34J2w6wREjzFsQY7sTn61epe07FLjyaHNq4bR23bkiAQ7QM8MJgegOc+bvFGlNXBfL1+BFuOkmOg9xWWprZzeVv2TB9xIPse/3j/Wpi11RV30IrV1t2x4mNwIEAgEA4JJBEjv3+oEyiq5o+RCk7pjdiyzmFE/2HuT2qhM8kYK2cjWQYsQT3vMDAPpbUxu/rmPScxryqPxb9jlqeZ66R7CmosXWGLr747wQTMxkEqO2OPfvKnG9Y+vz8zb2XLGoujizprVxFYKYdQ0kndDAHLTJ7ck5A9KSnOEmuxZQjKNk2juEoCeRIJ9SpKk/fE/fVciSk0i0HcRrR6fxbqWpIBBZiMHasCAexJZRPMTEHIiEbepz8XlcI0t2azS6ZLa7Laqq+iiBn2FdB5Dd7k1AQazSJdUo4kfUgg+oIyD7ihKbTtGT6x027px4ib7gQ77bKu51YcBlUSwMlZUfKSDGWrNwp2jsXELJBwyfU14Mwfas8vxHGj2syQoDH1zFhvpX61Pr/g1rh+NEPY07Ca9AofNr+it6W5csksLIbyjc2xfKHBKg8bYEnhrZYxNZwxuMOSH79/7PQ/4+In7bLFN7WJDSOrqbZt3VzctySDCv8ouyw/8A2gTBkbxjdU4Y8ql7Rvf6aduvU6svL7qxxWi+tevwT6TUMLzAo29hLDyDdBG0gbzAUSOczwYxE543WNPZX1/irbLxxzUfaNaPQsPs7t5mcqeAFMqB7yPOT6kfSMk15orRK/P1oSoyetnK6Jt6ObrEjdIgQwaMAfsgQvGfKJJzMvLHlceX+iFjdp2S66wjowfiDngr7hv2SOZ7EA1XHOUZXEmcU1qR9JdjZt7k2EKBtAgCABgQIHtFZ87ncmq9eBpKKh7sXfidaUu6EXUAJkbeQRHfn3+o9JiqwlPdqmTkjBP3XaJNRqUtiXZVEE5IGBz+FXSbdLco9It9EK3NCLrF7iAeUBP31gsd0xhsiImCK3WV41yxfn2MvZ87tnaBrI8zs6TktllBOMgeZRIEnIAkk5qrrI9FT+xOsFq7RZaTTm58hBxPPIPceorJ6DJmjjpsQ1WjkuZ8/lj0m2dyg+o3TPtxxWkclUun8/sHHmXMiKx1a220iSGUNuA3KCc7SVmGgcfT1E2lw816p+YWaLJbVi03mVVOewxIPccbgQPfFUlKa0bLKMHqg/2fbGUUWzxNsBTHviD94NT7WXXUPGumgf7Mc7na46IAPDYBS5n5lG7DDCkbhg5kjA0WSNLRePb+ut0cs5Pmahq/28xjqtwtba2hCJBBB4YEQSzAc+h4HpWWOSUtV9DT2NLmk7ZFcvrbVd7AcKMcnAhVGSSewFQoubbSNuZRSsjdTcMMIt+hOWOIkDhfYmSeRHNlUNtX+3r7EP3t9jq5qAIRNpfgKCMR3IHCj/4HJFQov4pbd/W4cl8K3JbFraqqMhQB+AiqylzOy8VSosvhtZ1F0/u21j/jd5n/AJa/6+taYzzuPfvJGmZgOTFanAe0AUAv1DS+Lbe3uZd6ldyGGE+h7GgQaZpRCJPlHJBPHcjBPuMVz5fiJRLWZIUBj65iw30r9an1/wAGtcPxoh7GoNegUMF1uGval1IYTsPbbc8NUH4kOpbOQB2NcX+VH/I9lf08N157Ho4ITgkpL4tju2FIVgQ0DDD04OR2Mf6D0q/NdnoctaPoL624ouadSRuNwwO5AtXJj8RWuOLcZNbV+UZza5or1sNXbgVSzEBQJJOIA96yNG6VlW73Fti6WYP5SywWUSQCNnMKCeIOMnvXnQ4tvNT+G/sUcWo83ULWuF3eNyqbR3E/MhESCRIYQCpgxBg5wa9OE1zuKT/bfs+onB8ik2vXci1CjyO7XGJYeGm4KxEjOwwAZP1AgEgk1HE8ijTVVrp61QxZZQt73oWOk6xa8VEhmbxFQptIgsRG4kRA3A85HEzVVKLSlej28TPI+aEox3o56i+nN97m7exY7VDbiIkELbXkSGJJBgzJxi/JztaK11/v7DDkcMdN3ZzYL2wN0bGaAAP1e4wo5yvAxwTgbfl0lyzem/7935kxbitdv2H6xNhfRO1s+GCRA8hGJTjb/UuPqCD6xpP3lzr5+f8AZlyr4JLyLE31cRdHtvAz/wAQ/aFZJ07KPE4f/Pbt/HYRTTXLaomGAG1XBwVWAD6gxEr2M54JtlnG+buZf5ShGq17ELae4pLLsJb5hBEkQAeTmBHbgelUjmTVSM48W7uhxLq2SBdKPcJgKoO1CeBcMnJiBwCRHJArbktXFP5mqySyabLv62F72oJvOztzbBk4ACM272AG9fxpTcFXf1+zNoRjjdIXtXBducSiiV7hyTBYew2wD/MTxBqzXJDx6+HrqE+aXgSjp9vIg5Xb8zYU8hc+QcfLHA9BFfay09ev7L+ziR27fiKocBgpYNI+ZkYoCREHgmOxPtUyfI3y9SqXMtRu3aVRCgAewis5Sb3ZoopLQi0jE75Mw7AAxIAOBjnGR7EDMSbTSVeRWDbsk0nUbll5CvDOd8IrSoUKg3btwAO9sD9qMnm0JJI4OIw5JzbS8iDq/Vb1xFt3ghBh5VdptlPMdr+IYMArgYDFiYBqylzJsrLh/Z09+/5NP8P9XFxRbc/pFEScb9uCfZhHmXkGe0VMXZz5MfK7W3RlzVjIKAX0zEjPIJHEcMQDn1AB9PTFc+XclEtZkhQGPrmLDfSv1qfX/BrTD8aIexpzXolD5dr+oWEuNp0AGnF3aV8JSGAUSSSsSjAxu5EGTnb87xMI+3lLGnpvv8+u3dnt4ME5YVLI9XXI29uyS7vpuM9J093Zat2yH3mA0+YSx3XJghhkv5oI4JJNexgUHCNKtFttsVzZ8kY809/uaLqXw3ohte4zI6iVfxSGJU7piYaPSIgxEGK6lLkTV6HlrLkcrvUrOraFUeztu+KjDcAdsjGH8oAKRge5nP7PmfqHu4/dZ38LmlklUkcV4h6ZWNppcbbYUWzK+YqrghsEKIwzbhg5Haa7OH4qWJ6vRmeTBFxTjv2OU0u97pZyGPAW429Rk5YHIBc7VAhQe5Y1fNxSb9z719EumzKwwtNTkvXrQsOigpesWh5ju3MxnAJLe8sSCIJmBJnvXh4c0lOT8F41+EV4udxlyrpr68Svulnu3VADMpDBmMZlSYIGMSMDsOZxEc/LkT2Xgay4ZLDGSerGTqldh4jFF+YAlQN1tlDKzZkq8cGDPeJr3Mcl7Pnj6v8Aq+hzN3KpFpWZuK6ky9sD5gd3sFgqZ+oaAPXOYNaQXut9PyZz1aQzWRc4sDDDvuOfrkH38u38Kxn8R5HEp+0dkfT7TKIYQYE+cvJAyc8A/wCvcCom0zA5tdMa4+5GtlTllDQ4YPvU5wRKn67hBxnsxy5cWu/T8nbinypKS0/vQP8AZ9w3izq+1AQoYRndLGAMqNqwT6T6GrOajDlW73/B0KcZS5r02JrtlW+YA4Iz6GJH0MDHsKyUmtjocUxbpaBVa2OVczmfmO8ZOeGHPeRmJOmZ8zUu6/opipJo60Jkuy4Qt5fc53MP5SePWC37VRk6J7+qEN21sddRuOttihUPgAsCQCSBJAIJ54kVGJRckpbE5G1FuO5Jp7O0HJJJlie5gCY4GABA9KiUrJjGiWqlxPUoLjeGflC7mH9Uqoj0w5+qitI+7C++n8/gykuZ0Ma8k2ftIHnUbboBMi6igLcDDzAMNueYZT61Z6+8jzoP2blinqjW9KFwWl8S6t1jnxFXaGByMBiOO45rQ5Hud9S1a2rT3GYKAOWmATgTGeSOKEJWeaG0y20D7S8ecqIBc5YgehYk/fXPl+IsT1mAoDMH4MT+K1f/ADV/6Ktcf/KJsY6d8LrauJcGo1LlTO17gKnBGQEHr61eLjekUQ2aE1uVPlut6M9t9Ub1shCXdIBIMsSGZ1BCgQoG492kZE8ODhks0puO+ndNN6/X7UU/WuM4iSxRxSbUfebSrlrp8tWXfwZYC312MrW/CuMmCD+kuI3JJ3RkcAiRMk11Qhytxqq6HLwf6hm4mLhl3ju+rfiWXxcCblgGNsMR67xt++NpPt65iuL9S5vZqtrPb4BL2jsotqWwSAF3NnaMszEDgcsSQK8SUm/ie3foj1W4wTex5c1iLO5tkchwVI+oaMVOOEsivH73lr+xT/IxLeSXmWWn1Fh7e0jY4wW2nHcFlMESPb3rrlCMYqGSPLLuc0ZznLnxS5o9rFdRoCjbgoJfAcZB+/6Dv6D2rNcPK66d1qjeXGL2fl0ZD9ltLcVixF1j5T4hUkwB5VBAmABMTxXfGCSVLbY8uXEZJWm9Huia1pwHhmADDDEZJHYwMmJI9gfTPJl4db3SO3BxcpLlato5XpOkfxH8a0CAUZgInee5IBmRgj3q8IpRpzWjTXgy2R5FJf8AG9QtMz2pDAOVI3ASA4kEwYkBgcGK9ODVp9DVNuOm5F0zTKm8idzN55IJ3CTyAJ+aR7EcRAOCi3Wz19dtjR5HNJS6aDGsEo3m2Y+aYj75H9x9RVZK1V1ZMXTTq/AV6bpzsS4XcuyLJJ7Rxt4OZMkE5Oavkgk+XtoYTgsyt9dfLyHChPLY9AIn68n8IrNQSMocJBO3qKX9Mq3UujDMQjehVVukD8Wn7hXTGbcHB7LX9jWUUpJryJ9J1a5aTYGPiQZ3AkAySX/p5Yfyj2MHj5pWtvXpnFxXs4Ym5br7sj+2kKjXAQWTcYA+aBKhR3JJgD0qixuV0dkJckEn2OW0paXclSV2kYhEJUssjkwvzTgkkVbnUfdj/tk8l6sa6TYN68qFttoqSFUQWC7R8wIKA7uwmB2NSox2e/U5uJyzgvd0RfX/AIZslWCF1JGCbjOPvVyQQe4/COatyo4lxGRdTLaNyt27ZIKlAsochTmdp52mVjtAxGQMZ5E3y9Vv89vPZnsYotwWRbPYeqhcTS8GvsByiQ3uSQQPqo/9yrLJFpwvW9u3+w8clUujL74bshzqZEqdqEevlJP3bbgH3Gtcex5PGv8A5Dv4d6LesXbxe4xtyRbQEbSpghiu0bXGQY5ye9McZRvmd9vIrxGXHPl5I0618WM9Yti5e01lkJSWu7wcK1uAFYRkMHYQfSrnOnRbGsMvxBHlZkhQBQHoq8PiIOq6SBPqfT1vKEZmADBvKYmOxxx/YgEQQDUNWZ5McckXGWwl034csWLgu2924JsJLTIkGT6nA9gAIAiquCc+fr9vpsbwnyYfYxSq78bPnnxF1f7Qbl4JcS8p/RFbhKi2udrJMFicyMZGSPm8ji+MxuTxzTTTrwrv6R7XB8DkUVki04tNvvfZfPxL7pupsCNRduW1GRaDOB7MwBPzHKgcgD+YivmP1GWbI/YYYtreVL7eS+l/IwzTc5V2HLuqNtbt5V8VGG8OrLG0LIBJPyjJlQcHgmZ9n9C/V+G4bCuGyRcZ32+J318emp4XGcDlzZVJPT9imVGtncx37tiuxPm3Ttn6EtxOJMVvPI+I+J+8rf5o+jw4Y8PFKCVaDy6w248xAYwRzMgjj25nsATVeFm1J9iOMx88LW509glt6tAIUHAMhSWEHt8xzB9oOa9BOlTPH6kWvthyi58jB5HYgYGfUH8PrXLxGRRjXc9DgIS5nJbVRDd0SEEBQDO4EAYfkN9a4YS5XZ6spSa3E7OrupcddoIJ/aJVNzBYhgpPmYnBByYn19LDxMVHlSdL6/3XpGEscoRUrWvQYKK5ttG1muFXgnnw3HtPCkHBiDivTw5nKFp6V+TCUU2u9/gnRVvWdr8wN4BgqwAJyOCDmf8AFUzYk/datP7m2LK1qnqK6a8yW1RBuAbaHA3gIO5CEbiY7cbszBnocYylzX8ttTBTklpr4j/TXu3iy21RyglirxySAACMMYPlJEEEEjBNJYuxWfFKFWc9RD7WGxlupDqpAnHEQSGBBIMHuRg8Ztyhel+Hc1x5IZtnRXWL925cXfb2hlgoSQQmCSfRZCgqQNxMfKktrj0xt7P89jlyYfa57nrFfCv/ANP8JlrqrhAAUSzHaPYwTJ9gATHeIrKMU7vY7ZOqKy2/mQPfDrLb8LslZgEgfNJGCf2fl7i2KMoY2pfF3238PIplywlk0dLsaX4aO+/4iEMiIyswII3M1shZ7mFJjtieRM4kzi42cXSRqq1OAR1vSLF1t7pLQBuBKmBJAJUgkAkkTwaNWWjOUdmVWr+G2ki1c2ow/a3OyH+UkyZ9zgjvMCjgrOiHFzjGnqV/UNGtrUOFAANu2RAAwDcWMc5WZOfN7Cs8io6uCm3FpssvhVfPqG/oT/8AkFvx/Sf2z2F8exzca/8Ako0NaHIFAcmufL8RKPKzJCgCgPRV4fEQdV0kBQCXWb9xLNx7VvxHAwvr647wJMDJiBzVZtqLcVb7FoJOSUnS7nyR9E9kKjoyErIDJtkdyAABycgcSMDFfIcVgzQlzZFV/Q+14PiMGSPJildfU4VQCSAJPJjn61yuTZ18qTs2nwvft3NMtkkMUTa6MvAaQBBwywCJ7xnMivI/UIzx5/arZu0/FV9H18D5PiMUoZGpKiPqWhFraAd1u4xTa2SsqzfN3XyxBznntXqfp3Hzztxl8SV2vl9y+HI2+R6orrJcJ5cuh2kMT5lExmcEqQdx5wD7e5Pkc7lonqq6P+n0N1zVpuiayysSNpU91JiQe/lMEVSTyQWkrXruRyY5PWOo3ptUdRYe6gB8AENBkuoTcAB2uDA2n1gmQQOyfCOUE5S1r1f8qzhhxXs8jUYum/VCWj6hbuEhZ3CZUiCIiZ7dx/2DHDkwTxq3t36fU78XEQyOlv2e53rXhSPKScKGiCfSCRuxJiRMVXClzpsvN6EvSOhvfIdGKbAENxss2yGgp3BnMlTk4wDXr8JjyfFa5W7pHnZ+IUHS3RpNJ8M2g5e4TdMAQwAQbSSPIMEyT80xAiOa9FKlRxzzznuT9X6Gl4q4Jt3AR51Alh+637y+x4qSmPJKDtHHTeim1d8Q3S3l2gbdvMHzEHzRGMCJPNVjFIvlzyyVdDXU+mJeA3FlZeGWAwGJGQQQYyCPQ4IBEtJ7lIZJQdxYm3wzYyV8RXIjf4rtxMeVmKxJOIio5VVF1nyJ3Ymnw1cZkNy6sKZ8iEHgrgliBgnsfxyIjCjafGSktqLzp/T7dm2lq2sKnyzkzmTJySZMn3NXers5G7GQoFCD2gCgCgPnnUbjtcV7txVvIx3BiAAoUyiCM25KmeSNrGYAqnPVqSPTwRgopxfma34Z07LZ3MIa4xcg8icKDPBCKg+6rRVKjgzT55tltUmYUBya58vxEo8rMkKAKA9FXh8RB1XSQFAFAVnxB0ZNVaNtsMIKPElGBBkexiCJEgkVlmxRywcJdTXBmlhyKceh8mugo723gMjbSPfcVEZIMlTH9q+T4jhJY5uK1r/f7NM+2wcTDLjU11Lj4Q1pTVNbJ8t22Nv9dssT+Kt/oPeuD9QwLJwimt4vXydfweT+qwftFPpVGp61pndUZBuKNMTEgqQYnE5BzHBEia8z9M4mGHI1PZqjzYS5ZKRktbrLtoSUZXuHdDBYEDaEwSZkATEEzBAgj6pZsWVJY5JpefzfT6HbiywUZZZp0t/W5xqOq7kyhFwGbcEkTzlwBtGMg4I4k4q+KUYtu/d6rw8F18OqPNX6phnByaprbx9dRpeqobiMhbeRDhRJ2ENKuBJwc4Bj/izfHzJOF77eeny18fwejFQzY1mjqvX7D+ji7cVLRQsxgkniFLeaMz5Yj6+hq2HhJ5JcstOv+imbiI448yVmi6F0Ur4pvohZvIBO9fDgExIHLEzgTtX0Fevw3DLDFrdnl8RxDyysuNFo0tLstiBM8kmT3JJJP310xioqkYNtu2MVJAUAUAUAUAUAUAUAUAUAUBW6TpIW9fvM29rpWJA8iJwo9YYsZxyO8kib0osqEBQBQHJrny/ESjysyQoAoD0VeHxEHVdJAUAUAUB8r+PdIfthAtZui3GwFmuBSSW2gTvBwYEhQGn08jjYZHmjyro68XWz+W3c939Ny444Jc8uqu+i7r5/QUsdF1dzbds2bkowIPlT9oTAuEboifqB9K4OG4DM4SUo6NVT39fydnG8dwskoN35Fr1vrTm3ptrm3fw9xV/Y8hBV1YETuPytxBxia8vgP0vlz5Y5YXFaK999K/k4eC4dcRNr/r3/AG+ZkdUrF2d2LFidzEAjPZsSO2cgYwsCPeeJRgoxj7q2S3+Xf7HTmjxPByc8cVPGlVdV/PrQn6X0y7cJFhXunLF0UFR/IxJAjuBunECBApHHPPF1HRaU9Pmn37nyGRPJNtR5fD/Y2vT9QdjeA53fK6q4YwcwAsr95HrxWa4XIknBS16affWvsVhHLBpwtGz+EOg6lbnjarGwEW1JVmG6QZZf5YxJyT6CvU4Xhni1Z3+2yzjy5HZs67CoUAUAUAUAUAUAUAUAUAUAUAUAUAUAUAUBya58vxEo8rMkKAKA9FWhuQdV02iAmloBNLQCloHhApaAUtAq+pfD2lvtvu2gXwNwJVoUkgFlIMZ471VqL3NcefJj+CTRl/iP4ZvNeQaazbW0lsKCGCyxck7u+JmYzuYyTArLLj5qSo9HgP1CODmlktt+uo//APj+3eRb1u7bdFBVl3rBlw24T3iF+kxPYWxJxjUjD9RyYsmXnxPffzNbWto4ApaB7NLQCaWgE0tAJpaATS0AmloBNLQCaWgE0tAJpaATS0AmloEOrZgjlBLbTtAjJjHOOfWloGMHUrkW1F13Z4BeHATcrMJIuhWIhVwsEsOcillbNDqeqXFd0FuQLltA3aG8PdPo03BHrPsaWixDqeutCuoAtkESwklxgKQGBUbpWYOQZgZKyGeN8TKq+dPMJ3KDMRbFwRiIIMZIzPMUsizu716GdfDMqdslgF37VaC3YQ2D3j3E45NWWUiz0V4vbtueWUMY9wDWRJNQkKAKAKAKAKAKAKAKAKAKAKAKAKAKAKAKAKAKAKAKAKAKAKAKAKAKATHTLW/ft827dMnnzD+zkfh6CpsihyKgkjt6dVAAAxx3OecnOe/rSwdG2PQfhQgDaUzIGecelCTqgCgCgCgCgCgCgCgCgCgCgCgCgCgCgCgCgCgCgCgCgCgCgCgCgCgCgCgCgCgCgCgCgCgCgP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14909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www.yuri-kuzovkov.ru/third_book/text2/image_0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325936"/>
            <a:ext cx="2289126" cy="425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/>
              <a:t>Экономическая «оттепель»</a:t>
            </a:r>
            <a:endParaRPr lang="ru-RU" sz="3600" b="1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05301764"/>
              </p:ext>
            </p:extLst>
          </p:nvPr>
        </p:nvGraphicFramePr>
        <p:xfrm>
          <a:off x="1187624" y="1268761"/>
          <a:ext cx="7776864" cy="4975362"/>
        </p:xfrm>
        <a:graphic>
          <a:graphicData uri="http://schemas.openxmlformats.org/drawingml/2006/table">
            <a:tbl>
              <a:tblPr firstRow="1" firstCol="1" bandRow="1"/>
              <a:tblGrid>
                <a:gridCol w="7776864"/>
              </a:tblGrid>
              <a:tr h="210816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1953г- Пленум ЦК КПСС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-увеличены закупочные цены на колхозно-совхозную продукцию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-усилено финансирование аграрного сектора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-укреплена материально-техническая база и кадровый потенциал колхозов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-ослаблены  притеснения на личные подсобные хозяйства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-изменены критерии планирования в сельском хозяйстве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688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1954- кампания по освоению целины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519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1955-1962- «кукурузная эпопея». С целью решения </a:t>
                      </a:r>
                      <a:endParaRPr lang="ru-RU" sz="1400" b="1" dirty="0" smtClean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продовольственной </a:t>
                      </a: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проблемы увеличены площади </a:t>
                      </a:r>
                      <a:endParaRPr lang="ru-RU" sz="1400" b="1" dirty="0" smtClean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под </a:t>
                      </a: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кукурузы с 18 млн га до 37 млн га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303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1957-лозунг догнать и перегнать Америку по производству </a:t>
                      </a:r>
                      <a:endParaRPr lang="ru-RU" sz="1400" b="1" dirty="0" smtClean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мяса</a:t>
                      </a: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ru-RU" sz="14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молока</a:t>
                      </a:r>
                      <a:r>
                        <a:rPr lang="ru-RU" sz="1400" b="1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и масла  </a:t>
                      </a:r>
                      <a:r>
                        <a:rPr lang="ru-RU" sz="14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 </a:t>
                      </a: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душу населения  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688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1957-1965- семилетний план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519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Курс на механизацию и автономизацию производства.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Форсированное развитие химической промышленности.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920719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mr-rf.ru/upload/medialibrary/847/hruschevka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104932"/>
            <a:ext cx="3701058" cy="2753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Социальная политика</a:t>
            </a:r>
            <a:endParaRPr lang="ru-RU" b="1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69819499"/>
              </p:ext>
            </p:extLst>
          </p:nvPr>
        </p:nvGraphicFramePr>
        <p:xfrm>
          <a:off x="1331640" y="1196754"/>
          <a:ext cx="7344816" cy="4758943"/>
        </p:xfrm>
        <a:graphic>
          <a:graphicData uri="http://schemas.openxmlformats.org/drawingml/2006/table">
            <a:tbl>
              <a:tblPr firstRow="1" firstCol="1" bandRow="1"/>
              <a:tblGrid>
                <a:gridCol w="7344816"/>
              </a:tblGrid>
              <a:tr h="2322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Повышение окладов работников в промышленности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2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1956-колхозники переведены на ежемесячное авансирование труда 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2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1956-Закон о пенсиях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2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1960- закончен перевод рабочих на 7-ч рабочий день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03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Отменено принудительное распространение облигаций государственных займов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2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Жилищное строительство в СССР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2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Расширение прав профсоюзов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6447">
                <a:tc>
                  <a:txBody>
                    <a:bodyPr/>
                    <a:lstStyle/>
                    <a:p>
                      <a:pPr>
                        <a:spcBef>
                          <a:spcPts val="975"/>
                        </a:spcBef>
                        <a:spcAft>
                          <a:spcPts val="975"/>
                        </a:spcAft>
                      </a:pPr>
                      <a:r>
                        <a:rPr lang="ru-RU" sz="1400" b="1" dirty="0">
                          <a:effectLst/>
                          <a:latin typeface="Calibri"/>
                          <a:ea typeface="Times New Roman"/>
                        </a:rPr>
                        <a:t> 1958 г. - закон «Об укреплении связи школы с жизнью и о дальнейшем развитии системы народного образования». Вместо семилетней школы была создана обязательная восьмилетняя политехническая школа. новые правила приема в высшие учебные заведения 1957 г., которые предоставляли льготы демобилизованным из армии и абитуриентам с двухлетним трудовым стажем. </a:t>
                      </a:r>
                    </a:p>
                    <a:p>
                      <a:pPr>
                        <a:spcBef>
                          <a:spcPts val="975"/>
                        </a:spcBef>
                        <a:spcAft>
                          <a:spcPts val="975"/>
                        </a:spcAft>
                      </a:pPr>
                      <a:r>
                        <a:rPr lang="ru-RU" sz="1400" b="1" dirty="0">
                          <a:effectLst/>
                          <a:latin typeface="Calibri"/>
                          <a:ea typeface="Times New Roman"/>
                        </a:rPr>
                        <a:t/>
                      </a:r>
                      <a:br>
                        <a:rPr lang="ru-RU" sz="1400" b="1" dirty="0">
                          <a:effectLst/>
                          <a:latin typeface="Calibri"/>
                          <a:ea typeface="Times New Roman"/>
                        </a:rPr>
                      </a:br>
                      <a:r>
                        <a:rPr lang="ru-RU" sz="1400" b="1" dirty="0">
                          <a:effectLst/>
                          <a:latin typeface="Calibri"/>
                          <a:ea typeface="Times New Roman"/>
                        </a:rPr>
                        <a:t>Комплекс мероприятий по улучшению материального положения основных групп населения способствовал увеличению их доходов.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510900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Константин\Desktop\2014\урок 1\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217325"/>
            <a:ext cx="7344816" cy="5246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Духовная жизнь</a:t>
            </a:r>
            <a:endParaRPr lang="ru-RU" b="1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9343309"/>
              </p:ext>
            </p:extLst>
          </p:nvPr>
        </p:nvGraphicFramePr>
        <p:xfrm>
          <a:off x="1259632" y="1412776"/>
          <a:ext cx="7488832" cy="3705696"/>
        </p:xfrm>
        <a:graphic>
          <a:graphicData uri="http://schemas.openxmlformats.org/drawingml/2006/table">
            <a:tbl>
              <a:tblPr firstRow="1" firstCol="1" bandRow="1"/>
              <a:tblGrid>
                <a:gridCol w="7488832"/>
              </a:tblGrid>
              <a:tr h="3090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1956- повесть Эренбурга «Оттепель»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89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1957</a:t>
                      </a:r>
                      <a:r>
                        <a:rPr lang="ru-RU" sz="14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1962, 1963- встреча </a:t>
                      </a: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руководителей государства с деятелями культуры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2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1953-1955-  статьи в журнале  «Новый мир» : 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«Об искренности в литературе» ,В. Померанцева, «Люди колхозной деревни в послевоенной прозе» Ф. Абрамова, повесть Эренбурга «Оттепель»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90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1957-  роман В. Дудинцева  «Не хлебом единым»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А. Солженицын «Один день Ивана Денисовича»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50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1958- публикация  за рубежом романа «Доктор Живаго», удостоенного в году нобелевской премии  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1958 г,28 мая -Постановление  ЦК КПСС «Об исправлении оценок  опер «Великая дружба» ,«Богдан Хмельницкий», «От всего сердца</a:t>
                      </a:r>
                      <a:r>
                        <a:rPr lang="ru-RU" sz="14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 smtClean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1962- выставка художников-авангардистов</a:t>
                      </a:r>
                      <a:r>
                        <a:rPr lang="ru-RU" sz="1400" b="1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на Манеже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215710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effectLst/>
              </a:rPr>
              <a:t>Политика  </a:t>
            </a:r>
            <a:br>
              <a:rPr lang="ru-RU" b="1" dirty="0" smtClean="0">
                <a:effectLst/>
              </a:rPr>
            </a:br>
            <a:r>
              <a:rPr lang="ru-RU" b="1" dirty="0" smtClean="0">
                <a:effectLst/>
              </a:rPr>
              <a:t>«мирного сосуществования»</a:t>
            </a:r>
            <a:endParaRPr lang="ru-RU" b="1" dirty="0">
              <a:effectLst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83909405"/>
              </p:ext>
            </p:extLst>
          </p:nvPr>
        </p:nvGraphicFramePr>
        <p:xfrm>
          <a:off x="1331639" y="1556794"/>
          <a:ext cx="7560838" cy="4661916"/>
        </p:xfrm>
        <a:graphic>
          <a:graphicData uri="http://schemas.openxmlformats.org/drawingml/2006/table">
            <a:tbl>
              <a:tblPr firstRow="1" firstCol="1" bandRow="1"/>
              <a:tblGrid>
                <a:gridCol w="7560838"/>
              </a:tblGrid>
              <a:tr h="10411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1953г- компромисс с США , подписание мира в Корее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1954г- прекращение войны в Индокитае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1955- СССР </a:t>
                      </a:r>
                      <a:r>
                        <a:rPr lang="ru-RU" sz="14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выведены</a:t>
                      </a:r>
                      <a:r>
                        <a:rPr lang="ru-RU" sz="1400" b="1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4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войска </a:t>
                      </a: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из Австрии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1955-установлены дипломатические отношения с ФРГ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1956г- Декларация о прекращении состояния войны с Японией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64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1955г- Совещание глав правительств СССР,США, Англии и Франции (Женева)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-проект Договора о коллективной безопасности в Европе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82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1955- одностороннее сокращение Вооруженных </a:t>
                      </a:r>
                      <a:r>
                        <a:rPr lang="ru-RU" sz="14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сил, мораторий</a:t>
                      </a:r>
                      <a:r>
                        <a:rPr lang="ru-RU" sz="1400" b="1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на ядерные испытания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46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1957- внесение в ООН предложения о приостановке ядерных испытаний, взаимных обязательствах об отказе от применения атомного и водородного оружия, о скоординированном сокращении вооруженных сил ведущих держав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46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1959г- первый визит главы СССР Хрущева с Эйзенхауэром, президентом США. </a:t>
                      </a:r>
                      <a:endParaRPr lang="ru-RU" sz="1400" b="1" dirty="0" smtClean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1960-выступление </a:t>
                      </a: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 сессии Генеральной Ассамблеи ООН с речью по проблемам «всеобщего и полного разоружения»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82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1960-встреча Хрущева с президентом США Кеннеди в Вене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82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1962 – Карибский </a:t>
                      </a:r>
                      <a:r>
                        <a:rPr lang="ru-RU" sz="14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кризис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Times New Roman"/>
                        </a:rPr>
                        <a:t>1963, август –Договор о запрещении испытаний ядерного оружия в трех средах: в атмосфере, космосе и под водой» (СССР, США,Англия+100 государств) </a:t>
                      </a:r>
                      <a:endParaRPr kumimoji="0" lang="ru-RU" sz="14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368063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Политика</a:t>
            </a:r>
            <a:br>
              <a:rPr lang="ru-RU" b="1" dirty="0" smtClean="0"/>
            </a:br>
            <a:r>
              <a:rPr lang="ru-RU" b="1" dirty="0" smtClean="0"/>
              <a:t> «мирного сосуществования»</a:t>
            </a:r>
            <a:endParaRPr lang="ru-RU" b="1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91318584"/>
              </p:ext>
            </p:extLst>
          </p:nvPr>
        </p:nvGraphicFramePr>
        <p:xfrm>
          <a:off x="1475654" y="1556790"/>
          <a:ext cx="7056785" cy="3543896"/>
        </p:xfrm>
        <a:graphic>
          <a:graphicData uri="http://schemas.openxmlformats.org/drawingml/2006/table">
            <a:tbl>
              <a:tblPr firstRow="1" firstCol="1" bandRow="1"/>
              <a:tblGrid>
                <a:gridCol w="7056785"/>
              </a:tblGrid>
              <a:tr h="3322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1955  -</a:t>
                      </a: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нормализация отношений с Югославией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38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1955- образование </a:t>
                      </a:r>
                      <a:r>
                        <a:rPr lang="ru-RU" sz="14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ОВД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( Организации варшавского договора-военно-политического блока социалистических </a:t>
                      </a:r>
                      <a:r>
                        <a:rPr lang="ru-RU" sz="14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стран)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1956- </a:t>
                      </a: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восстание в Венгрии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Выступлениея</a:t>
                      </a:r>
                      <a:r>
                        <a:rPr lang="ru-RU" sz="1400" b="1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4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 </a:t>
                      </a: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Польше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87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Начало противостояния с Китаем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534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Times New Roman"/>
                        </a:rPr>
                        <a:t>1957,1960  г -Совещания представителей коммунистических и рабочих партий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6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Times New Roman"/>
                        </a:rPr>
                        <a:t>1961-Возведение Берлинской стены.</a:t>
                      </a:r>
                      <a:endParaRPr kumimoji="0" lang="ru-RU" sz="14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87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1961 – прерваны отношения с Албанией, 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167875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Политика </a:t>
            </a:r>
            <a:br>
              <a:rPr lang="ru-RU" b="1" dirty="0" smtClean="0"/>
            </a:br>
            <a:r>
              <a:rPr lang="ru-RU" b="1" dirty="0" smtClean="0"/>
              <a:t>«мирного сосуществования»</a:t>
            </a:r>
            <a:endParaRPr lang="ru-RU" b="1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6785834"/>
              </p:ext>
            </p:extLst>
          </p:nvPr>
        </p:nvGraphicFramePr>
        <p:xfrm>
          <a:off x="1331640" y="1844824"/>
          <a:ext cx="7272808" cy="1296144"/>
        </p:xfrm>
        <a:graphic>
          <a:graphicData uri="http://schemas.openxmlformats.org/drawingml/2006/table">
            <a:tbl>
              <a:tblPr firstRow="1" firstCol="1" bandRow="1"/>
              <a:tblGrid>
                <a:gridCol w="7272808"/>
              </a:tblGrid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1957-1964гг- взаимные визиты с 20 развивающимися </a:t>
                      </a:r>
                      <a:r>
                        <a:rPr lang="ru-RU" sz="14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странами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1957- </a:t>
                      </a:r>
                      <a:r>
                        <a:rPr lang="ru-RU" sz="1400" b="1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4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Всемирный </a:t>
                      </a: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фестиваль молодежи и студентов </a:t>
                      </a:r>
                      <a:r>
                        <a:rPr lang="ru-RU" sz="14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(Москва)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1960- в </a:t>
                      </a:r>
                      <a:r>
                        <a:rPr lang="ru-RU" sz="14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Москве </a:t>
                      </a: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открыт Университет дружбы народов 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490760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600" b="1" dirty="0">
                <a:solidFill>
                  <a:schemeClr val="tx1"/>
                </a:solidFill>
                <a:effectLst/>
                <a:latin typeface="verdana"/>
              </a:rPr>
              <a:t>14 октября 1964г</a:t>
            </a:r>
            <a:r>
              <a:rPr lang="ru-RU" sz="1400" b="1" dirty="0">
                <a:solidFill>
                  <a:schemeClr val="tx1"/>
                </a:solidFill>
                <a:effectLst/>
                <a:latin typeface="verdana"/>
              </a:rPr>
              <a:t>. Пленум ЦК КПСС "удовлетворил просьбу товарища Хрущева", освободив его от </a:t>
            </a:r>
            <a:r>
              <a:rPr lang="ru-RU" sz="1400" b="1" dirty="0" smtClean="0">
                <a:solidFill>
                  <a:schemeClr val="tx1"/>
                </a:solidFill>
                <a:effectLst/>
                <a:latin typeface="verdana"/>
              </a:rPr>
              <a:t>обязанностей</a:t>
            </a:r>
            <a:r>
              <a:rPr lang="en-US" sz="1400" b="1" dirty="0" smtClean="0">
                <a:solidFill>
                  <a:schemeClr val="tx1"/>
                </a:solidFill>
                <a:effectLst/>
                <a:latin typeface="verdana"/>
              </a:rPr>
              <a:t> </a:t>
            </a:r>
            <a:r>
              <a:rPr lang="ru-RU" sz="1400" b="1" dirty="0" smtClean="0">
                <a:solidFill>
                  <a:schemeClr val="tx1"/>
                </a:solidFill>
                <a:effectLst/>
                <a:latin typeface="verdana"/>
              </a:rPr>
              <a:t>Первого </a:t>
            </a:r>
            <a:r>
              <a:rPr lang="ru-RU" sz="1400" b="1" dirty="0">
                <a:solidFill>
                  <a:schemeClr val="tx1"/>
                </a:solidFill>
                <a:effectLst/>
                <a:latin typeface="verdana"/>
              </a:rPr>
              <a:t>секретаря ЦК КПСС и Председателя Совета Министров СССР. </a:t>
            </a:r>
            <a:endParaRPr lang="ru-RU" sz="1400" b="1" dirty="0">
              <a:solidFill>
                <a:schemeClr val="tx1"/>
              </a:solidFill>
            </a:endParaRPr>
          </a:p>
        </p:txBody>
      </p:sp>
      <p:pic>
        <p:nvPicPr>
          <p:cNvPr id="10242" name="Picture 2" descr="C:\Users\Константин\Desktop\img_10_14_2_0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772816"/>
            <a:ext cx="62865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8059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>
                <a:solidFill>
                  <a:srgbClr val="4F271C">
                    <a:satMod val="130000"/>
                  </a:srgbClr>
                </a:solidFill>
              </a:rPr>
              <a:t>Причины смещения Н. С. Хрущева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Рост недовольства в обществе </a:t>
            </a:r>
            <a:r>
              <a:rPr lang="ru-RU" smtClean="0"/>
              <a:t>и  потеря поддержки </a:t>
            </a:r>
            <a:r>
              <a:rPr lang="ru-RU" dirty="0" smtClean="0"/>
              <a:t>со стороны политико-государственного аппарата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11278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8" y="692696"/>
            <a:ext cx="612068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 b="1" i="1" dirty="0">
                <a:latin typeface="Book Antiqua" pitchFamily="18" charset="0"/>
              </a:rPr>
              <a:t>Пройдёт совсем немного времени, и забудется и Манеж, и кукуруза... А люди будут долго жить в его домах. Освобождённые им люди... И зла к нему никто не будет иметь — ни завтра, ни послезавтра. И истинное значение его для всех нас мы осознаем только много лет спустя... В нашей истории достаточно злодеев — ярких и сильных. Хрущёв — та редкая, хотя и противоречивая фигура, которая олицетворяет собой не только добро, но и отчаянное личное мужество, которому у него не грех поучиться всем нам.</a:t>
            </a: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400" i="1" dirty="0">
                <a:latin typeface="Arial" charset="0"/>
              </a:rPr>
              <a:t>М</a:t>
            </a:r>
            <a:r>
              <a:rPr lang="ru-RU" altLang="ru-RU" sz="1400" i="1" dirty="0" smtClean="0">
                <a:latin typeface="Arial" charset="0"/>
              </a:rPr>
              <a:t>. И. Ромм</a:t>
            </a:r>
            <a:r>
              <a:rPr lang="ru-RU" altLang="ru-RU" sz="1400" i="1" dirty="0">
                <a:latin typeface="Arial" charset="0"/>
              </a:rPr>
              <a:t>, кинорежиссёр</a:t>
            </a:r>
          </a:p>
        </p:txBody>
      </p:sp>
    </p:spTree>
    <p:extLst>
      <p:ext uri="{BB962C8B-B14F-4D97-AF65-F5344CB8AC3E}">
        <p14:creationId xmlns:p14="http://schemas.microsoft.com/office/powerpoint/2010/main" xmlns="" val="904312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О</a:t>
            </a:r>
            <a:r>
              <a:rPr lang="ru-RU" b="1" dirty="0" smtClean="0"/>
              <a:t> Хрущеве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400" dirty="0" smtClean="0">
                <a:solidFill>
                  <a:srgbClr val="000000"/>
                </a:solidFill>
                <a:latin typeface="Arial" charset="0"/>
              </a:rPr>
              <a:t>«Он </a:t>
            </a:r>
            <a:r>
              <a:rPr lang="ru-RU" altLang="ru-RU" sz="2400" dirty="0">
                <a:solidFill>
                  <a:srgbClr val="000000"/>
                </a:solidFill>
                <a:latin typeface="Arial" charset="0"/>
              </a:rPr>
              <a:t>был очень интересным человеком, интересным руководителем. При всех своих недостатках... он был очень мужественным и конкретным человеком, искренне стремился изменить жизнь к лучшему. Прежде всего, он беззаветно любил свой народ и свою партию, был предан нашим </a:t>
            </a:r>
            <a:r>
              <a:rPr lang="ru-RU" altLang="ru-RU" sz="2400" dirty="0" smtClean="0">
                <a:solidFill>
                  <a:srgbClr val="000000"/>
                </a:solidFill>
                <a:latin typeface="Arial" charset="0"/>
              </a:rPr>
              <a:t>идеям.»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altLang="ru-RU" sz="2400" dirty="0" smtClean="0">
              <a:solidFill>
                <a:srgbClr val="000000"/>
              </a:solidFill>
              <a:latin typeface="Arial" charset="0"/>
            </a:endParaRP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000" i="1" dirty="0" smtClean="0">
                <a:solidFill>
                  <a:srgbClr val="000000"/>
                </a:solidFill>
                <a:latin typeface="Arial" charset="0"/>
              </a:rPr>
              <a:t>С.П. Павлов первый секретарь </a:t>
            </a:r>
            <a:r>
              <a:rPr lang="ru-RU" altLang="ru-RU" sz="2000" i="1" dirty="0">
                <a:solidFill>
                  <a:srgbClr val="000000"/>
                </a:solidFill>
                <a:latin typeface="Arial" charset="0"/>
              </a:rPr>
              <a:t>ЦК ВЛКСМ </a:t>
            </a:r>
            <a:br>
              <a:rPr lang="ru-RU" altLang="ru-RU" sz="2000" i="1" dirty="0">
                <a:solidFill>
                  <a:srgbClr val="000000"/>
                </a:solidFill>
                <a:latin typeface="Arial" charset="0"/>
              </a:rPr>
            </a:br>
            <a:r>
              <a:rPr lang="ru-RU" altLang="ru-RU" sz="2000" i="1" dirty="0">
                <a:solidFill>
                  <a:srgbClr val="000000"/>
                </a:solidFill>
                <a:latin typeface="Arial" charset="0"/>
              </a:rPr>
              <a:t>в 1959–1968 гг.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400" dirty="0" smtClean="0">
                <a:solidFill>
                  <a:srgbClr val="000000"/>
                </a:solidFill>
                <a:latin typeface="Arial" charset="0"/>
              </a:rPr>
              <a:t>«В </a:t>
            </a:r>
            <a:r>
              <a:rPr lang="ru-RU" altLang="ru-RU" sz="2400" dirty="0">
                <a:solidFill>
                  <a:srgbClr val="000000"/>
                </a:solidFill>
                <a:latin typeface="Arial" charset="0"/>
              </a:rPr>
              <a:t>оценке деятельности Хрущёва я, как говорится, стою насмерть. Он нам очень навредил. Подумайте только, что он сделал с нашей историей, со Сталиным. Не секрет, что западники нас никогда не любили. Но Хрущёв им дал в руки такой материал, такие аргументы, которые опорочили нас на долгие годы</a:t>
            </a:r>
            <a:r>
              <a:rPr lang="ru-RU" altLang="ru-RU" sz="2400" dirty="0" smtClean="0">
                <a:solidFill>
                  <a:srgbClr val="000000"/>
                </a:solidFill>
                <a:latin typeface="Arial" charset="0"/>
              </a:rPr>
              <a:t>.»</a:t>
            </a:r>
          </a:p>
          <a:p>
            <a:pPr marL="0" lvl="0" indent="0" algn="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altLang="ru-RU" sz="2400" dirty="0">
              <a:solidFill>
                <a:srgbClr val="000000"/>
              </a:solidFill>
              <a:latin typeface="Arial" charset="0"/>
            </a:endParaRPr>
          </a:p>
          <a:p>
            <a:pPr marL="0" lvl="0" indent="0" algn="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000" i="1" dirty="0">
                <a:solidFill>
                  <a:srgbClr val="000000"/>
                </a:solidFill>
                <a:latin typeface="Arial" charset="0"/>
              </a:rPr>
              <a:t>Д</a:t>
            </a:r>
            <a:r>
              <a:rPr lang="ru-RU" altLang="ru-RU" sz="2000" i="1" dirty="0" smtClean="0">
                <a:solidFill>
                  <a:srgbClr val="000000"/>
                </a:solidFill>
                <a:latin typeface="Arial" charset="0"/>
              </a:rPr>
              <a:t>. Ф. Устинов</a:t>
            </a:r>
            <a:r>
              <a:rPr lang="ru-RU" altLang="ru-RU" sz="2000" i="1" dirty="0">
                <a:solidFill>
                  <a:srgbClr val="000000"/>
                </a:solidFill>
                <a:latin typeface="Arial" charset="0"/>
              </a:rPr>
              <a:t>, </a:t>
            </a:r>
          </a:p>
          <a:p>
            <a:pPr marL="0" lvl="0" indent="0" algn="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000" i="1" dirty="0">
                <a:solidFill>
                  <a:srgbClr val="000000"/>
                </a:solidFill>
                <a:latin typeface="Arial" charset="0"/>
              </a:rPr>
              <a:t>министр обороны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955845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Константин\Desktop\0_a503f_b44e4379_X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331089"/>
            <a:ext cx="3379295" cy="4505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1484784"/>
            <a:ext cx="8064896" cy="2357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</a:pPr>
            <a:r>
              <a:rPr lang="ru-RU" altLang="ko-KR" sz="3200" b="1" kern="0" dirty="0" smtClean="0">
                <a:latin typeface="+mj-lt"/>
              </a:rPr>
              <a:t>  </a:t>
            </a:r>
            <a:r>
              <a:rPr lang="ru-RU" altLang="ko-KR" sz="3200" b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altLang="ko-KR" sz="32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так и не понял, </a:t>
            </a:r>
            <a:endParaRPr lang="ru-RU" altLang="ko-KR" sz="3200" b="1" kern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</a:pPr>
            <a:r>
              <a:rPr lang="ru-RU" altLang="ko-KR" sz="3200" b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чего </a:t>
            </a:r>
            <a:r>
              <a:rPr lang="ru-RU" altLang="ko-KR" sz="32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нём больше: </a:t>
            </a:r>
            <a:endParaRPr lang="ru-RU" altLang="ko-KR" sz="3200" b="1" kern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</a:pPr>
            <a:r>
              <a:rPr lang="ru-RU" altLang="ko-KR" sz="3200" b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белого </a:t>
            </a:r>
            <a:r>
              <a:rPr lang="ru-RU" altLang="ko-KR" sz="3200" b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или чёрного…» </a:t>
            </a:r>
            <a:r>
              <a:rPr lang="ru-RU" altLang="ko-KR" sz="3200" b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ru-RU" altLang="ko-KR" sz="32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</a:pPr>
            <a:r>
              <a:rPr lang="ru-RU" altLang="ko-KR" sz="3200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ko-KR" sz="32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</a:t>
            </a:r>
            <a:r>
              <a:rPr lang="ru-RU" altLang="ko-KR" sz="20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(Эрнст Неизвестный)</a:t>
            </a:r>
            <a:endParaRPr lang="ru-RU" altLang="ko-KR" sz="2000" b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8096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56872" cy="45476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2050" name="Picture 2" descr="http://uo-kr-kut.moy.su/Metodicheskaya/sinkvejn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548680"/>
            <a:ext cx="7967458" cy="5975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55819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Домашнее задание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115616" y="1340768"/>
            <a:ext cx="7776864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Написать эссе на тему:</a:t>
            </a:r>
          </a:p>
          <a:p>
            <a:endParaRPr lang="ru-RU" sz="2400" b="1" dirty="0" smtClean="0"/>
          </a:p>
          <a:p>
            <a:r>
              <a:rPr lang="ru-RU" sz="2400" b="1" dirty="0" smtClean="0"/>
              <a:t> 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« Самое главное –все мы, весь народ : и те, кто был за проволокой, и те , кто трясся от страха здесь, по другую сторону от проволоки ,все мы глотнули  другого воздуха. Это главное» </a:t>
            </a:r>
          </a:p>
          <a:p>
            <a:endParaRPr lang="ru-RU" sz="2400" b="1" dirty="0" smtClean="0"/>
          </a:p>
          <a:p>
            <a:pPr algn="r"/>
            <a:r>
              <a:rPr lang="ru-RU" sz="2400" b="1" dirty="0" smtClean="0"/>
              <a:t>(из беседы Н.С. Хрущева и</a:t>
            </a:r>
          </a:p>
          <a:p>
            <a:pPr algn="r"/>
            <a:r>
              <a:rPr lang="ru-RU" sz="2400" b="1" dirty="0" smtClean="0"/>
              <a:t> драматурга М.Ф. Шатрова)  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xmlns="" val="533606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249</TotalTime>
  <Words>1112</Words>
  <Application>Microsoft Office PowerPoint</Application>
  <PresentationFormat>Экран (4:3)</PresentationFormat>
  <Paragraphs>117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Солнцестояние</vt:lpstr>
      <vt:lpstr>СССР в 1953-64 гг:  «черное и белое» </vt:lpstr>
      <vt:lpstr>Слайд 2</vt:lpstr>
      <vt:lpstr> Цели урока: 1) рассмотреть противоречия реформ Хрущева Н.С  2) выяснить причины смещения Хрущева Н.С.  3) дать оценку преобразованиям 1953-1964 гг  </vt:lpstr>
      <vt:lpstr>Политическая «оттепель»</vt:lpstr>
      <vt:lpstr>Административные реформы</vt:lpstr>
      <vt:lpstr>Экономическая «оттепель»</vt:lpstr>
      <vt:lpstr>Социальная политика</vt:lpstr>
      <vt:lpstr>Духовная жизнь</vt:lpstr>
      <vt:lpstr>Политика   «мирного сосуществования»</vt:lpstr>
      <vt:lpstr>Политика  «мирного сосуществования»</vt:lpstr>
      <vt:lpstr>Политика  «мирного сосуществования»</vt:lpstr>
      <vt:lpstr>14 октября 1964г. Пленум ЦК КПСС "удовлетворил просьбу товарища Хрущева", освободив его от обязанностей Первого секретаря ЦК КПСС и Председателя Совета Министров СССР. </vt:lpstr>
      <vt:lpstr>Причины смещения Н. С. Хрущева</vt:lpstr>
      <vt:lpstr>Слайд 14</vt:lpstr>
      <vt:lpstr>О Хрущеве</vt:lpstr>
      <vt:lpstr>Слайд 16</vt:lpstr>
      <vt:lpstr>Слайд 17</vt:lpstr>
      <vt:lpstr>Домашнее задание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?????????? ??????</dc:creator>
  <cp:lastModifiedBy>PCB</cp:lastModifiedBy>
  <cp:revision>40</cp:revision>
  <dcterms:created xsi:type="dcterms:W3CDTF">2015-03-06T20:14:23Z</dcterms:created>
  <dcterms:modified xsi:type="dcterms:W3CDTF">2018-02-13T16:33:18Z</dcterms:modified>
</cp:coreProperties>
</file>