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3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 id="2147483708"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2203" autoAdjust="0"/>
  </p:normalViewPr>
  <p:slideViewPr>
    <p:cSldViewPr>
      <p:cViewPr varScale="1">
        <p:scale>
          <a:sx n="100" d="100"/>
          <a:sy n="100" d="100"/>
        </p:scale>
        <p:origin x="-29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62EBD6-1106-4D39-842F-5D156730CAA9}"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62EBD6-1106-4D39-842F-5D156730CAA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62EBD6-1106-4D39-842F-5D156730CAA9}"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D62EBD6-1106-4D39-842F-5D156730CAA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D62EBD6-1106-4D39-842F-5D156730CAA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D62EBD6-1106-4D39-842F-5D156730CAA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D62EBD6-1106-4D39-842F-5D156730CAA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D62EBD6-1106-4D39-842F-5D156730CAA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D62EBD6-1106-4D39-842F-5D156730CAA9}"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62EBD6-1106-4D39-842F-5D156730CAA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62EBD6-1106-4D39-842F-5D156730CAA9}"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2D62EBD6-1106-4D39-842F-5D156730CAA9}" type="slidenum">
              <a:rPr lang="ru-RU" smtClean="0"/>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62EBD6-1106-4D39-842F-5D156730CAA9}" type="slidenum">
              <a:rPr lang="ru-RU" smtClean="0"/>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2D62EBD6-1106-4D39-842F-5D156730CAA9}" type="slidenum">
              <a:rPr lang="ru-RU" smtClean="0"/>
              <a:pPr/>
              <a:t>‹#›</a:t>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D62EBD6-1106-4D39-842F-5D156730CAA9}" type="slidenum">
              <a:rPr lang="ru-RU" smtClean="0"/>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D62EBD6-1106-4D39-842F-5D156730CAA9}" type="slidenum">
              <a:rPr lang="ru-RU" smtClean="0"/>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D62EBD6-1106-4D39-842F-5D156730CAA9}"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D62EBD6-1106-4D39-842F-5D156730CAA9}" type="slidenum">
              <a:rPr lang="ru-RU" smtClean="0"/>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D62EBD6-1106-4D39-842F-5D156730CAA9}" type="slidenum">
              <a:rPr lang="ru-RU" smtClean="0"/>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2D62EBD6-1106-4D39-842F-5D156730CAA9}" type="slidenum">
              <a:rPr lang="ru-RU" smtClean="0"/>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62EBD6-1106-4D39-842F-5D156730CAA9}"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62EBD6-1106-4D39-842F-5D156730CAA9}" type="slidenum">
              <a:rPr lang="ru-RU" smtClean="0"/>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одзаголовок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7" name="Прямая соединительная линия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Овал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Овал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Номер слайда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D62EBD6-1106-4D39-842F-5D156730CAA9}" type="slidenum">
              <a:rPr lang="ru-RU" smtClean="0"/>
              <a:pPr/>
              <a:t>‹#›</a:t>
            </a:fld>
            <a:endParaRPr lang="ru-RU"/>
          </a:p>
        </p:txBody>
      </p:sp>
      <p:sp>
        <p:nvSpPr>
          <p:cNvPr id="8" name="Заголовок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solidFill>
                  <a:schemeClr val="accent3">
                    <a:shade val="75000"/>
                  </a:schemeClr>
                </a:solidFill>
              </a:defRPr>
            </a:lvl1p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4361688" y="1026372"/>
            <a:ext cx="457200" cy="441325"/>
          </a:xfrm>
        </p:spPr>
        <p:txBody>
          <a:bodyPr/>
          <a:lstStyle/>
          <a:p>
            <a:fld id="{2D62EBD6-1106-4D39-842F-5D156730CAA9}" type="slidenum">
              <a:rPr lang="ru-RU" smtClean="0"/>
              <a:pPr/>
              <a:t>‹#›</a:t>
            </a:fld>
            <a:endParaRPr lang="ru-RU"/>
          </a:p>
        </p:txBody>
      </p:sp>
      <p:sp>
        <p:nvSpPr>
          <p:cNvPr id="8" name="Содержимое 7"/>
          <p:cNvSpPr>
            <a:spLocks noGrp="1"/>
          </p:cNvSpPr>
          <p:nvPr>
            <p:ph sz="quarter" idx="1"/>
          </p:nvPr>
        </p:nvSpPr>
        <p:spPr>
          <a:xfrm>
            <a:off x="301752" y="1527048"/>
            <a:ext cx="850392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3" name="Прямоугольник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Прямоугольник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Нижний колонтитул 4"/>
          <p:cNvSpPr>
            <a:spLocks noGrp="1"/>
          </p:cNvSpPr>
          <p:nvPr>
            <p:ph type="ftr" sz="quarter" idx="11"/>
          </p:nvPr>
        </p:nvSpPr>
        <p:spPr/>
        <p:txBody>
          <a:bodyPr/>
          <a:lstStyle/>
          <a:p>
            <a:endParaRPr lang="ru-RU"/>
          </a:p>
        </p:txBody>
      </p:sp>
      <p:sp>
        <p:nvSpPr>
          <p:cNvPr id="4" name="Дата 3"/>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8" name="Прямая соединительная линия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Овал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D62EBD6-1106-4D39-842F-5D156730CAA9}" type="slidenum">
              <a:rPr lang="ru-RU" smtClean="0"/>
              <a:pPr/>
              <a:t>‹#›</a:t>
            </a:fld>
            <a:endParaRPr lang="ru-RU"/>
          </a:p>
        </p:txBody>
      </p:sp>
      <p:sp>
        <p:nvSpPr>
          <p:cNvPr id="2" name="Заголовок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758952"/>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a:xfrm>
            <a:off x="5791200" y="6409944"/>
            <a:ext cx="3044952" cy="365760"/>
          </a:xfrm>
        </p:spPr>
        <p:txBody>
          <a:bodyPr/>
          <a:lstStyle/>
          <a:p>
            <a:fld id="{4BCAA564-8721-4BD8-9943-FBB518CD0AAE}" type="datetimeFigureOut">
              <a:rPr lang="ru-RU" smtClean="0"/>
              <a:pPr/>
              <a:t>24.10.2023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D62EBD6-1106-4D39-842F-5D156730CAA9}" type="slidenum">
              <a:rPr lang="ru-RU" smtClean="0"/>
              <a:pPr/>
              <a:t>‹#›</a:t>
            </a:fld>
            <a:endParaRPr lang="ru-RU"/>
          </a:p>
        </p:txBody>
      </p:sp>
      <p:sp>
        <p:nvSpPr>
          <p:cNvPr id="8" name="Прямая соединительная линия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Содержимое 9"/>
          <p:cNvSpPr>
            <a:spLocks noGrp="1"/>
          </p:cNvSpPr>
          <p:nvPr>
            <p:ph sz="half" idx="1"/>
          </p:nvPr>
        </p:nvSpPr>
        <p:spPr>
          <a:xfrm>
            <a:off x="301752"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Содержимое 11"/>
          <p:cNvSpPr>
            <a:spLocks noGrp="1"/>
          </p:cNvSpPr>
          <p:nvPr>
            <p:ph sz="half" idx="2"/>
          </p:nvPr>
        </p:nvSpPr>
        <p:spPr>
          <a:xfrm>
            <a:off x="4800600"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1">
        <a:schemeClr val="bg2"/>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Прямоугольник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Прямоугольник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Прямоугольник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8" name="Нижний колонтитул 7"/>
          <p:cNvSpPr>
            <a:spLocks noGrp="1"/>
          </p:cNvSpPr>
          <p:nvPr>
            <p:ph type="ftr" sz="quarter" idx="11"/>
          </p:nvPr>
        </p:nvSpPr>
        <p:spPr>
          <a:xfrm>
            <a:off x="304800" y="6409944"/>
            <a:ext cx="3581400" cy="365760"/>
          </a:xfrm>
        </p:spPr>
        <p:txBody>
          <a:bodyPr/>
          <a:lstStyle/>
          <a:p>
            <a:endParaRPr lang="ru-RU"/>
          </a:p>
        </p:txBody>
      </p:sp>
      <p:sp>
        <p:nvSpPr>
          <p:cNvPr id="15" name="Прямая соединительная линия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Содержимое 23"/>
          <p:cNvSpPr>
            <a:spLocks noGrp="1"/>
          </p:cNvSpPr>
          <p:nvPr>
            <p:ph sz="quarter" idx="2"/>
          </p:nvPr>
        </p:nvSpPr>
        <p:spPr>
          <a:xfrm>
            <a:off x="301752" y="2471383"/>
            <a:ext cx="4041648" cy="3818404"/>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Содержимое 25"/>
          <p:cNvSpPr>
            <a:spLocks noGrp="1"/>
          </p:cNvSpPr>
          <p:nvPr>
            <p:ph sz="quarter" idx="4"/>
          </p:nvPr>
        </p:nvSpPr>
        <p:spPr>
          <a:xfrm>
            <a:off x="4800600" y="2471383"/>
            <a:ext cx="4038600" cy="382219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Овал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Овал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Номер слайда 8"/>
          <p:cNvSpPr>
            <a:spLocks noGrp="1"/>
          </p:cNvSpPr>
          <p:nvPr>
            <p:ph type="sldNum" sz="quarter" idx="12"/>
          </p:nvPr>
        </p:nvSpPr>
        <p:spPr>
          <a:xfrm>
            <a:off x="4343400" y="1042416"/>
            <a:ext cx="457200" cy="441325"/>
          </a:xfrm>
        </p:spPr>
        <p:txBody>
          <a:bodyPr/>
          <a:lstStyle>
            <a:lvl1pPr algn="ctr">
              <a:defRPr/>
            </a:lvl1pPr>
          </a:lstStyle>
          <a:p>
            <a:fld id="{2D62EBD6-1106-4D39-842F-5D156730CAA9}" type="slidenum">
              <a:rPr lang="ru-RU" smtClean="0"/>
              <a:pPr/>
              <a:t>‹#›</a:t>
            </a:fld>
            <a:endParaRPr lang="ru-RU"/>
          </a:p>
        </p:txBody>
      </p:sp>
      <p:sp>
        <p:nvSpPr>
          <p:cNvPr id="23" name="Заголовок 22"/>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a:xfrm>
            <a:off x="4343400" y="1036020"/>
            <a:ext cx="457200" cy="441325"/>
          </a:xfrm>
        </p:spPr>
        <p:txBody>
          <a:bodyPr/>
          <a:lstStyle/>
          <a:p>
            <a:fld id="{2D62EBD6-1106-4D39-842F-5D156730CAA9}"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Прямоугольник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Прямоугольник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Дата 1"/>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a:xfrm>
            <a:off x="4267200" y="6324600"/>
            <a:ext cx="609600" cy="441324"/>
          </a:xfrm>
        </p:spPr>
        <p:txBody>
          <a:bodyPr/>
          <a:lstStyle>
            <a:lvl1pPr>
              <a:defRPr>
                <a:solidFill>
                  <a:srgbClr val="FFFFFF"/>
                </a:solidFill>
              </a:defRPr>
            </a:lvl1pPr>
          </a:lstStyle>
          <a:p>
            <a:fld id="{2D62EBD6-1106-4D39-842F-5D156730CAA9}" type="slidenum">
              <a:rPr lang="ru-RU" smtClean="0"/>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9" name="Прямоугольник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Прямоугольник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оугольник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Прямая соединительная линия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Содержимое 19"/>
          <p:cNvSpPr>
            <a:spLocks noGrp="1"/>
          </p:cNvSpPr>
          <p:nvPr>
            <p:ph sz="quarter" idx="1"/>
          </p:nvPr>
        </p:nvSpPr>
        <p:spPr>
          <a:xfrm>
            <a:off x="3124200" y="685800"/>
            <a:ext cx="5638800" cy="5410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Овал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2D62EBD6-1106-4D39-842F-5D156730CAA9}" type="slidenum">
              <a:rPr lang="ru-RU" smtClean="0"/>
              <a:pPr/>
              <a:t>‹#›</a:t>
            </a:fld>
            <a:endParaRPr lang="ru-RU"/>
          </a:p>
        </p:txBody>
      </p:sp>
      <p:sp>
        <p:nvSpPr>
          <p:cNvPr id="21" name="Прямоугольник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6" name="Нижний колонтитул 5"/>
          <p:cNvSpPr>
            <a:spLocks noGrp="1"/>
          </p:cNvSpPr>
          <p:nvPr>
            <p:ph type="ftr" sz="quarter" idx="11"/>
          </p:nvPr>
        </p:nvSpPr>
        <p:spPr>
          <a:xfrm>
            <a:off x="301752" y="6410848"/>
            <a:ext cx="3383280" cy="365760"/>
          </a:xfrm>
        </p:spPr>
        <p:txBody>
          <a:bodyPr/>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1" name="Прямая соединительная линия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Прямоугольник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Прямоугольник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Овал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Овал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p>
            <a:fld id="{2D62EBD6-1106-4D39-842F-5D156730CAA9}" type="slidenum">
              <a:rPr lang="ru-RU" smtClean="0"/>
              <a:pPr/>
              <a:t>‹#›</a:t>
            </a:fld>
            <a:endParaRPr lang="ru-RU"/>
          </a:p>
        </p:txBody>
      </p:sp>
      <p:sp>
        <p:nvSpPr>
          <p:cNvPr id="2" name="Заголовок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3000375" y="609600"/>
            <a:ext cx="5867400" cy="4267200"/>
          </a:xfrm>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22" name="Прямоугольник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a:xfrm>
            <a:off x="5788152" y="6404984"/>
            <a:ext cx="3044952" cy="365760"/>
          </a:xfrm>
        </p:spPr>
        <p:txBody>
          <a:bodyPr/>
          <a:lstStyle/>
          <a:p>
            <a:fld id="{4BCAA564-8721-4BD8-9943-FBB518CD0AAE}" type="datetimeFigureOut">
              <a:rPr lang="ru-RU" smtClean="0"/>
              <a:pPr/>
              <a:t>24.10.2023</a:t>
            </a:fld>
            <a:endParaRPr lang="ru-RU"/>
          </a:p>
        </p:txBody>
      </p:sp>
      <p:sp>
        <p:nvSpPr>
          <p:cNvPr id="6" name="Нижний колонтитул 5"/>
          <p:cNvSpPr>
            <a:spLocks noGrp="1"/>
          </p:cNvSpPr>
          <p:nvPr>
            <p:ph type="ftr" sz="quarter" idx="11"/>
          </p:nvPr>
        </p:nvSpPr>
        <p:spPr>
          <a:xfrm>
            <a:off x="301752" y="6410848"/>
            <a:ext cx="3584448" cy="365760"/>
          </a:xfrm>
        </p:spPr>
        <p:txBody>
          <a:bodyPr/>
          <a:lstStyle/>
          <a:p>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62EBD6-1106-4D39-842F-5D156730CAA9}"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bg>
      <p:bgRef idx="1001">
        <a:schemeClr val="bg2"/>
      </p:bgRef>
    </p:bg>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Прямая соединительная линия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Овал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6915912" y="3009901"/>
            <a:ext cx="457200" cy="441325"/>
          </a:xfrm>
        </p:spPr>
        <p:txBody>
          <a:bodyPr/>
          <a:lstStyle/>
          <a:p>
            <a:fld id="{2D62EBD6-1106-4D39-842F-5D156730CAA9}" type="slidenum">
              <a:rPr lang="ru-RU" smtClean="0"/>
              <a:pPr/>
              <a:t>‹#›</a:t>
            </a:fld>
            <a:endParaRPr lang="ru-RU"/>
          </a:p>
        </p:txBody>
      </p:sp>
      <p:sp>
        <p:nvSpPr>
          <p:cNvPr id="3" name="Вертикальный текст 2"/>
          <p:cNvSpPr>
            <a:spLocks noGrp="1"/>
          </p:cNvSpPr>
          <p:nvPr>
            <p:ph type="body" orient="vert" idx="1"/>
          </p:nvPr>
        </p:nvSpPr>
        <p:spPr>
          <a:xfrm>
            <a:off x="304800" y="304800"/>
            <a:ext cx="6553200" cy="5821366"/>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2" name="Вертикальный заголовок 1"/>
          <p:cNvSpPr>
            <a:spLocks noGrp="1"/>
          </p:cNvSpPr>
          <p:nvPr>
            <p:ph type="title" orient="vert"/>
          </p:nvPr>
        </p:nvSpPr>
        <p:spPr>
          <a:xfrm>
            <a:off x="7391400" y="304801"/>
            <a:ext cx="1447800" cy="5851525"/>
          </a:xfrm>
        </p:spPr>
        <p:txBody>
          <a:bodyPr vert="eaVert"/>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400800" y="6355080"/>
            <a:ext cx="2286000" cy="365760"/>
          </a:xfrm>
        </p:spPr>
        <p:txBody>
          <a:bodyPr/>
          <a:lstStyle>
            <a:lvl1pPr>
              <a:defRPr sz="1400"/>
            </a:lvl1pPr>
          </a:lstStyle>
          <a:p>
            <a:fld id="{4BCAA564-8721-4BD8-9943-FBB518CD0AAE}" type="datetimeFigureOut">
              <a:rPr lang="ru-RU" smtClean="0"/>
              <a:pPr/>
              <a:t>24.10.2023</a:t>
            </a:fld>
            <a:endParaRPr lang="ru-RU"/>
          </a:p>
        </p:txBody>
      </p:sp>
      <p:sp>
        <p:nvSpPr>
          <p:cNvPr id="17" name="Нижний колонтитул 16"/>
          <p:cNvSpPr>
            <a:spLocks noGrp="1"/>
          </p:cNvSpPr>
          <p:nvPr>
            <p:ph type="ftr" sz="quarter" idx="11"/>
          </p:nvPr>
        </p:nvSpPr>
        <p:spPr>
          <a:xfrm>
            <a:off x="2898648" y="6355080"/>
            <a:ext cx="3474720" cy="365760"/>
          </a:xfrm>
        </p:spPr>
        <p:txBody>
          <a:bodyPr/>
          <a:lstStyle/>
          <a:p>
            <a:endParaRPr lang="ru-RU"/>
          </a:p>
        </p:txBody>
      </p:sp>
      <p:sp>
        <p:nvSpPr>
          <p:cNvPr id="29" name="Номер слайда 28"/>
          <p:cNvSpPr>
            <a:spLocks noGrp="1"/>
          </p:cNvSpPr>
          <p:nvPr>
            <p:ph type="sldNum" sz="quarter" idx="12"/>
          </p:nvPr>
        </p:nvSpPr>
        <p:spPr>
          <a:xfrm>
            <a:off x="1216152" y="6355080"/>
            <a:ext cx="1219200" cy="365760"/>
          </a:xfrm>
        </p:spPr>
        <p:txBody>
          <a:bodyPr/>
          <a:lstStyle/>
          <a:p>
            <a:fld id="{2D62EBD6-1106-4D39-842F-5D156730CAA9}" type="slidenum">
              <a:rPr lang="ru-RU" smtClean="0"/>
              <a:pPr/>
              <a:t>‹#›</a:t>
            </a:fld>
            <a:endParaRPr lang="ru-RU"/>
          </a:p>
        </p:txBody>
      </p:sp>
      <p:sp>
        <p:nvSpPr>
          <p:cNvPr id="21" name="Прямоугольник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Прямоугольник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Прямоугольник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62EBD6-1106-4D39-842F-5D156730CAA9}" type="slidenum">
              <a:rPr lang="ru-RU" smtClean="0"/>
              <a:pPr/>
              <a:t>‹#›</a:t>
            </a:fld>
            <a:endParaRPr lang="ru-RU"/>
          </a:p>
        </p:txBody>
      </p:sp>
      <p:sp>
        <p:nvSpPr>
          <p:cNvPr id="8" name="Содержимое 7"/>
          <p:cNvSpPr>
            <a:spLocks noGrp="1"/>
          </p:cNvSpPr>
          <p:nvPr>
            <p:ph sz="quarter" idx="1"/>
          </p:nvPr>
        </p:nvSpPr>
        <p:spPr>
          <a:xfrm>
            <a:off x="457200" y="1219200"/>
            <a:ext cx="8229600" cy="493776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6400800" y="6355080"/>
            <a:ext cx="2286000" cy="365760"/>
          </a:xfrm>
        </p:spPr>
        <p:txBody>
          <a:bodyPr/>
          <a:lstStyle/>
          <a:p>
            <a:fld id="{4BCAA564-8721-4BD8-9943-FBB518CD0AAE}" type="datetimeFigureOut">
              <a:rPr lang="ru-RU" smtClean="0"/>
              <a:pPr/>
              <a:t>24.10.2023</a:t>
            </a:fld>
            <a:endParaRPr lang="ru-RU"/>
          </a:p>
        </p:txBody>
      </p:sp>
      <p:sp>
        <p:nvSpPr>
          <p:cNvPr id="5" name="Нижний колонтитул 4"/>
          <p:cNvSpPr>
            <a:spLocks noGrp="1"/>
          </p:cNvSpPr>
          <p:nvPr>
            <p:ph type="ftr" sz="quarter" idx="11"/>
          </p:nvPr>
        </p:nvSpPr>
        <p:spPr>
          <a:xfrm>
            <a:off x="2898648" y="6355080"/>
            <a:ext cx="3474720" cy="365760"/>
          </a:xfrm>
        </p:spPr>
        <p:txBody>
          <a:bodyPr/>
          <a:lstStyle/>
          <a:p>
            <a:endParaRPr lang="ru-RU"/>
          </a:p>
        </p:txBody>
      </p:sp>
      <p:sp>
        <p:nvSpPr>
          <p:cNvPr id="6" name="Номер слайда 5"/>
          <p:cNvSpPr>
            <a:spLocks noGrp="1"/>
          </p:cNvSpPr>
          <p:nvPr>
            <p:ph type="sldNum" sz="quarter" idx="12"/>
          </p:nvPr>
        </p:nvSpPr>
        <p:spPr>
          <a:xfrm>
            <a:off x="1069848" y="6355080"/>
            <a:ext cx="1520952" cy="365760"/>
          </a:xfrm>
        </p:spPr>
        <p:txBody>
          <a:bodyPr/>
          <a:lstStyle/>
          <a:p>
            <a:fld id="{2D62EBD6-1106-4D39-842F-5D156730CAA9}" type="slidenum">
              <a:rPr lang="ru-RU" smtClean="0"/>
              <a:pPr/>
              <a:t>‹#›</a:t>
            </a:fld>
            <a:endParaRPr lang="ru-RU"/>
          </a:p>
        </p:txBody>
      </p:sp>
      <p:sp>
        <p:nvSpPr>
          <p:cNvPr id="7" name="Прямоугольник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D62EBD6-1106-4D39-842F-5D156730CAA9}" type="slidenum">
              <a:rPr lang="ru-RU" smtClean="0"/>
              <a:pPr/>
              <a:t>‹#›</a:t>
            </a:fld>
            <a:endParaRPr lang="ru-RU"/>
          </a:p>
        </p:txBody>
      </p:sp>
      <p:sp>
        <p:nvSpPr>
          <p:cNvPr id="9" name="Содержимое 8"/>
          <p:cNvSpPr>
            <a:spLocks noGrp="1"/>
          </p:cNvSpPr>
          <p:nvPr>
            <p:ph sz="quarter" idx="1"/>
          </p:nvPr>
        </p:nvSpPr>
        <p:spPr>
          <a:xfrm>
            <a:off x="457200" y="1219200"/>
            <a:ext cx="4041648" cy="493776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632198" y="1216152"/>
            <a:ext cx="4041648" cy="493776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D62EBD6-1106-4D39-842F-5D156730CAA9}" type="slidenum">
              <a:rPr lang="ru-RU" smtClean="0"/>
              <a:pPr/>
              <a:t>‹#›</a:t>
            </a:fld>
            <a:endParaRPr lang="ru-RU"/>
          </a:p>
        </p:txBody>
      </p:sp>
      <p:sp>
        <p:nvSpPr>
          <p:cNvPr id="11" name="Содержимое 10"/>
          <p:cNvSpPr>
            <a:spLocks noGrp="1"/>
          </p:cNvSpPr>
          <p:nvPr>
            <p:ph sz="quarter" idx="2"/>
          </p:nvPr>
        </p:nvSpPr>
        <p:spPr>
          <a:xfrm>
            <a:off x="457200" y="2133600"/>
            <a:ext cx="4038600" cy="40386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648200" y="2133600"/>
            <a:ext cx="4038600" cy="40386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D62EBD6-1106-4D39-842F-5D156730CAA9}" type="slidenum">
              <a:rPr lang="ru-RU" smtClean="0"/>
              <a:pPr/>
              <a:t>‹#›</a:t>
            </a:fld>
            <a:endParaRPr lang="ru-RU"/>
          </a:p>
        </p:txBody>
      </p:sp>
      <p:sp>
        <p:nvSpPr>
          <p:cNvPr id="6" name="Равнобедренный треугольник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D62EBD6-1106-4D39-842F-5D156730CAA9}" type="slidenum">
              <a:rPr lang="ru-RU" smtClean="0"/>
              <a:pPr/>
              <a:t>‹#›</a:t>
            </a:fld>
            <a:endParaRPr lang="ru-RU"/>
          </a:p>
        </p:txBody>
      </p:sp>
      <p:sp>
        <p:nvSpPr>
          <p:cNvPr id="5" name="Прямая соединительная линия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Равнобедренный треугольник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D62EBD6-1106-4D39-842F-5D156730CAA9}" type="slidenum">
              <a:rPr lang="ru-RU" smtClean="0"/>
              <a:pPr/>
              <a:t>‹#›</a:t>
            </a:fld>
            <a:endParaRPr lang="ru-RU"/>
          </a:p>
        </p:txBody>
      </p:sp>
      <p:sp>
        <p:nvSpPr>
          <p:cNvPr id="8" name="Прямая соединительная линия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ая соединительная линия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Равнобедренный треугольник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Содержимое 11"/>
          <p:cNvSpPr>
            <a:spLocks noGrp="1"/>
          </p:cNvSpPr>
          <p:nvPr>
            <p:ph sz="quarter" idx="1"/>
          </p:nvPr>
        </p:nvSpPr>
        <p:spPr>
          <a:xfrm>
            <a:off x="304800" y="304800"/>
            <a:ext cx="57150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D62EBD6-1106-4D39-842F-5D156730CAA9}" type="slidenum">
              <a:rPr lang="ru-RU" smtClean="0"/>
              <a:pPr/>
              <a:t>‹#›</a:t>
            </a:fld>
            <a:endParaRPr lang="ru-RU"/>
          </a:p>
        </p:txBody>
      </p:sp>
      <p:sp>
        <p:nvSpPr>
          <p:cNvPr id="8" name="Прямая соединительная линия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Равнобедренный треугольник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62EBD6-1106-4D39-842F-5D156730CAA9}" type="slidenum">
              <a:rPr lang="ru-RU" smtClean="0"/>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4BCAA564-8721-4BD8-9943-FBB518CD0AAE}" type="datetimeFigureOut">
              <a:rPr lang="ru-RU" smtClean="0"/>
              <a:pPr/>
              <a:t>24.10.2023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D62EBD6-1106-4D39-842F-5D156730CAA9}" type="slidenum">
              <a:rPr lang="ru-RU" smtClean="0"/>
              <a:pPr/>
              <a:t>‹#›</a:t>
            </a:fld>
            <a:endParaRPr lang="ru-RU"/>
          </a:p>
        </p:txBody>
      </p:sp>
      <p:sp>
        <p:nvSpPr>
          <p:cNvPr id="7" name="Прямая соединительная линия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Равнобедренный треугольник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CAA564-8721-4BD8-9943-FBB518CD0AAE}" type="datetimeFigureOut">
              <a:rPr lang="ru-RU" smtClean="0"/>
              <a:pPr/>
              <a:t>24.10.2023</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62EBD6-1106-4D39-842F-5D156730CAA9}"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4BCAA564-8721-4BD8-9943-FBB518CD0AAE}" type="datetimeFigureOut">
              <a:rPr lang="ru-RU" smtClean="0"/>
              <a:pPr/>
              <a:t>24.10.2023</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2D62EBD6-1106-4D39-842F-5D156730CAA9}"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Дата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4BCAA564-8721-4BD8-9943-FBB518CD0AAE}" type="datetimeFigureOut">
              <a:rPr lang="ru-RU" smtClean="0"/>
              <a:pPr/>
              <a:t>24.10.2023</a:t>
            </a:fld>
            <a:endParaRPr lang="ru-RU"/>
          </a:p>
        </p:txBody>
      </p:sp>
      <p:sp>
        <p:nvSpPr>
          <p:cNvPr id="3" name="Нижний колонтитул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ru-RU"/>
          </a:p>
        </p:txBody>
      </p:sp>
      <p:sp>
        <p:nvSpPr>
          <p:cNvPr id="8" name="Прямоугольник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Прямая соединительная линия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Овал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Номер слайда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2D62EBD6-1106-4D39-842F-5D156730CAA9}" type="slidenum">
              <a:rPr lang="ru-RU" smtClean="0"/>
              <a:pPr/>
              <a:t>‹#›</a:t>
            </a:fld>
            <a:endParaRPr lang="ru-RU"/>
          </a:p>
        </p:txBody>
      </p:sp>
      <p:sp>
        <p:nvSpPr>
          <p:cNvPr id="22" name="Заголовок 21"/>
          <p:cNvSpPr>
            <a:spLocks noGrp="1"/>
          </p:cNvSpPr>
          <p:nvPr>
            <p:ph type="title"/>
          </p:nvPr>
        </p:nvSpPr>
        <p:spPr>
          <a:xfrm>
            <a:off x="301752" y="228600"/>
            <a:ext cx="8534400" cy="758952"/>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152400"/>
            <a:ext cx="8229600" cy="990600"/>
          </a:xfrm>
          <a:prstGeom prst="rect">
            <a:avLst/>
          </a:prstGeom>
        </p:spPr>
        <p:txBody>
          <a:bodyPr vert="horz"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4BCAA564-8721-4BD8-9943-FBB518CD0AAE}" type="datetimeFigureOut">
              <a:rPr lang="ru-RU" smtClean="0"/>
              <a:pPr/>
              <a:t>24.10.2023</a:t>
            </a:fld>
            <a:endParaRPr lang="ru-RU"/>
          </a:p>
        </p:txBody>
      </p:sp>
      <p:sp>
        <p:nvSpPr>
          <p:cNvPr id="3" name="Нижний колонтитул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2D62EBD6-1106-4D39-842F-5D156730CAA9}" type="slidenum">
              <a:rPr lang="ru-RU" smtClean="0"/>
              <a:pPr/>
              <a:t>‹#›</a:t>
            </a:fld>
            <a:endParaRPr lang="ru-RU"/>
          </a:p>
        </p:txBody>
      </p:sp>
      <p:sp>
        <p:nvSpPr>
          <p:cNvPr id="28" name="Прямая соединительная линия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Прямая соединительная линия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Равнобедренный треугольник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5.xml"/><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8.jpeg"/><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google.com/url?q=http://www.prmedu.ru/&amp;sa=D&amp;sntz=1&amp;usg=AFQjCNHGbjsJIWZ3Lr8kEUYi-Ku7II_-3g" TargetMode="Externa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8" Type="http://schemas.openxmlformats.org/officeDocument/2006/relationships/hyperlink" Target="http://nsportal.ru/" TargetMode="External"/><Relationship Id="rId13" Type="http://schemas.openxmlformats.org/officeDocument/2006/relationships/hyperlink" Target="http://www.edubib.ru/" TargetMode="External"/><Relationship Id="rId18" Type="http://schemas.openxmlformats.org/officeDocument/2006/relationships/image" Target="../media/image31.jpeg"/><Relationship Id="rId3" Type="http://schemas.openxmlformats.org/officeDocument/2006/relationships/hyperlink" Target="http://www.vashpsixolog.ru/" TargetMode="External"/><Relationship Id="rId7" Type="http://schemas.openxmlformats.org/officeDocument/2006/relationships/hyperlink" Target="https://newtonew.com/" TargetMode="External"/><Relationship Id="rId12" Type="http://schemas.openxmlformats.org/officeDocument/2006/relationships/hyperlink" Target="http://www.mnemotexnika.narod.ru/" TargetMode="External"/><Relationship Id="rId17" Type="http://schemas.openxmlformats.org/officeDocument/2006/relationships/hyperlink" Target="http://festival.1september.ru/" TargetMode="External"/><Relationship Id="rId2" Type="http://schemas.openxmlformats.org/officeDocument/2006/relationships/image" Target="../media/image30.jpeg"/><Relationship Id="rId16" Type="http://schemas.openxmlformats.org/officeDocument/2006/relationships/hyperlink" Target="http://www.koob.ru/" TargetMode="External"/><Relationship Id="rId1" Type="http://schemas.openxmlformats.org/officeDocument/2006/relationships/slideLayout" Target="../slideLayouts/slideLayout13.xml"/><Relationship Id="rId6" Type="http://schemas.openxmlformats.org/officeDocument/2006/relationships/hyperlink" Target="http://psychok.net/testy" TargetMode="External"/><Relationship Id="rId11" Type="http://schemas.openxmlformats.org/officeDocument/2006/relationships/hyperlink" Target="http://www.e-reading.club/" TargetMode="External"/><Relationship Id="rId5" Type="http://schemas.openxmlformats.org/officeDocument/2006/relationships/hyperlink" Target="https://sites.google.com/" TargetMode="External"/><Relationship Id="rId15" Type="http://schemas.openxmlformats.org/officeDocument/2006/relationships/hyperlink" Target="https://habrahabr.ru/" TargetMode="External"/><Relationship Id="rId10" Type="http://schemas.openxmlformats.org/officeDocument/2006/relationships/hyperlink" Target="http://www.asabliva.by/" TargetMode="External"/><Relationship Id="rId4" Type="http://schemas.openxmlformats.org/officeDocument/2006/relationships/hyperlink" Target="http://psylist.net/praktikum" TargetMode="External"/><Relationship Id="rId9" Type="http://schemas.openxmlformats.org/officeDocument/2006/relationships/hyperlink" Target="http://www.google.com/url?q=http://www.mnemotexnika.narod.ru&amp;sa=D&amp;sntz=1&amp;usg=AFQjCNESUdDF_lbjGhpxehwxm7Drllicaw" TargetMode="External"/><Relationship Id="rId14" Type="http://schemas.openxmlformats.org/officeDocument/2006/relationships/hyperlink" Target="http://mnemonikon.ru/"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C:\Users\1\Desktop\Маргарите для конкурса\КАРТИНКИ\доска 3.png"/>
          <p:cNvPicPr>
            <a:picLocks noChangeAspect="1" noChangeArrowheads="1"/>
          </p:cNvPicPr>
          <p:nvPr/>
        </p:nvPicPr>
        <p:blipFill>
          <a:blip r:embed="rId2" cstate="print"/>
          <a:srcRect/>
          <a:stretch>
            <a:fillRect/>
          </a:stretch>
        </p:blipFill>
        <p:spPr bwMode="auto">
          <a:xfrm>
            <a:off x="0" y="0"/>
            <a:ext cx="9144000" cy="6857999"/>
          </a:xfrm>
          <a:prstGeom prst="rect">
            <a:avLst/>
          </a:prstGeom>
          <a:noFill/>
        </p:spPr>
      </p:pic>
      <p:sp>
        <p:nvSpPr>
          <p:cNvPr id="9" name="Заголовок 8"/>
          <p:cNvSpPr>
            <a:spLocks noGrp="1"/>
          </p:cNvSpPr>
          <p:nvPr>
            <p:ph type="title"/>
          </p:nvPr>
        </p:nvSpPr>
        <p:spPr>
          <a:xfrm>
            <a:off x="457200" y="274638"/>
            <a:ext cx="8229600" cy="2725734"/>
          </a:xfrm>
        </p:spPr>
        <p:txBody>
          <a:bodyPr>
            <a:normAutofit fontScale="90000"/>
          </a:bodyPr>
          <a:lstStyle/>
          <a:p>
            <a:pPr algn="ctr"/>
            <a:r>
              <a:rPr lang="ru-RU" sz="1200" b="1" dirty="0"/>
              <a:t>МУНИЦИПАЛЬНОЕ БЮДЖЕТНОЕ ОБЩЕОБРАЗОВАТЕЛЬНОЕ УЧРЕЖДЕНИЕ</a:t>
            </a:r>
            <a:br>
              <a:rPr lang="ru-RU" sz="1200" b="1" dirty="0"/>
            </a:br>
            <a:r>
              <a:rPr lang="ru-RU" sz="1200" b="1" dirty="0"/>
              <a:t>«ЯРЦЕВСКАЯ СРЕДНЯЯ ШКОЛА № 1»</a:t>
            </a:r>
            <a:r>
              <a:rPr lang="ru-RU" sz="1200" dirty="0"/>
              <a:t/>
            </a:r>
            <a:br>
              <a:rPr lang="ru-RU" sz="1200" dirty="0"/>
            </a:br>
            <a:r>
              <a:rPr lang="ru-RU" sz="1200" dirty="0"/>
              <a:t> </a:t>
            </a:r>
            <a:br>
              <a:rPr lang="ru-RU" sz="1200" dirty="0"/>
            </a:br>
            <a:r>
              <a:rPr lang="ru-RU" sz="1200" dirty="0"/>
              <a:t> </a:t>
            </a:r>
            <a:br>
              <a:rPr lang="ru-RU" sz="1200" dirty="0"/>
            </a:br>
            <a:r>
              <a:rPr lang="ru-RU" sz="1200" dirty="0"/>
              <a:t> </a:t>
            </a:r>
            <a:br>
              <a:rPr lang="ru-RU" sz="1200" dirty="0"/>
            </a:br>
            <a:r>
              <a:rPr lang="ru-RU" sz="1200" dirty="0"/>
              <a:t> </a:t>
            </a:r>
            <a:br>
              <a:rPr lang="ru-RU" sz="1200" dirty="0"/>
            </a:br>
            <a:r>
              <a:rPr lang="ru-RU" sz="2400" b="1" i="1" dirty="0"/>
              <a:t>Педагогический проект </a:t>
            </a:r>
            <a:r>
              <a:rPr lang="ru-RU" sz="1200" dirty="0"/>
              <a:t/>
            </a:r>
            <a:br>
              <a:rPr lang="ru-RU" sz="1200" dirty="0"/>
            </a:br>
            <a:r>
              <a:rPr lang="ru-RU" sz="3200" b="1" dirty="0"/>
              <a:t> «Мнемоника – математики гармоника» </a:t>
            </a:r>
            <a:r>
              <a:rPr lang="ru-RU" sz="1200" dirty="0"/>
              <a:t/>
            </a:r>
            <a:br>
              <a:rPr lang="ru-RU" sz="1200" dirty="0"/>
            </a:br>
            <a:r>
              <a:rPr lang="ru-RU" sz="1600" b="1" dirty="0"/>
              <a:t>(Повышение качества математического образования во внеурочной деятельности посредством использования мнемонических приемов)</a:t>
            </a:r>
            <a:r>
              <a:rPr lang="ru-RU" sz="1600" dirty="0"/>
              <a:t/>
            </a:r>
            <a:br>
              <a:rPr lang="ru-RU" sz="1600" dirty="0"/>
            </a:br>
            <a:endParaRPr lang="ru-RU" sz="1600" dirty="0"/>
          </a:p>
        </p:txBody>
      </p:sp>
      <p:sp>
        <p:nvSpPr>
          <p:cNvPr id="10" name="Содержимое 9"/>
          <p:cNvSpPr>
            <a:spLocks noGrp="1"/>
          </p:cNvSpPr>
          <p:nvPr>
            <p:ph sz="half" idx="1"/>
          </p:nvPr>
        </p:nvSpPr>
        <p:spPr>
          <a:xfrm>
            <a:off x="2643174" y="6215082"/>
            <a:ext cx="1852626" cy="428628"/>
          </a:xfrm>
        </p:spPr>
        <p:txBody>
          <a:bodyPr>
            <a:normAutofit/>
          </a:bodyPr>
          <a:lstStyle/>
          <a:p>
            <a:pPr>
              <a:buNone/>
            </a:pPr>
            <a:r>
              <a:rPr lang="ru-RU" sz="1400" b="1" dirty="0" smtClean="0"/>
              <a:t>                      </a:t>
            </a:r>
            <a:r>
              <a:rPr lang="ru-RU" sz="1400" b="1" dirty="0" smtClean="0"/>
              <a:t>2022год</a:t>
            </a:r>
            <a:endParaRPr lang="ru-RU" sz="1400" b="1" dirty="0"/>
          </a:p>
        </p:txBody>
      </p:sp>
      <p:sp>
        <p:nvSpPr>
          <p:cNvPr id="11" name="Содержимое 10"/>
          <p:cNvSpPr>
            <a:spLocks noGrp="1"/>
          </p:cNvSpPr>
          <p:nvPr>
            <p:ph sz="half" idx="2"/>
          </p:nvPr>
        </p:nvSpPr>
        <p:spPr>
          <a:xfrm>
            <a:off x="4648200" y="3286123"/>
            <a:ext cx="4038600" cy="1214447"/>
          </a:xfrm>
        </p:spPr>
        <p:txBody>
          <a:bodyPr>
            <a:normAutofit/>
          </a:bodyPr>
          <a:lstStyle/>
          <a:p>
            <a:pPr algn="r">
              <a:buNone/>
            </a:pPr>
            <a:r>
              <a:rPr lang="ru-RU" sz="1400" b="1" i="1" dirty="0">
                <a:latin typeface="Times New Roman" pitchFamily="18" charset="0"/>
                <a:cs typeface="Times New Roman" pitchFamily="18" charset="0"/>
              </a:rPr>
              <a:t>Автор проекта:</a:t>
            </a:r>
          </a:p>
          <a:p>
            <a:pPr algn="r">
              <a:buNone/>
            </a:pPr>
            <a:r>
              <a:rPr lang="ru-RU" sz="1400" dirty="0">
                <a:latin typeface="Times New Roman" pitchFamily="18" charset="0"/>
                <a:cs typeface="Times New Roman" pitchFamily="18" charset="0"/>
              </a:rPr>
              <a:t>                                                                              </a:t>
            </a:r>
            <a:r>
              <a:rPr lang="ru-RU" sz="1400" b="1" dirty="0">
                <a:latin typeface="Times New Roman" pitchFamily="18" charset="0"/>
                <a:cs typeface="Times New Roman" pitchFamily="18" charset="0"/>
              </a:rPr>
              <a:t>учитель </a:t>
            </a:r>
            <a:r>
              <a:rPr lang="ru-RU" sz="1400" b="1" dirty="0" smtClean="0">
                <a:latin typeface="Times New Roman" pitchFamily="18" charset="0"/>
                <a:cs typeface="Times New Roman" pitchFamily="18" charset="0"/>
              </a:rPr>
              <a:t>математики</a:t>
            </a:r>
          </a:p>
          <a:p>
            <a:pPr algn="r">
              <a:buNone/>
            </a:pPr>
            <a:r>
              <a:rPr lang="ru-RU" sz="1400" b="1" dirty="0" smtClean="0">
                <a:latin typeface="Times New Roman" pitchFamily="18" charset="0"/>
                <a:cs typeface="Times New Roman" pitchFamily="18" charset="0"/>
              </a:rPr>
              <a:t>              </a:t>
            </a:r>
            <a:r>
              <a:rPr lang="ru-RU" sz="1400" b="1" dirty="0" err="1">
                <a:latin typeface="Times New Roman" pitchFamily="18" charset="0"/>
                <a:cs typeface="Times New Roman" pitchFamily="18" charset="0"/>
              </a:rPr>
              <a:t>Степченкова</a:t>
            </a:r>
            <a:r>
              <a:rPr lang="ru-RU" sz="1400" b="1" dirty="0">
                <a:latin typeface="Times New Roman" pitchFamily="18" charset="0"/>
                <a:cs typeface="Times New Roman" pitchFamily="18" charset="0"/>
              </a:rPr>
              <a:t> Маргарита  Васильевна</a:t>
            </a:r>
          </a:p>
        </p:txBody>
      </p:sp>
      <p:pic>
        <p:nvPicPr>
          <p:cNvPr id="1026" name="Picture 2" descr="приемы запоминания"/>
          <p:cNvPicPr>
            <a:picLocks noChangeAspect="1" noChangeArrowheads="1"/>
          </p:cNvPicPr>
          <p:nvPr/>
        </p:nvPicPr>
        <p:blipFill>
          <a:blip r:embed="rId3"/>
          <a:srcRect/>
          <a:stretch>
            <a:fillRect/>
          </a:stretch>
        </p:blipFill>
        <p:spPr bwMode="auto">
          <a:xfrm>
            <a:off x="642910" y="2928934"/>
            <a:ext cx="4500594" cy="323373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ransition spd="slow">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3" name="Picture 3" descr="C:\Users\1\Desktop\Маргарите для конкурса\КАРТИНКИ\доска 2.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2" name="Заголовок 1"/>
          <p:cNvSpPr>
            <a:spLocks noGrp="1"/>
          </p:cNvSpPr>
          <p:nvPr>
            <p:ph type="title"/>
          </p:nvPr>
        </p:nvSpPr>
        <p:spPr>
          <a:xfrm>
            <a:off x="457200" y="428604"/>
            <a:ext cx="8229600" cy="1071570"/>
          </a:xfrm>
        </p:spPr>
        <p:txBody>
          <a:bodyPr>
            <a:normAutofit/>
          </a:bodyPr>
          <a:lstStyle/>
          <a:p>
            <a:r>
              <a:rPr lang="ru-RU" b="1" i="1" dirty="0" smtClean="0">
                <a:solidFill>
                  <a:schemeClr val="bg1"/>
                </a:solidFill>
              </a:rPr>
              <a:t>Структура проекта</a:t>
            </a:r>
            <a:endParaRPr lang="ru-RU" b="1" i="1" dirty="0">
              <a:solidFill>
                <a:schemeClr val="bg1"/>
              </a:solidFill>
            </a:endParaRPr>
          </a:p>
        </p:txBody>
      </p:sp>
      <p:sp>
        <p:nvSpPr>
          <p:cNvPr id="3" name="Содержимое 2"/>
          <p:cNvSpPr>
            <a:spLocks noGrp="1"/>
          </p:cNvSpPr>
          <p:nvPr>
            <p:ph idx="1"/>
          </p:nvPr>
        </p:nvSpPr>
        <p:spPr>
          <a:xfrm>
            <a:off x="457200" y="1428736"/>
            <a:ext cx="8229600" cy="4697427"/>
          </a:xfrm>
        </p:spPr>
        <p:txBody>
          <a:bodyPr>
            <a:normAutofit fontScale="92500" lnSpcReduction="10000"/>
          </a:bodyPr>
          <a:lstStyle/>
          <a:p>
            <a:pPr>
              <a:buNone/>
            </a:pPr>
            <a:r>
              <a:rPr lang="ru-RU" sz="2400" b="1" dirty="0">
                <a:solidFill>
                  <a:schemeClr val="bg1"/>
                </a:solidFill>
              </a:rPr>
              <a:t>Введение </a:t>
            </a:r>
          </a:p>
          <a:p>
            <a:pPr>
              <a:buNone/>
            </a:pPr>
            <a:r>
              <a:rPr lang="ru-RU" sz="2400" b="1" dirty="0">
                <a:solidFill>
                  <a:schemeClr val="bg1"/>
                </a:solidFill>
              </a:rPr>
              <a:t>Основная часть</a:t>
            </a:r>
          </a:p>
          <a:p>
            <a:pPr>
              <a:buNone/>
            </a:pPr>
            <a:r>
              <a:rPr lang="ru-RU" sz="2400" b="1" dirty="0">
                <a:solidFill>
                  <a:schemeClr val="bg1"/>
                </a:solidFill>
              </a:rPr>
              <a:t>1.Обоснование актуальности </a:t>
            </a:r>
            <a:r>
              <a:rPr lang="ru-RU" sz="2400" b="1" dirty="0" smtClean="0">
                <a:solidFill>
                  <a:schemeClr val="bg1"/>
                </a:solidFill>
              </a:rPr>
              <a:t>проекта</a:t>
            </a:r>
            <a:endParaRPr lang="ru-RU" sz="2400" b="1" dirty="0">
              <a:solidFill>
                <a:schemeClr val="bg1"/>
              </a:solidFill>
            </a:endParaRPr>
          </a:p>
          <a:p>
            <a:pPr>
              <a:buNone/>
            </a:pPr>
            <a:r>
              <a:rPr lang="ru-RU" sz="2400" b="1" dirty="0">
                <a:solidFill>
                  <a:schemeClr val="bg1"/>
                </a:solidFill>
              </a:rPr>
              <a:t>2. Цель и задачи проекта  </a:t>
            </a:r>
          </a:p>
          <a:p>
            <a:pPr>
              <a:buNone/>
            </a:pPr>
            <a:r>
              <a:rPr lang="ru-RU" sz="2400" b="1" dirty="0">
                <a:solidFill>
                  <a:schemeClr val="bg1"/>
                </a:solidFill>
              </a:rPr>
              <a:t>3.  Теоретическая база </a:t>
            </a:r>
            <a:r>
              <a:rPr lang="ru-RU" sz="2400" b="1" dirty="0" smtClean="0">
                <a:solidFill>
                  <a:schemeClr val="bg1"/>
                </a:solidFill>
              </a:rPr>
              <a:t>проекта</a:t>
            </a:r>
            <a:endParaRPr lang="ru-RU" sz="2400" b="1" dirty="0">
              <a:solidFill>
                <a:schemeClr val="bg1"/>
              </a:solidFill>
            </a:endParaRPr>
          </a:p>
          <a:p>
            <a:pPr>
              <a:buNone/>
            </a:pPr>
            <a:r>
              <a:rPr lang="ru-RU" sz="2400" b="1" dirty="0">
                <a:solidFill>
                  <a:schemeClr val="bg1"/>
                </a:solidFill>
              </a:rPr>
              <a:t>4. Сроки реализации </a:t>
            </a:r>
            <a:r>
              <a:rPr lang="ru-RU" sz="2400" b="1" dirty="0" smtClean="0">
                <a:solidFill>
                  <a:schemeClr val="bg1"/>
                </a:solidFill>
              </a:rPr>
              <a:t>проекта</a:t>
            </a:r>
            <a:endParaRPr lang="ru-RU" sz="2400" b="1" dirty="0">
              <a:solidFill>
                <a:schemeClr val="bg1"/>
              </a:solidFill>
            </a:endParaRPr>
          </a:p>
          <a:p>
            <a:pPr>
              <a:buNone/>
            </a:pPr>
            <a:r>
              <a:rPr lang="ru-RU" sz="2400" b="1" dirty="0">
                <a:solidFill>
                  <a:schemeClr val="bg1"/>
                </a:solidFill>
              </a:rPr>
              <a:t>5. </a:t>
            </a:r>
            <a:r>
              <a:rPr lang="en-US" sz="2400" b="1" dirty="0">
                <a:solidFill>
                  <a:schemeClr val="bg1"/>
                </a:solidFill>
              </a:rPr>
              <a:t>SWOT </a:t>
            </a:r>
            <a:r>
              <a:rPr lang="ru-RU" sz="2400" b="1" dirty="0">
                <a:solidFill>
                  <a:schemeClr val="bg1"/>
                </a:solidFill>
              </a:rPr>
              <a:t>– анализ ситуации и </a:t>
            </a:r>
            <a:r>
              <a:rPr lang="ru-RU" sz="2400" b="1" dirty="0" err="1">
                <a:solidFill>
                  <a:schemeClr val="bg1"/>
                </a:solidFill>
              </a:rPr>
              <a:t>стейкхолдеры</a:t>
            </a:r>
            <a:r>
              <a:rPr lang="ru-RU" sz="2400" b="1" dirty="0">
                <a:solidFill>
                  <a:schemeClr val="bg1"/>
                </a:solidFill>
              </a:rPr>
              <a:t> </a:t>
            </a:r>
            <a:r>
              <a:rPr lang="ru-RU" sz="2400" b="1" dirty="0" smtClean="0">
                <a:solidFill>
                  <a:schemeClr val="bg1"/>
                </a:solidFill>
              </a:rPr>
              <a:t>проекта</a:t>
            </a:r>
            <a:endParaRPr lang="ru-RU" sz="2400" b="1" dirty="0">
              <a:solidFill>
                <a:schemeClr val="bg1"/>
              </a:solidFill>
            </a:endParaRPr>
          </a:p>
          <a:p>
            <a:pPr>
              <a:buNone/>
            </a:pPr>
            <a:r>
              <a:rPr lang="ru-RU" sz="2400" b="1" dirty="0">
                <a:solidFill>
                  <a:schemeClr val="bg1"/>
                </a:solidFill>
              </a:rPr>
              <a:t>6. Проектное решение </a:t>
            </a:r>
          </a:p>
          <a:p>
            <a:pPr>
              <a:buNone/>
            </a:pPr>
            <a:r>
              <a:rPr lang="ru-RU" sz="2400" b="1" dirty="0">
                <a:solidFill>
                  <a:schemeClr val="bg1"/>
                </a:solidFill>
              </a:rPr>
              <a:t>7. Ресурсное обеспечение </a:t>
            </a:r>
            <a:r>
              <a:rPr lang="ru-RU" sz="2400" b="1" dirty="0" smtClean="0">
                <a:solidFill>
                  <a:schemeClr val="bg1"/>
                </a:solidFill>
              </a:rPr>
              <a:t>проекта</a:t>
            </a:r>
            <a:endParaRPr lang="ru-RU" sz="2400" b="1" dirty="0">
              <a:solidFill>
                <a:schemeClr val="bg1"/>
              </a:solidFill>
            </a:endParaRPr>
          </a:p>
          <a:p>
            <a:pPr>
              <a:buNone/>
            </a:pPr>
            <a:r>
              <a:rPr lang="ru-RU" sz="2400" b="1" dirty="0">
                <a:solidFill>
                  <a:schemeClr val="bg1"/>
                </a:solidFill>
              </a:rPr>
              <a:t>8. Ожидаемые результаты реализации </a:t>
            </a:r>
            <a:r>
              <a:rPr lang="ru-RU" sz="2400" b="1" dirty="0" smtClean="0">
                <a:solidFill>
                  <a:schemeClr val="bg1"/>
                </a:solidFill>
              </a:rPr>
              <a:t>проекта</a:t>
            </a:r>
            <a:endParaRPr lang="ru-RU" sz="2400" b="1" dirty="0">
              <a:solidFill>
                <a:schemeClr val="bg1"/>
              </a:solidFill>
            </a:endParaRPr>
          </a:p>
          <a:p>
            <a:pPr>
              <a:buNone/>
            </a:pPr>
            <a:r>
              <a:rPr lang="ru-RU" sz="2400" b="1" dirty="0">
                <a:solidFill>
                  <a:schemeClr val="bg1"/>
                </a:solidFill>
              </a:rPr>
              <a:t>9. Риск-менеджмент </a:t>
            </a:r>
          </a:p>
          <a:p>
            <a:pPr>
              <a:buNone/>
            </a:pPr>
            <a:r>
              <a:rPr lang="ru-RU" sz="2400" b="1" dirty="0" smtClean="0">
                <a:solidFill>
                  <a:schemeClr val="bg1"/>
                </a:solidFill>
              </a:rPr>
              <a:t>Заключение</a:t>
            </a:r>
            <a:endParaRPr lang="ru-RU" sz="2400" b="1" dirty="0">
              <a:solidFill>
                <a:schemeClr val="bg1"/>
              </a:solidFill>
            </a:endParaRPr>
          </a:p>
          <a:p>
            <a:endParaRPr lang="ru-RU" sz="1400" dirty="0"/>
          </a:p>
        </p:txBody>
      </p:sp>
    </p:spTree>
  </p:cSld>
  <p:clrMapOvr>
    <a:masterClrMapping/>
  </p:clrMapOvr>
  <p:transition spd="slow">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7" name="Picture 3" descr="C:\Users\1\Desktop\Маргарите для конкурса\КАРТИНКИ\доска 1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Заголовок 5"/>
          <p:cNvSpPr>
            <a:spLocks noGrp="1"/>
          </p:cNvSpPr>
          <p:nvPr>
            <p:ph type="title"/>
          </p:nvPr>
        </p:nvSpPr>
        <p:spPr>
          <a:xfrm>
            <a:off x="457200" y="274638"/>
            <a:ext cx="8229600" cy="82528"/>
          </a:xfrm>
        </p:spPr>
        <p:txBody>
          <a:bodyPr>
            <a:normAutofit fontScale="90000"/>
          </a:bodyPr>
          <a:lstStyle/>
          <a:p>
            <a:endParaRPr lang="ru-RU" sz="800" dirty="0"/>
          </a:p>
        </p:txBody>
      </p:sp>
      <p:sp>
        <p:nvSpPr>
          <p:cNvPr id="3" name="Содержимое 2"/>
          <p:cNvSpPr>
            <a:spLocks noGrp="1"/>
          </p:cNvSpPr>
          <p:nvPr>
            <p:ph sz="half" idx="1"/>
          </p:nvPr>
        </p:nvSpPr>
        <p:spPr>
          <a:xfrm>
            <a:off x="142844" y="428604"/>
            <a:ext cx="5072098" cy="5697559"/>
          </a:xfrm>
        </p:spPr>
        <p:txBody>
          <a:bodyPr>
            <a:normAutofit fontScale="92500" lnSpcReduction="20000"/>
          </a:bodyPr>
          <a:lstStyle/>
          <a:p>
            <a:pPr algn="just">
              <a:buNone/>
            </a:pPr>
            <a:r>
              <a:rPr lang="ru-RU" sz="1800" dirty="0" smtClean="0">
                <a:latin typeface="Times New Roman" pitchFamily="18" charset="0"/>
                <a:cs typeface="Times New Roman" pitchFamily="18" charset="0"/>
              </a:rPr>
              <a:t>      	</a:t>
            </a:r>
            <a:r>
              <a:rPr lang="ru-RU" sz="1800" b="1" dirty="0" smtClean="0">
                <a:solidFill>
                  <a:schemeClr val="bg1"/>
                </a:solidFill>
                <a:latin typeface="Times New Roman" pitchFamily="18" charset="0"/>
                <a:cs typeface="Times New Roman" pitchFamily="18" charset="0"/>
              </a:rPr>
              <a:t>Сложность </a:t>
            </a:r>
            <a:r>
              <a:rPr lang="ru-RU" sz="1800" b="1" dirty="0">
                <a:solidFill>
                  <a:schemeClr val="bg1"/>
                </a:solidFill>
                <a:latin typeface="Times New Roman" pitchFamily="18" charset="0"/>
                <a:cs typeface="Times New Roman" pitchFamily="18" charset="0"/>
              </a:rPr>
              <a:t>изучения математики в школе, да и других предметов, содержащих много точных данных, возникает из-за свойства точных данных не запоминаться мозгом человека.</a:t>
            </a:r>
          </a:p>
          <a:p>
            <a:pPr algn="just">
              <a:buNone/>
            </a:pPr>
            <a:r>
              <a:rPr lang="ru-RU" sz="1800" b="1" dirty="0" smtClean="0">
                <a:solidFill>
                  <a:schemeClr val="bg1"/>
                </a:solidFill>
                <a:latin typeface="Times New Roman" pitchFamily="18" charset="0"/>
                <a:cs typeface="Times New Roman" pitchFamily="18" charset="0"/>
              </a:rPr>
              <a:t>		Если </a:t>
            </a:r>
            <a:r>
              <a:rPr lang="ru-RU" sz="1800" b="1" dirty="0">
                <a:solidFill>
                  <a:schemeClr val="bg1"/>
                </a:solidFill>
                <a:latin typeface="Times New Roman" pitchFamily="18" charset="0"/>
                <a:cs typeface="Times New Roman" pitchFamily="18" charset="0"/>
              </a:rPr>
              <a:t>же устранить проблему запоминания, то любой предмет становится простым для изучения и понятным. И интересным. Даже задачки решать интересно, когда формулы легко извлекаются из собственной памяти</a:t>
            </a:r>
            <a:r>
              <a:rPr lang="ru-RU" sz="1800" b="1" dirty="0" smtClean="0">
                <a:solidFill>
                  <a:schemeClr val="bg1"/>
                </a:solidFill>
                <a:latin typeface="Times New Roman" pitchFamily="18" charset="0"/>
                <a:cs typeface="Times New Roman" pitchFamily="18" charset="0"/>
              </a:rPr>
              <a:t>.</a:t>
            </a:r>
          </a:p>
          <a:p>
            <a:pPr algn="just">
              <a:buNone/>
            </a:pPr>
            <a:r>
              <a:rPr lang="ru-RU" sz="1800" b="1" dirty="0" smtClean="0">
                <a:solidFill>
                  <a:schemeClr val="bg1"/>
                </a:solidFill>
                <a:latin typeface="Times New Roman" pitchFamily="18" charset="0"/>
                <a:cs typeface="Times New Roman" pitchFamily="18" charset="0"/>
              </a:rPr>
              <a:t>		Автор </a:t>
            </a:r>
            <a:r>
              <a:rPr lang="ru-RU" sz="1800" b="1" dirty="0">
                <a:solidFill>
                  <a:schemeClr val="bg1"/>
                </a:solidFill>
                <a:latin typeface="Times New Roman" pitchFamily="18" charset="0"/>
                <a:cs typeface="Times New Roman" pitchFamily="18" charset="0"/>
              </a:rPr>
              <a:t>популярной книги « В царстве смекалки» Е.И. Игнатьев писал:  «… </a:t>
            </a:r>
            <a:r>
              <a:rPr lang="ru-RU" sz="1800" b="1" i="1" dirty="0">
                <a:solidFill>
                  <a:schemeClr val="bg1"/>
                </a:solidFill>
                <a:latin typeface="Times New Roman" pitchFamily="18" charset="0"/>
                <a:cs typeface="Times New Roman" pitchFamily="18" charset="0"/>
              </a:rPr>
              <a:t>сообразительность и смекалку нельзя ни «вдолбить», ни «вложить» ни в чью голову. Результаты надежны лишь тогда, когда введение в область математических знаний совершенствуется в легкой  и приятной форме, на предметах и примерах обыденной  и повседневной обстановки, подобранных с надлежащим остроумием и занимательностью</a:t>
            </a:r>
            <a:r>
              <a:rPr lang="ru-RU" sz="1800" b="1" dirty="0">
                <a:solidFill>
                  <a:schemeClr val="bg1"/>
                </a:solidFill>
                <a:latin typeface="Times New Roman" pitchFamily="18" charset="0"/>
                <a:cs typeface="Times New Roman" pitchFamily="18" charset="0"/>
              </a:rPr>
              <a:t>».</a:t>
            </a:r>
          </a:p>
          <a:p>
            <a:pPr algn="just">
              <a:buNone/>
            </a:pPr>
            <a:r>
              <a:rPr lang="ru-RU" sz="1800" b="1" dirty="0" smtClean="0">
                <a:solidFill>
                  <a:schemeClr val="bg1"/>
                </a:solidFill>
                <a:latin typeface="Times New Roman" pitchFamily="18" charset="0"/>
                <a:cs typeface="Times New Roman" pitchFamily="18" charset="0"/>
              </a:rPr>
              <a:t>		Процесс </a:t>
            </a:r>
            <a:r>
              <a:rPr lang="ru-RU" sz="1800" b="1" dirty="0">
                <a:solidFill>
                  <a:schemeClr val="bg1"/>
                </a:solidFill>
                <a:latin typeface="Times New Roman" pitchFamily="18" charset="0"/>
                <a:cs typeface="Times New Roman" pitchFamily="18" charset="0"/>
              </a:rPr>
              <a:t>познания должен стать живым делом, а не работой по запоминанию скучных правил и </a:t>
            </a:r>
            <a:r>
              <a:rPr lang="ru-RU" sz="1800" b="1" dirty="0" smtClean="0">
                <a:solidFill>
                  <a:schemeClr val="bg1"/>
                </a:solidFill>
                <a:latin typeface="Times New Roman" pitchFamily="18" charset="0"/>
                <a:cs typeface="Times New Roman" pitchFamily="18" charset="0"/>
              </a:rPr>
              <a:t>законов.</a:t>
            </a:r>
            <a:endParaRPr lang="ru-RU" sz="1800" b="1" dirty="0">
              <a:solidFill>
                <a:schemeClr val="bg1"/>
              </a:solidFill>
              <a:latin typeface="Times New Roman" pitchFamily="18" charset="0"/>
              <a:cs typeface="Times New Roman" pitchFamily="18" charset="0"/>
            </a:endParaRPr>
          </a:p>
          <a:p>
            <a:pPr algn="just"/>
            <a:endParaRPr lang="ru-RU" sz="1200" dirty="0">
              <a:solidFill>
                <a:schemeClr val="bg1"/>
              </a:solidFill>
            </a:endParaRPr>
          </a:p>
        </p:txBody>
      </p:sp>
      <p:sp>
        <p:nvSpPr>
          <p:cNvPr id="7" name="Содержимое 6"/>
          <p:cNvSpPr>
            <a:spLocks noGrp="1"/>
          </p:cNvSpPr>
          <p:nvPr>
            <p:ph sz="half" idx="2"/>
          </p:nvPr>
        </p:nvSpPr>
        <p:spPr>
          <a:xfrm>
            <a:off x="5572132" y="3214687"/>
            <a:ext cx="3114668" cy="1857388"/>
          </a:xfrm>
        </p:spPr>
        <p:txBody>
          <a:bodyPr>
            <a:normAutofit fontScale="92500" lnSpcReduction="20000"/>
          </a:bodyPr>
          <a:lstStyle/>
          <a:p>
            <a:endParaRPr lang="ru-RU" dirty="0"/>
          </a:p>
        </p:txBody>
      </p:sp>
      <p:pic>
        <p:nvPicPr>
          <p:cNvPr id="52226" name="Picture 2" descr="C:\Users\1\Desktop\Маргарите для конкурса\КАРТИНКИ\трудно запомнить.jpg"/>
          <p:cNvPicPr>
            <a:picLocks noChangeAspect="1" noChangeArrowheads="1"/>
          </p:cNvPicPr>
          <p:nvPr/>
        </p:nvPicPr>
        <p:blipFill>
          <a:blip r:embed="rId3"/>
          <a:srcRect/>
          <a:stretch>
            <a:fillRect/>
          </a:stretch>
        </p:blipFill>
        <p:spPr bwMode="auto">
          <a:xfrm>
            <a:off x="5429256" y="1500174"/>
            <a:ext cx="3143272" cy="350046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Users\1\Desktop\Маргарите для конкурса\КАРТИНКИ\доска 1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Заголовок 5"/>
          <p:cNvSpPr>
            <a:spLocks noGrp="1"/>
          </p:cNvSpPr>
          <p:nvPr>
            <p:ph type="title"/>
          </p:nvPr>
        </p:nvSpPr>
        <p:spPr>
          <a:xfrm>
            <a:off x="457200" y="142852"/>
            <a:ext cx="8229600" cy="214314"/>
          </a:xfrm>
        </p:spPr>
        <p:txBody>
          <a:bodyPr>
            <a:normAutofit/>
          </a:bodyPr>
          <a:lstStyle/>
          <a:p>
            <a:endParaRPr lang="ru-RU" sz="800" dirty="0"/>
          </a:p>
        </p:txBody>
      </p:sp>
      <p:sp>
        <p:nvSpPr>
          <p:cNvPr id="7" name="Содержимое 6"/>
          <p:cNvSpPr>
            <a:spLocks noGrp="1"/>
          </p:cNvSpPr>
          <p:nvPr>
            <p:ph idx="1"/>
          </p:nvPr>
        </p:nvSpPr>
        <p:spPr>
          <a:xfrm>
            <a:off x="457200" y="428605"/>
            <a:ext cx="8229600" cy="3929090"/>
          </a:xfrm>
        </p:spPr>
        <p:txBody>
          <a:bodyPr>
            <a:normAutofit lnSpcReduction="10000"/>
          </a:bodyPr>
          <a:lstStyle/>
          <a:p>
            <a:pPr>
              <a:buNone/>
            </a:pPr>
            <a:r>
              <a:rPr lang="ru-RU" sz="1500" dirty="0" smtClean="0"/>
              <a:t>	</a:t>
            </a:r>
            <a:r>
              <a:rPr lang="ru-RU" sz="1500" dirty="0"/>
              <a:t>	</a:t>
            </a:r>
            <a:r>
              <a:rPr lang="ru-RU" sz="2000" b="1" i="1" dirty="0" smtClean="0">
                <a:solidFill>
                  <a:srgbClr val="FFFF00"/>
                </a:solidFill>
              </a:rPr>
              <a:t>В </a:t>
            </a:r>
            <a:r>
              <a:rPr lang="ru-RU" sz="2000" b="1" i="1" dirty="0">
                <a:solidFill>
                  <a:srgbClr val="FFFF00"/>
                </a:solidFill>
              </a:rPr>
              <a:t>ФГОС </a:t>
            </a:r>
            <a:r>
              <a:rPr lang="ru-RU" sz="2000" dirty="0">
                <a:solidFill>
                  <a:schemeClr val="bg1"/>
                </a:solidFill>
              </a:rPr>
              <a:t>предложена новая структура учебного плана, в состав которого в качестве компонента включена </a:t>
            </a:r>
            <a:r>
              <a:rPr lang="ru-RU" sz="2000" b="1" dirty="0">
                <a:solidFill>
                  <a:srgbClr val="FFC000"/>
                </a:solidFill>
              </a:rPr>
              <a:t>внеурочная </a:t>
            </a:r>
            <a:r>
              <a:rPr lang="ru-RU" sz="2000" b="1" dirty="0" smtClean="0">
                <a:solidFill>
                  <a:srgbClr val="FFC000"/>
                </a:solidFill>
              </a:rPr>
              <a:t>деятельность</a:t>
            </a:r>
            <a:r>
              <a:rPr lang="ru-RU" sz="2000" dirty="0" smtClean="0">
                <a:solidFill>
                  <a:schemeClr val="bg1"/>
                </a:solidFill>
              </a:rPr>
              <a:t>.</a:t>
            </a:r>
          </a:p>
          <a:p>
            <a:pPr>
              <a:buNone/>
            </a:pPr>
            <a:r>
              <a:rPr lang="ru-RU" sz="2000" dirty="0">
                <a:solidFill>
                  <a:schemeClr val="bg1"/>
                </a:solidFill>
              </a:rPr>
              <a:t>	</a:t>
            </a:r>
            <a:r>
              <a:rPr lang="ru-RU" sz="2000" dirty="0" smtClean="0">
                <a:solidFill>
                  <a:schemeClr val="bg1"/>
                </a:solidFill>
              </a:rPr>
              <a:t>	Согласно </a:t>
            </a:r>
            <a:r>
              <a:rPr lang="ru-RU" sz="2000" b="1" i="1" dirty="0">
                <a:solidFill>
                  <a:srgbClr val="FFFF00"/>
                </a:solidFill>
              </a:rPr>
              <a:t>Национальной образовательной инициативе "Наша новая школа"</a:t>
            </a:r>
            <a:r>
              <a:rPr lang="ru-RU" sz="2000" dirty="0">
                <a:solidFill>
                  <a:srgbClr val="FFFF00"/>
                </a:solidFill>
              </a:rPr>
              <a:t>, </a:t>
            </a:r>
            <a:r>
              <a:rPr lang="ru-RU" sz="2000" dirty="0">
                <a:solidFill>
                  <a:schemeClr val="bg1"/>
                </a:solidFill>
              </a:rPr>
              <a:t>«…важнейшими качествами личности становятся инициативность, способность творчески мыслить и находить нестандартные решения, умение выбирать профессиональный путь, готовность обучаться в течение всей жизни. Все эти навыки формируются с детства». </a:t>
            </a:r>
            <a:endParaRPr lang="ru-RU" sz="2000" dirty="0" smtClean="0">
              <a:solidFill>
                <a:schemeClr val="bg1"/>
              </a:solidFill>
            </a:endParaRPr>
          </a:p>
          <a:p>
            <a:pPr>
              <a:buNone/>
            </a:pPr>
            <a:r>
              <a:rPr lang="ru-RU" sz="2000" b="1" i="1" dirty="0">
                <a:solidFill>
                  <a:schemeClr val="bg1"/>
                </a:solidFill>
              </a:rPr>
              <a:t>	</a:t>
            </a:r>
            <a:r>
              <a:rPr lang="ru-RU" sz="2000" b="1" i="1" dirty="0" smtClean="0">
                <a:solidFill>
                  <a:schemeClr val="bg1"/>
                </a:solidFill>
              </a:rPr>
              <a:t>	</a:t>
            </a:r>
            <a:r>
              <a:rPr lang="ru-RU" sz="2000" b="1" i="1" dirty="0" smtClean="0">
                <a:solidFill>
                  <a:srgbClr val="FFFF00"/>
                </a:solidFill>
              </a:rPr>
              <a:t>В </a:t>
            </a:r>
            <a:r>
              <a:rPr lang="ru-RU" sz="2000" b="1" i="1" dirty="0">
                <a:solidFill>
                  <a:srgbClr val="FFFF00"/>
                </a:solidFill>
              </a:rPr>
              <a:t>Концепции развития математического образования </a:t>
            </a:r>
            <a:r>
              <a:rPr lang="ru-RU" sz="2000" dirty="0">
                <a:solidFill>
                  <a:schemeClr val="bg1"/>
                </a:solidFill>
              </a:rPr>
              <a:t> значительно усиливается воспитательная составляющая деятельности школы. А это в свою очередь означает возрастание роли</a:t>
            </a:r>
            <a:r>
              <a:rPr lang="ru-RU" sz="2000" b="1" dirty="0">
                <a:solidFill>
                  <a:schemeClr val="bg1"/>
                </a:solidFill>
              </a:rPr>
              <a:t> </a:t>
            </a:r>
            <a:r>
              <a:rPr lang="ru-RU" sz="2000" b="1" dirty="0">
                <a:solidFill>
                  <a:srgbClr val="FFC000"/>
                </a:solidFill>
              </a:rPr>
              <a:t>внеурочной деятельности</a:t>
            </a:r>
            <a:r>
              <a:rPr lang="ru-RU" sz="2000" dirty="0">
                <a:solidFill>
                  <a:schemeClr val="bg1"/>
                </a:solidFill>
              </a:rPr>
              <a:t>, в рамках которой создаются новые возможности для самореализации и творческого развития каждого.</a:t>
            </a:r>
          </a:p>
          <a:p>
            <a:endParaRPr lang="ru-RU" sz="1400" dirty="0" smtClean="0"/>
          </a:p>
          <a:p>
            <a:endParaRPr lang="ru-RU" sz="1400" dirty="0"/>
          </a:p>
        </p:txBody>
      </p:sp>
      <p:pic>
        <p:nvPicPr>
          <p:cNvPr id="53252" name="Picture 4" descr="Картинки по запросу картинки внеклассная работа"/>
          <p:cNvPicPr>
            <a:picLocks noChangeAspect="1" noChangeArrowheads="1"/>
          </p:cNvPicPr>
          <p:nvPr/>
        </p:nvPicPr>
        <p:blipFill>
          <a:blip r:embed="rId3"/>
          <a:srcRect/>
          <a:stretch>
            <a:fillRect/>
          </a:stretch>
        </p:blipFill>
        <p:spPr bwMode="auto">
          <a:xfrm>
            <a:off x="1714480" y="4143380"/>
            <a:ext cx="2571768" cy="235745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53254" name="Picture 6" descr="Похожее изображение"/>
          <p:cNvPicPr>
            <a:picLocks noChangeAspect="1" noChangeArrowheads="1"/>
          </p:cNvPicPr>
          <p:nvPr/>
        </p:nvPicPr>
        <p:blipFill>
          <a:blip r:embed="rId4"/>
          <a:srcRect/>
          <a:stretch>
            <a:fillRect/>
          </a:stretch>
        </p:blipFill>
        <p:spPr bwMode="auto">
          <a:xfrm>
            <a:off x="4857752" y="4286256"/>
            <a:ext cx="3190856" cy="207170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 calcmode="lin" valueType="num">
                                      <p:cBhvr additive="base">
                                        <p:cTn id="19"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88" name="Picture 16" descr="Картинки по запросу картинки дети не любят математику"/>
          <p:cNvPicPr>
            <a:picLocks noChangeAspect="1" noChangeArrowheads="1"/>
          </p:cNvPicPr>
          <p:nvPr/>
        </p:nvPicPr>
        <p:blipFill>
          <a:blip r:embed="rId2" cstate="print"/>
          <a:srcRect/>
          <a:stretch>
            <a:fillRect/>
          </a:stretch>
        </p:blipFill>
        <p:spPr bwMode="auto">
          <a:xfrm>
            <a:off x="6643702" y="571480"/>
            <a:ext cx="2157381" cy="200026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54294" name="Picture 22" descr="Картинки по запросу картинки математика"/>
          <p:cNvPicPr>
            <a:picLocks noChangeAspect="1" noChangeArrowheads="1"/>
          </p:cNvPicPr>
          <p:nvPr/>
        </p:nvPicPr>
        <p:blipFill>
          <a:blip r:embed="rId3"/>
          <a:srcRect/>
          <a:stretch>
            <a:fillRect/>
          </a:stretch>
        </p:blipFill>
        <p:spPr bwMode="auto">
          <a:xfrm>
            <a:off x="6215074" y="4572008"/>
            <a:ext cx="2500331" cy="2000264"/>
          </a:xfrm>
          <a:prstGeom prst="rect">
            <a:avLst/>
          </a:prstGeom>
          <a:noFill/>
        </p:spPr>
      </p:pic>
      <p:sp>
        <p:nvSpPr>
          <p:cNvPr id="2" name="Заголовок 1"/>
          <p:cNvSpPr>
            <a:spLocks noGrp="1"/>
          </p:cNvSpPr>
          <p:nvPr>
            <p:ph type="title"/>
          </p:nvPr>
        </p:nvSpPr>
        <p:spPr>
          <a:xfrm>
            <a:off x="457200" y="214290"/>
            <a:ext cx="8229600" cy="928694"/>
          </a:xfrm>
        </p:spPr>
        <p:txBody>
          <a:bodyPr>
            <a:noAutofit/>
          </a:bodyPr>
          <a:lstStyle/>
          <a:p>
            <a:pPr algn="ctr"/>
            <a:r>
              <a:rPr lang="ru-RU" sz="2800" b="1" i="1" dirty="0">
                <a:solidFill>
                  <a:srgbClr val="002060"/>
                </a:solidFill>
              </a:rPr>
              <a:t>1.Обоснование актуальности проекта</a:t>
            </a:r>
            <a:r>
              <a:rPr lang="ru-RU" sz="3200" b="1" dirty="0"/>
              <a:t/>
            </a:r>
            <a:br>
              <a:rPr lang="ru-RU" sz="3200" b="1" dirty="0"/>
            </a:br>
            <a:endParaRPr lang="ru-RU" sz="3200" b="1" dirty="0">
              <a:latin typeface="Times New Roman" pitchFamily="18" charset="0"/>
              <a:cs typeface="Times New Roman" pitchFamily="18" charset="0"/>
            </a:endParaRPr>
          </a:p>
        </p:txBody>
      </p:sp>
      <p:sp>
        <p:nvSpPr>
          <p:cNvPr id="3" name="Содержимое 2"/>
          <p:cNvSpPr>
            <a:spLocks noGrp="1"/>
          </p:cNvSpPr>
          <p:nvPr>
            <p:ph sz="quarter" idx="1"/>
          </p:nvPr>
        </p:nvSpPr>
        <p:spPr>
          <a:xfrm>
            <a:off x="357158" y="857232"/>
            <a:ext cx="5357850" cy="5715040"/>
          </a:xfrm>
        </p:spPr>
        <p:txBody>
          <a:bodyPr>
            <a:normAutofit lnSpcReduction="10000"/>
          </a:bodyPr>
          <a:lstStyle/>
          <a:p>
            <a:pPr>
              <a:buNone/>
            </a:pPr>
            <a:r>
              <a:rPr lang="ru-RU" sz="1200" dirty="0" smtClean="0"/>
              <a:t>		</a:t>
            </a:r>
            <a:r>
              <a:rPr lang="ru-RU" sz="1600" dirty="0" smtClean="0">
                <a:solidFill>
                  <a:schemeClr val="accent2">
                    <a:lumMod val="75000"/>
                  </a:schemeClr>
                </a:solidFill>
              </a:rPr>
              <a:t>В </a:t>
            </a:r>
            <a:r>
              <a:rPr lang="ru-RU" sz="1600" dirty="0">
                <a:solidFill>
                  <a:schemeClr val="accent2">
                    <a:lumMod val="75000"/>
                  </a:schemeClr>
                </a:solidFill>
              </a:rPr>
              <a:t>19 веке один из величайших математиков всех времён </a:t>
            </a:r>
            <a:r>
              <a:rPr lang="ru-RU" sz="1600" b="1" dirty="0">
                <a:solidFill>
                  <a:schemeClr val="accent2">
                    <a:lumMod val="75000"/>
                  </a:schemeClr>
                </a:solidFill>
              </a:rPr>
              <a:t>Карл Фридрих Гаусс </a:t>
            </a:r>
            <a:r>
              <a:rPr lang="ru-RU" sz="1600" dirty="0">
                <a:solidFill>
                  <a:schemeClr val="accent2">
                    <a:lumMod val="75000"/>
                  </a:schemeClr>
                </a:solidFill>
              </a:rPr>
              <a:t>сказал, что </a:t>
            </a:r>
            <a:r>
              <a:rPr lang="ru-RU" sz="1600" b="1" dirty="0" smtClean="0">
                <a:solidFill>
                  <a:srgbClr val="C00000"/>
                </a:solidFill>
              </a:rPr>
              <a:t>«Математика </a:t>
            </a:r>
            <a:r>
              <a:rPr lang="ru-RU" sz="1600" b="1" dirty="0">
                <a:solidFill>
                  <a:srgbClr val="C00000"/>
                </a:solidFill>
              </a:rPr>
              <a:t>- царица всех </a:t>
            </a:r>
            <a:r>
              <a:rPr lang="ru-RU" sz="1600" b="1" dirty="0" smtClean="0">
                <a:solidFill>
                  <a:srgbClr val="C00000"/>
                </a:solidFill>
              </a:rPr>
              <a:t>наук».  </a:t>
            </a:r>
            <a:r>
              <a:rPr lang="ru-RU" sz="1600" dirty="0" smtClean="0">
                <a:solidFill>
                  <a:schemeClr val="accent2">
                    <a:lumMod val="75000"/>
                  </a:schemeClr>
                </a:solidFill>
              </a:rPr>
              <a:t>Но ее считают одним из </a:t>
            </a:r>
            <a:r>
              <a:rPr lang="ru-RU" sz="1600" dirty="0">
                <a:solidFill>
                  <a:schemeClr val="accent2">
                    <a:lumMod val="75000"/>
                  </a:schemeClr>
                </a:solidFill>
              </a:rPr>
              <a:t>самых сложных предметов, если не самым </a:t>
            </a:r>
            <a:r>
              <a:rPr lang="ru-RU" sz="1600" dirty="0" smtClean="0">
                <a:solidFill>
                  <a:schemeClr val="accent2">
                    <a:lumMod val="75000"/>
                  </a:schemeClr>
                </a:solidFill>
              </a:rPr>
              <a:t>сложным. </a:t>
            </a:r>
            <a:r>
              <a:rPr lang="ru-RU" sz="1600" dirty="0">
                <a:solidFill>
                  <a:schemeClr val="accent2">
                    <a:lumMod val="75000"/>
                  </a:schemeClr>
                </a:solidFill>
              </a:rPr>
              <a:t>Огромное количество формул и теорем, невообразимое количество самых разнообразных задач и примеров – всё это приводит обучающихся в </a:t>
            </a:r>
            <a:r>
              <a:rPr lang="ru-RU" sz="1600" b="1" dirty="0"/>
              <a:t>ужас. </a:t>
            </a:r>
            <a:endParaRPr lang="ru-RU" sz="1600" b="1" dirty="0" smtClean="0"/>
          </a:p>
          <a:p>
            <a:pPr>
              <a:buNone/>
            </a:pPr>
            <a:r>
              <a:rPr lang="ru-RU" sz="1600" dirty="0">
                <a:solidFill>
                  <a:schemeClr val="accent2">
                    <a:lumMod val="75000"/>
                  </a:schemeClr>
                </a:solidFill>
              </a:rPr>
              <a:t>	</a:t>
            </a:r>
            <a:r>
              <a:rPr lang="ru-RU" sz="1600" dirty="0" smtClean="0">
                <a:solidFill>
                  <a:schemeClr val="accent2">
                    <a:lumMod val="75000"/>
                  </a:schemeClr>
                </a:solidFill>
              </a:rPr>
              <a:t>	Математика, как основа важных учебных процессов, представляет собой тот предмет, который нужно изучать серьезным образом. Хотя, как показывает практика, не все обучающиеся так считают.</a:t>
            </a:r>
          </a:p>
          <a:p>
            <a:pPr>
              <a:buNone/>
            </a:pPr>
            <a:endParaRPr lang="ru-RU" sz="1600" dirty="0" smtClean="0"/>
          </a:p>
          <a:p>
            <a:pPr>
              <a:buNone/>
            </a:pPr>
            <a:r>
              <a:rPr lang="ru-RU" sz="1600" dirty="0" smtClean="0"/>
              <a:t>		</a:t>
            </a:r>
            <a:r>
              <a:rPr lang="ru-RU" sz="1600" dirty="0" smtClean="0">
                <a:solidFill>
                  <a:srgbClr val="7030A0"/>
                </a:solidFill>
              </a:rPr>
              <a:t>Однако  </a:t>
            </a:r>
            <a:r>
              <a:rPr lang="ru-RU" sz="1600" dirty="0">
                <a:solidFill>
                  <a:srgbClr val="7030A0"/>
                </a:solidFill>
              </a:rPr>
              <a:t>ключевые идеи  </a:t>
            </a:r>
            <a:r>
              <a:rPr lang="ru-RU" sz="1600" b="1" i="1" dirty="0">
                <a:solidFill>
                  <a:srgbClr val="7030A0"/>
                </a:solidFill>
              </a:rPr>
              <a:t>Концепции развития математического образования</a:t>
            </a:r>
            <a:r>
              <a:rPr lang="ru-RU" sz="1600" b="1" dirty="0">
                <a:solidFill>
                  <a:srgbClr val="7030A0"/>
                </a:solidFill>
              </a:rPr>
              <a:t> </a:t>
            </a:r>
            <a:r>
              <a:rPr lang="ru-RU" sz="1600" b="1" i="1" dirty="0">
                <a:solidFill>
                  <a:srgbClr val="7030A0"/>
                </a:solidFill>
              </a:rPr>
              <a:t>в РФ</a:t>
            </a:r>
            <a:r>
              <a:rPr lang="ru-RU" sz="1600" b="1" dirty="0">
                <a:solidFill>
                  <a:srgbClr val="7030A0"/>
                </a:solidFill>
              </a:rPr>
              <a:t> </a:t>
            </a:r>
            <a:r>
              <a:rPr lang="ru-RU" sz="1600" dirty="0">
                <a:solidFill>
                  <a:srgbClr val="7030A0"/>
                </a:solidFill>
              </a:rPr>
              <a:t>ориентируют нас то, что «</a:t>
            </a:r>
            <a:r>
              <a:rPr lang="ru-RU" sz="1600" b="1" dirty="0">
                <a:solidFill>
                  <a:srgbClr val="7030A0"/>
                </a:solidFill>
              </a:rPr>
              <a:t>математика является важным элементом национальной культуры,  важнейшей составляющей научно-технического прогресса, предметом нашей гордости и конкурентным преимуществом России. В современном обществе каждый гражданин должен обладать необходимой математической компетентностью</a:t>
            </a:r>
            <a:r>
              <a:rPr lang="ru-RU" sz="1600" b="1" dirty="0" smtClean="0">
                <a:solidFill>
                  <a:srgbClr val="7030A0"/>
                </a:solidFill>
              </a:rPr>
              <a:t>…</a:t>
            </a:r>
            <a:r>
              <a:rPr lang="ru-RU" sz="1600" dirty="0" smtClean="0">
                <a:solidFill>
                  <a:srgbClr val="7030A0"/>
                </a:solidFill>
              </a:rPr>
              <a:t>».</a:t>
            </a:r>
            <a:endParaRPr lang="ru-RU" sz="1600" dirty="0">
              <a:solidFill>
                <a:srgbClr val="7030A0"/>
              </a:solidFill>
            </a:endParaRPr>
          </a:p>
          <a:p>
            <a:pPr>
              <a:buNone/>
            </a:pPr>
            <a:endParaRPr lang="ru-RU" sz="1600" dirty="0"/>
          </a:p>
          <a:p>
            <a:pPr>
              <a:buNone/>
            </a:pPr>
            <a:endParaRPr lang="ru-RU" sz="1200" dirty="0"/>
          </a:p>
        </p:txBody>
      </p:sp>
      <p:sp>
        <p:nvSpPr>
          <p:cNvPr id="4" name="Содержимое 3"/>
          <p:cNvSpPr>
            <a:spLocks noGrp="1"/>
          </p:cNvSpPr>
          <p:nvPr>
            <p:ph sz="quarter" idx="2"/>
          </p:nvPr>
        </p:nvSpPr>
        <p:spPr>
          <a:xfrm>
            <a:off x="7572396" y="2500306"/>
            <a:ext cx="1114404" cy="2071703"/>
          </a:xfrm>
        </p:spPr>
        <p:txBody>
          <a:bodyPr>
            <a:normAutofit lnSpcReduction="10000"/>
          </a:bodyPr>
          <a:lstStyle/>
          <a:p>
            <a:endParaRPr lang="ru-RU" dirty="0"/>
          </a:p>
        </p:txBody>
      </p:sp>
      <p:sp>
        <p:nvSpPr>
          <p:cNvPr id="54276" name="AutoShape 4" descr="Картинки по запросу картинки дети не любят математику"/>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4278" name="AutoShape 6" descr="Картинки по запросу картинки дети не любят математику"/>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4280" name="AutoShape 8" descr="Картинки по запросу картинки дети не любят математику"/>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4282" name="AutoShape 10" descr="Картинки по запросу картинки дети не любят математику"/>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4284" name="AutoShape 12" descr="Картинки по запросу картинки дети не любят математику"/>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54286" name="Picture 14" descr="Картинки по запросу картинки дети не любят математику"/>
          <p:cNvPicPr>
            <a:picLocks noChangeAspect="1" noChangeArrowheads="1"/>
          </p:cNvPicPr>
          <p:nvPr/>
        </p:nvPicPr>
        <p:blipFill>
          <a:blip r:embed="rId4"/>
          <a:srcRect/>
          <a:stretch>
            <a:fillRect/>
          </a:stretch>
        </p:blipFill>
        <p:spPr bwMode="auto">
          <a:xfrm>
            <a:off x="5786446" y="2428868"/>
            <a:ext cx="2414571" cy="1857388"/>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54290" name="Picture 18" descr="Картинки по запросу картинки гордость россии - математика"/>
          <p:cNvPicPr>
            <a:picLocks noChangeAspect="1" noChangeArrowheads="1"/>
          </p:cNvPicPr>
          <p:nvPr/>
        </p:nvPicPr>
        <p:blipFill>
          <a:blip r:embed="rId5"/>
          <a:srcRect/>
          <a:stretch>
            <a:fillRect/>
          </a:stretch>
        </p:blipFill>
        <p:spPr bwMode="auto">
          <a:xfrm>
            <a:off x="5357818" y="5072074"/>
            <a:ext cx="1857388" cy="154781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lide(fromBottom)">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4288"/>
                                        </p:tgtEl>
                                        <p:attrNameLst>
                                          <p:attrName>style.visibility</p:attrName>
                                        </p:attrNameLst>
                                      </p:cBhvr>
                                      <p:to>
                                        <p:strVal val="visible"/>
                                      </p:to>
                                    </p:set>
                                    <p:anim calcmode="lin" valueType="num">
                                      <p:cBhvr additive="base">
                                        <p:cTn id="12" dur="500" fill="hold"/>
                                        <p:tgtEl>
                                          <p:spTgt spid="54288"/>
                                        </p:tgtEl>
                                        <p:attrNameLst>
                                          <p:attrName>ppt_x</p:attrName>
                                        </p:attrNameLst>
                                      </p:cBhvr>
                                      <p:tavLst>
                                        <p:tav tm="0">
                                          <p:val>
                                            <p:strVal val="#ppt_x"/>
                                          </p:val>
                                        </p:tav>
                                        <p:tav tm="100000">
                                          <p:val>
                                            <p:strVal val="#ppt_x"/>
                                          </p:val>
                                        </p:tav>
                                      </p:tavLst>
                                    </p:anim>
                                    <p:anim calcmode="lin" valueType="num">
                                      <p:cBhvr additive="base">
                                        <p:cTn id="13" dur="500" fill="hold"/>
                                        <p:tgtEl>
                                          <p:spTgt spid="5428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slide(fromBottom)">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4286"/>
                                        </p:tgtEl>
                                        <p:attrNameLst>
                                          <p:attrName>style.visibility</p:attrName>
                                        </p:attrNameLst>
                                      </p:cBhvr>
                                      <p:to>
                                        <p:strVal val="visible"/>
                                      </p:to>
                                    </p:set>
                                    <p:anim calcmode="lin" valueType="num">
                                      <p:cBhvr additive="base">
                                        <p:cTn id="23" dur="500" fill="hold"/>
                                        <p:tgtEl>
                                          <p:spTgt spid="54286"/>
                                        </p:tgtEl>
                                        <p:attrNameLst>
                                          <p:attrName>ppt_x</p:attrName>
                                        </p:attrNameLst>
                                      </p:cBhvr>
                                      <p:tavLst>
                                        <p:tav tm="0">
                                          <p:val>
                                            <p:strVal val="#ppt_x"/>
                                          </p:val>
                                        </p:tav>
                                        <p:tav tm="100000">
                                          <p:val>
                                            <p:strVal val="#ppt_x"/>
                                          </p:val>
                                        </p:tav>
                                      </p:tavLst>
                                    </p:anim>
                                    <p:anim calcmode="lin" valueType="num">
                                      <p:cBhvr additive="base">
                                        <p:cTn id="24" dur="500" fill="hold"/>
                                        <p:tgtEl>
                                          <p:spTgt spid="5428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diamond(in)">
                                      <p:cBhvr>
                                        <p:cTn id="29" dur="20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nodeType="clickEffect">
                                  <p:stCondLst>
                                    <p:cond delay="0"/>
                                  </p:stCondLst>
                                  <p:childTnLst>
                                    <p:set>
                                      <p:cBhvr>
                                        <p:cTn id="33" dur="1" fill="hold">
                                          <p:stCondLst>
                                            <p:cond delay="0"/>
                                          </p:stCondLst>
                                        </p:cTn>
                                        <p:tgtEl>
                                          <p:spTgt spid="54294"/>
                                        </p:tgtEl>
                                        <p:attrNameLst>
                                          <p:attrName>style.visibility</p:attrName>
                                        </p:attrNameLst>
                                      </p:cBhvr>
                                      <p:to>
                                        <p:strVal val="visible"/>
                                      </p:to>
                                    </p:set>
                                    <p:animEffect transition="in" filter="randombar(horizontal)">
                                      <p:cBhvr>
                                        <p:cTn id="34" dur="500"/>
                                        <p:tgtEl>
                                          <p:spTgt spid="54294"/>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54290"/>
                                        </p:tgtEl>
                                        <p:attrNameLst>
                                          <p:attrName>style.visibility</p:attrName>
                                        </p:attrNameLst>
                                      </p:cBhvr>
                                      <p:to>
                                        <p:strVal val="visible"/>
                                      </p:to>
                                    </p:set>
                                    <p:anim calcmode="lin" valueType="num">
                                      <p:cBhvr additive="base">
                                        <p:cTn id="39" dur="500" fill="hold"/>
                                        <p:tgtEl>
                                          <p:spTgt spid="54290"/>
                                        </p:tgtEl>
                                        <p:attrNameLst>
                                          <p:attrName>ppt_x</p:attrName>
                                        </p:attrNameLst>
                                      </p:cBhvr>
                                      <p:tavLst>
                                        <p:tav tm="0">
                                          <p:val>
                                            <p:strVal val="#ppt_x"/>
                                          </p:val>
                                        </p:tav>
                                        <p:tav tm="100000">
                                          <p:val>
                                            <p:strVal val="#ppt_x"/>
                                          </p:val>
                                        </p:tav>
                                      </p:tavLst>
                                    </p:anim>
                                    <p:anim calcmode="lin" valueType="num">
                                      <p:cBhvr additive="base">
                                        <p:cTn id="40" dur="500" fill="hold"/>
                                        <p:tgtEl>
                                          <p:spTgt spid="542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285720" y="285728"/>
            <a:ext cx="2928958" cy="1928826"/>
          </a:xfrm>
          <a:prstGeom prst="roundRect">
            <a:avLst/>
          </a:prstGeom>
          <a:solidFill>
            <a:schemeClr val="accent2">
              <a:lumMod val="20000"/>
              <a:lumOff val="80000"/>
            </a:schemeClr>
          </a:solidFill>
          <a:ln>
            <a:solidFill>
              <a:schemeClr val="accent2">
                <a:lumMod val="20000"/>
                <a:lumOff val="8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ru-RU" b="1" i="1" dirty="0">
                <a:solidFill>
                  <a:srgbClr val="7030A0"/>
                </a:solidFill>
              </a:rPr>
              <a:t>ЮНЕСКО</a:t>
            </a:r>
            <a:r>
              <a:rPr lang="ru-RU" dirty="0">
                <a:solidFill>
                  <a:srgbClr val="7030A0"/>
                </a:solidFill>
              </a:rPr>
              <a:t> был высказан тезис «</a:t>
            </a:r>
            <a:r>
              <a:rPr lang="ru-RU" b="1" dirty="0">
                <a:solidFill>
                  <a:srgbClr val="7030A0"/>
                </a:solidFill>
              </a:rPr>
              <a:t>Детей, неспособных к изучению математики нет!»</a:t>
            </a:r>
          </a:p>
        </p:txBody>
      </p:sp>
      <p:sp>
        <p:nvSpPr>
          <p:cNvPr id="3" name="Скругленный прямоугольник 2"/>
          <p:cNvSpPr/>
          <p:nvPr/>
        </p:nvSpPr>
        <p:spPr>
          <a:xfrm>
            <a:off x="357158" y="2714620"/>
            <a:ext cx="2928958" cy="3857652"/>
          </a:xfrm>
          <a:prstGeom prst="roundRect">
            <a:avLst/>
          </a:prstGeom>
          <a:solidFill>
            <a:schemeClr val="accent2">
              <a:lumMod val="20000"/>
              <a:lumOff val="80000"/>
            </a:schemeClr>
          </a:solidFill>
          <a:ln>
            <a:solidFill>
              <a:schemeClr val="accent2">
                <a:lumMod val="20000"/>
                <a:lumOff val="8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ru-RU" b="1" i="1" dirty="0">
                <a:solidFill>
                  <a:srgbClr val="7030A0"/>
                </a:solidFill>
              </a:rPr>
              <a:t>Концепция</a:t>
            </a:r>
            <a:r>
              <a:rPr lang="ru-RU" b="1" dirty="0">
                <a:solidFill>
                  <a:srgbClr val="7030A0"/>
                </a:solidFill>
              </a:rPr>
              <a:t> </a:t>
            </a:r>
            <a:r>
              <a:rPr lang="ru-RU" b="1" i="1" dirty="0" smtClean="0">
                <a:solidFill>
                  <a:srgbClr val="7030A0"/>
                </a:solidFill>
              </a:rPr>
              <a:t>математического образования </a:t>
            </a:r>
            <a:r>
              <a:rPr lang="ru-RU" dirty="0" smtClean="0">
                <a:solidFill>
                  <a:srgbClr val="7030A0"/>
                </a:solidFill>
              </a:rPr>
              <a:t>в</a:t>
            </a:r>
            <a:r>
              <a:rPr lang="ru-RU" i="1" dirty="0" smtClean="0">
                <a:solidFill>
                  <a:srgbClr val="7030A0"/>
                </a:solidFill>
              </a:rPr>
              <a:t> </a:t>
            </a:r>
            <a:r>
              <a:rPr lang="ru-RU" dirty="0" smtClean="0">
                <a:solidFill>
                  <a:srgbClr val="7030A0"/>
                </a:solidFill>
              </a:rPr>
              <a:t>свою </a:t>
            </a:r>
            <a:r>
              <a:rPr lang="ru-RU" dirty="0">
                <a:solidFill>
                  <a:srgbClr val="7030A0"/>
                </a:solidFill>
              </a:rPr>
              <a:t>очередь утверждает: </a:t>
            </a:r>
            <a:r>
              <a:rPr lang="ru-RU" b="1" dirty="0" smtClean="0">
                <a:solidFill>
                  <a:srgbClr val="7030A0"/>
                </a:solidFill>
              </a:rPr>
              <a:t>«…Понятие </a:t>
            </a:r>
            <a:r>
              <a:rPr lang="ru-RU" b="1" dirty="0">
                <a:solidFill>
                  <a:srgbClr val="7030A0"/>
                </a:solidFill>
              </a:rPr>
              <a:t>«ребенок, не способный к математике» должно потерять смысл и исчезнуть из лексикона учителей, родителей, школьников и общества</a:t>
            </a:r>
            <a:r>
              <a:rPr lang="ru-RU" dirty="0">
                <a:solidFill>
                  <a:srgbClr val="7030A0"/>
                </a:solidFill>
              </a:rPr>
              <a:t>».</a:t>
            </a:r>
          </a:p>
          <a:p>
            <a:pPr algn="ctr"/>
            <a:endParaRPr lang="ru-RU" dirty="0"/>
          </a:p>
        </p:txBody>
      </p:sp>
      <p:sp>
        <p:nvSpPr>
          <p:cNvPr id="6" name="Овал 5"/>
          <p:cNvSpPr/>
          <p:nvPr/>
        </p:nvSpPr>
        <p:spPr>
          <a:xfrm>
            <a:off x="5143504" y="357166"/>
            <a:ext cx="3643338" cy="1643074"/>
          </a:xfrm>
          <a:prstGeom prst="ellipse">
            <a:avLst/>
          </a:prstGeom>
          <a:solidFill>
            <a:schemeClr val="accent6">
              <a:lumMod val="40000"/>
              <a:lumOff val="60000"/>
            </a:schemeClr>
          </a:solidFill>
          <a:ln>
            <a:solidFill>
              <a:schemeClr val="accent6">
                <a:lumMod val="40000"/>
                <a:lumOff val="6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ru-RU" b="1" dirty="0" smtClean="0"/>
              <a:t>У 39</a:t>
            </a:r>
            <a:r>
              <a:rPr lang="ru-RU" b="1" dirty="0"/>
              <a:t>% школьников низкий уровень памяти и  учебной </a:t>
            </a:r>
            <a:r>
              <a:rPr lang="ru-RU" b="1" dirty="0" smtClean="0"/>
              <a:t>мотивации</a:t>
            </a:r>
            <a:endParaRPr lang="ru-RU" b="1" dirty="0"/>
          </a:p>
        </p:txBody>
      </p:sp>
      <p:sp>
        <p:nvSpPr>
          <p:cNvPr id="7" name="Овал 6"/>
          <p:cNvSpPr/>
          <p:nvPr/>
        </p:nvSpPr>
        <p:spPr>
          <a:xfrm>
            <a:off x="5143504" y="2285992"/>
            <a:ext cx="3714776" cy="1857388"/>
          </a:xfrm>
          <a:prstGeom prst="ellipse">
            <a:avLst/>
          </a:prstGeom>
          <a:solidFill>
            <a:schemeClr val="accent6">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ru-RU" b="1" dirty="0"/>
              <a:t>уровень качества знаний по предметам математического цикла не превышает 50%</a:t>
            </a:r>
          </a:p>
        </p:txBody>
      </p:sp>
      <p:sp>
        <p:nvSpPr>
          <p:cNvPr id="8" name="Овал 7"/>
          <p:cNvSpPr/>
          <p:nvPr/>
        </p:nvSpPr>
        <p:spPr>
          <a:xfrm>
            <a:off x="5214942" y="4500570"/>
            <a:ext cx="3643338" cy="2143140"/>
          </a:xfrm>
          <a:prstGeom prst="ellipse">
            <a:avLst/>
          </a:prstGeom>
          <a:solidFill>
            <a:schemeClr val="accent6">
              <a:lumMod val="40000"/>
              <a:lumOff val="60000"/>
            </a:schemeClr>
          </a:solidFill>
          <a:ln>
            <a:solidFill>
              <a:schemeClr val="accent6">
                <a:lumMod val="40000"/>
                <a:lumOff val="6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ru-RU" b="1" dirty="0" smtClean="0"/>
              <a:t>Дети считают, зачем </a:t>
            </a:r>
            <a:r>
              <a:rPr lang="ru-RU" b="1" dirty="0"/>
              <a:t>что-то запоминать, если с помощью одного клика можно все найти в сети Интернет.</a:t>
            </a:r>
          </a:p>
        </p:txBody>
      </p:sp>
      <p:cxnSp>
        <p:nvCxnSpPr>
          <p:cNvPr id="10" name="Прямая со стрелкой 9"/>
          <p:cNvCxnSpPr>
            <a:stCxn id="2" idx="3"/>
          </p:cNvCxnSpPr>
          <p:nvPr/>
        </p:nvCxnSpPr>
        <p:spPr>
          <a:xfrm>
            <a:off x="3214678" y="1250141"/>
            <a:ext cx="714380" cy="9644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Прямая со стрелкой 11"/>
          <p:cNvCxnSpPr>
            <a:stCxn id="3" idx="3"/>
          </p:cNvCxnSpPr>
          <p:nvPr/>
        </p:nvCxnSpPr>
        <p:spPr>
          <a:xfrm flipV="1">
            <a:off x="3286116" y="3571876"/>
            <a:ext cx="642942" cy="107157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Прямая со стрелкой 14"/>
          <p:cNvCxnSpPr>
            <a:stCxn id="6" idx="2"/>
          </p:cNvCxnSpPr>
          <p:nvPr/>
        </p:nvCxnSpPr>
        <p:spPr>
          <a:xfrm rot="10800000" flipV="1">
            <a:off x="4429124" y="1178702"/>
            <a:ext cx="714380" cy="103585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Прямая со стрелкой 16"/>
          <p:cNvCxnSpPr>
            <a:stCxn id="7" idx="2"/>
          </p:cNvCxnSpPr>
          <p:nvPr/>
        </p:nvCxnSpPr>
        <p:spPr>
          <a:xfrm rot="10800000">
            <a:off x="4500562" y="3214686"/>
            <a:ext cx="64294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a:stCxn id="8" idx="2"/>
          </p:cNvCxnSpPr>
          <p:nvPr/>
        </p:nvCxnSpPr>
        <p:spPr>
          <a:xfrm rot="10800000">
            <a:off x="4500562" y="4143380"/>
            <a:ext cx="714380" cy="142876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 name="5-конечная звезда 19"/>
          <p:cNvSpPr/>
          <p:nvPr/>
        </p:nvSpPr>
        <p:spPr>
          <a:xfrm>
            <a:off x="571472" y="428604"/>
            <a:ext cx="7500990" cy="628654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smtClean="0"/>
          </a:p>
          <a:p>
            <a:pPr algn="ctr"/>
            <a:r>
              <a:rPr lang="ru-RU" sz="2800" b="1" u="sng" dirty="0" smtClean="0">
                <a:solidFill>
                  <a:schemeClr val="tx1"/>
                </a:solidFill>
              </a:rPr>
              <a:t>Проблема</a:t>
            </a:r>
            <a:r>
              <a:rPr lang="ru-RU" sz="2800" u="sng" dirty="0">
                <a:solidFill>
                  <a:schemeClr val="tx1"/>
                </a:solidFill>
              </a:rPr>
              <a:t>: </a:t>
            </a:r>
            <a:endParaRPr lang="ru-RU" sz="2800" u="sng" dirty="0" smtClean="0">
              <a:solidFill>
                <a:schemeClr val="tx1"/>
              </a:solidFill>
            </a:endParaRPr>
          </a:p>
          <a:p>
            <a:pPr algn="ctr"/>
            <a:endParaRPr lang="ru-RU" b="1" i="1" dirty="0"/>
          </a:p>
          <a:p>
            <a:pPr algn="ctr"/>
            <a:r>
              <a:rPr lang="ru-RU" sz="2000" b="1" i="1" dirty="0" smtClean="0">
                <a:solidFill>
                  <a:schemeClr val="tx1"/>
                </a:solidFill>
              </a:rPr>
              <a:t>недостаточный </a:t>
            </a:r>
            <a:r>
              <a:rPr lang="ru-RU" sz="2000" b="1" i="1" dirty="0">
                <a:solidFill>
                  <a:schemeClr val="tx1"/>
                </a:solidFill>
              </a:rPr>
              <a:t>уровень математического образования обучающихся.</a:t>
            </a:r>
            <a:endParaRPr lang="ru-RU" sz="2000" dirty="0">
              <a:solidFill>
                <a:schemeClr val="tx1"/>
              </a:solidFill>
            </a:endParaRPr>
          </a:p>
          <a:p>
            <a:pPr algn="ct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slide(fromBottom)">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slide(fromBottom)">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slide(fromBottom)">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slide(fromBottom)">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slide(fromBottom)">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slide(fromBottom)">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4" fill="hold"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slide(fromBottom)">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slide(fromBottom)">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12" presetClass="entr" presetSubtype="4" fill="hold"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slide(fromBottom)">
                                      <p:cBhvr>
                                        <p:cTn id="52" dur="500"/>
                                        <p:tgtEl>
                                          <p:spTgt spid="19"/>
                                        </p:tgtEl>
                                      </p:cBhvr>
                                    </p:animEffect>
                                  </p:childTnLst>
                                </p:cTn>
                              </p:par>
                            </p:childTnLst>
                          </p:cTn>
                        </p:par>
                      </p:childTnLst>
                    </p:cTn>
                  </p:par>
                  <p:par>
                    <p:cTn id="53" fill="hold">
                      <p:stCondLst>
                        <p:cond delay="indefinite"/>
                      </p:stCondLst>
                      <p:childTnLst>
                        <p:par>
                          <p:cTn id="54" fill="hold">
                            <p:stCondLst>
                              <p:cond delay="0"/>
                            </p:stCondLst>
                            <p:childTnLst>
                              <p:par>
                                <p:cTn id="55" presetID="8" presetClass="entr" presetSubtype="16"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diamond(in)">
                                      <p:cBhvr>
                                        <p:cTn id="5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P spid="7" grpId="0" animBg="1"/>
      <p:bldP spid="8" grpId="0"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2" name="Picture 4" descr="C:\Users\1\Desktop\Маргарите для конкурса\КАРТИНКИ\доска 6.jpg"/>
          <p:cNvPicPr>
            <a:picLocks noChangeAspect="1" noChangeArrowheads="1"/>
          </p:cNvPicPr>
          <p:nvPr/>
        </p:nvPicPr>
        <p:blipFill>
          <a:blip r:embed="rId2"/>
          <a:srcRect/>
          <a:stretch>
            <a:fillRect/>
          </a:stretch>
        </p:blipFill>
        <p:spPr bwMode="auto">
          <a:xfrm>
            <a:off x="-304800" y="-228600"/>
            <a:ext cx="9753600" cy="7315200"/>
          </a:xfrm>
          <a:prstGeom prst="rect">
            <a:avLst/>
          </a:prstGeom>
          <a:noFill/>
        </p:spPr>
      </p:pic>
      <p:sp>
        <p:nvSpPr>
          <p:cNvPr id="2" name="Заголовок 1"/>
          <p:cNvSpPr>
            <a:spLocks noGrp="1"/>
          </p:cNvSpPr>
          <p:nvPr>
            <p:ph type="title"/>
          </p:nvPr>
        </p:nvSpPr>
        <p:spPr>
          <a:xfrm>
            <a:off x="914400" y="500042"/>
            <a:ext cx="7772400" cy="1357322"/>
          </a:xfrm>
        </p:spPr>
        <p:txBody>
          <a:bodyPr>
            <a:normAutofit/>
          </a:bodyPr>
          <a:lstStyle/>
          <a:p>
            <a:pPr algn="ctr"/>
            <a:r>
              <a:rPr lang="ru-RU" sz="2800" b="1" i="1" dirty="0" smtClean="0">
                <a:solidFill>
                  <a:schemeClr val="tx1"/>
                </a:solidFill>
              </a:rPr>
              <a:t>2. Цель и задачи проекта</a:t>
            </a:r>
            <a:r>
              <a:rPr lang="ru-RU" sz="2800" dirty="0" smtClean="0"/>
              <a:t/>
            </a:r>
            <a:br>
              <a:rPr lang="ru-RU" sz="2800" dirty="0" smtClean="0"/>
            </a:br>
            <a:endParaRPr lang="ru-RU" sz="2800" dirty="0"/>
          </a:p>
        </p:txBody>
      </p:sp>
      <p:sp>
        <p:nvSpPr>
          <p:cNvPr id="3" name="Содержимое 2"/>
          <p:cNvSpPr>
            <a:spLocks noGrp="1"/>
          </p:cNvSpPr>
          <p:nvPr>
            <p:ph sz="quarter" idx="1"/>
          </p:nvPr>
        </p:nvSpPr>
        <p:spPr>
          <a:xfrm>
            <a:off x="571472" y="1214422"/>
            <a:ext cx="8072494" cy="3500462"/>
          </a:xfrm>
        </p:spPr>
        <p:txBody>
          <a:bodyPr>
            <a:normAutofit/>
          </a:bodyPr>
          <a:lstStyle/>
          <a:p>
            <a:pPr>
              <a:buNone/>
            </a:pPr>
            <a:endParaRPr lang="ru-RU" b="1" u="sng" dirty="0" smtClean="0">
              <a:solidFill>
                <a:schemeClr val="bg1"/>
              </a:solidFill>
            </a:endParaRPr>
          </a:p>
          <a:p>
            <a:pPr>
              <a:buNone/>
            </a:pPr>
            <a:r>
              <a:rPr lang="ru-RU" b="1" u="sng" dirty="0" smtClean="0">
                <a:solidFill>
                  <a:srgbClr val="002060"/>
                </a:solidFill>
              </a:rPr>
              <a:t>Цель проекта </a:t>
            </a:r>
            <a:r>
              <a:rPr lang="ru-RU" dirty="0" smtClean="0">
                <a:solidFill>
                  <a:srgbClr val="002060"/>
                </a:solidFill>
              </a:rPr>
              <a:t>:</a:t>
            </a:r>
          </a:p>
          <a:p>
            <a:pPr>
              <a:buNone/>
            </a:pPr>
            <a:r>
              <a:rPr lang="ru-RU" b="1" dirty="0" smtClean="0">
                <a:solidFill>
                  <a:schemeClr val="bg1"/>
                </a:solidFill>
              </a:rPr>
              <a:t>	</a:t>
            </a:r>
            <a:r>
              <a:rPr lang="ru-RU" b="1" i="1" dirty="0" smtClean="0">
                <a:solidFill>
                  <a:schemeClr val="bg1"/>
                </a:solidFill>
              </a:rPr>
              <a:t>повышение качества математического образования во внеурочной деятельности посредством использования мнемонических приемов.</a:t>
            </a:r>
            <a:endParaRPr lang="ru-RU" i="1" dirty="0" smtClean="0">
              <a:solidFill>
                <a:schemeClr val="bg1"/>
              </a:solidFill>
            </a:endParaRPr>
          </a:p>
          <a:p>
            <a:endParaRPr lang="ru-RU" dirty="0"/>
          </a:p>
        </p:txBody>
      </p:sp>
      <p:pic>
        <p:nvPicPr>
          <p:cNvPr id="68616" name="Picture 8" descr="Картинки по запросу картинки математика в школе"/>
          <p:cNvPicPr>
            <a:picLocks noChangeAspect="1" noChangeArrowheads="1"/>
          </p:cNvPicPr>
          <p:nvPr/>
        </p:nvPicPr>
        <p:blipFill>
          <a:blip r:embed="rId3"/>
          <a:srcRect/>
          <a:stretch>
            <a:fillRect/>
          </a:stretch>
        </p:blipFill>
        <p:spPr bwMode="auto">
          <a:xfrm>
            <a:off x="2357422" y="3143248"/>
            <a:ext cx="4238615" cy="292895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spd="slow">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7" name="Picture 5" descr="C:\Users\1\Desktop\Маргарите для конкурса\КАРТИНКИ\доска 6.jpg"/>
          <p:cNvPicPr>
            <a:picLocks noChangeAspect="1" noChangeArrowheads="1"/>
          </p:cNvPicPr>
          <p:nvPr/>
        </p:nvPicPr>
        <p:blipFill>
          <a:blip r:embed="rId2"/>
          <a:srcRect/>
          <a:stretch>
            <a:fillRect/>
          </a:stretch>
        </p:blipFill>
        <p:spPr bwMode="auto">
          <a:xfrm>
            <a:off x="-304800" y="-228600"/>
            <a:ext cx="9753600" cy="7315200"/>
          </a:xfrm>
          <a:prstGeom prst="rect">
            <a:avLst/>
          </a:prstGeom>
          <a:noFill/>
        </p:spPr>
      </p:pic>
      <p:sp>
        <p:nvSpPr>
          <p:cNvPr id="2" name="Заголовок 1"/>
          <p:cNvSpPr>
            <a:spLocks noGrp="1"/>
          </p:cNvSpPr>
          <p:nvPr>
            <p:ph type="title"/>
          </p:nvPr>
        </p:nvSpPr>
        <p:spPr>
          <a:xfrm>
            <a:off x="914400" y="142852"/>
            <a:ext cx="7772400" cy="142876"/>
          </a:xfrm>
        </p:spPr>
        <p:txBody>
          <a:bodyPr>
            <a:normAutofit fontScale="90000"/>
          </a:bodyPr>
          <a:lstStyle/>
          <a:p>
            <a:endParaRPr lang="ru-RU" sz="800" dirty="0"/>
          </a:p>
        </p:txBody>
      </p:sp>
      <p:sp>
        <p:nvSpPr>
          <p:cNvPr id="3" name="Содержимое 2"/>
          <p:cNvSpPr>
            <a:spLocks noGrp="1"/>
          </p:cNvSpPr>
          <p:nvPr>
            <p:ph sz="quarter" idx="1"/>
          </p:nvPr>
        </p:nvSpPr>
        <p:spPr>
          <a:xfrm>
            <a:off x="214282" y="357166"/>
            <a:ext cx="8472518" cy="6286544"/>
          </a:xfrm>
        </p:spPr>
        <p:txBody>
          <a:bodyPr>
            <a:normAutofit fontScale="62500" lnSpcReduction="20000"/>
          </a:bodyPr>
          <a:lstStyle/>
          <a:p>
            <a:pPr algn="ctr">
              <a:buNone/>
            </a:pPr>
            <a:endParaRPr lang="ru-RU" b="1" u="sng" dirty="0" smtClean="0">
              <a:solidFill>
                <a:srgbClr val="FFC000"/>
              </a:solidFill>
            </a:endParaRPr>
          </a:p>
          <a:p>
            <a:pPr algn="ctr">
              <a:buNone/>
            </a:pPr>
            <a:r>
              <a:rPr lang="ru-RU" sz="3200" b="1" u="sng" dirty="0" smtClean="0">
                <a:solidFill>
                  <a:srgbClr val="FFC000"/>
                </a:solidFill>
              </a:rPr>
              <a:t>Задачи проекта</a:t>
            </a:r>
            <a:r>
              <a:rPr lang="ru-RU" sz="3200" dirty="0" smtClean="0">
                <a:solidFill>
                  <a:srgbClr val="FFC000"/>
                </a:solidFill>
              </a:rPr>
              <a:t>:</a:t>
            </a:r>
          </a:p>
          <a:p>
            <a:pPr lvl="0">
              <a:buNone/>
            </a:pPr>
            <a:r>
              <a:rPr lang="ru-RU" dirty="0" smtClean="0">
                <a:solidFill>
                  <a:srgbClr val="FFC000"/>
                </a:solidFill>
              </a:rPr>
              <a:t>	</a:t>
            </a:r>
          </a:p>
          <a:p>
            <a:pPr lvl="0">
              <a:buNone/>
            </a:pPr>
            <a:r>
              <a:rPr lang="ru-RU" dirty="0" smtClean="0">
                <a:solidFill>
                  <a:schemeClr val="bg1"/>
                </a:solidFill>
              </a:rPr>
              <a:t>1.	Провести анализ качества математического образования среди обучающихся 7 – 9 классов.</a:t>
            </a:r>
          </a:p>
          <a:p>
            <a:pPr lvl="0">
              <a:buNone/>
            </a:pPr>
            <a:r>
              <a:rPr lang="ru-RU" dirty="0" smtClean="0">
                <a:solidFill>
                  <a:schemeClr val="bg1"/>
                </a:solidFill>
              </a:rPr>
              <a:t>2.	Оценить ресурсы, необходимые для реализации проекта.</a:t>
            </a:r>
          </a:p>
          <a:p>
            <a:pPr lvl="0">
              <a:buNone/>
            </a:pPr>
            <a:r>
              <a:rPr lang="ru-RU" dirty="0" smtClean="0">
                <a:solidFill>
                  <a:schemeClr val="bg1"/>
                </a:solidFill>
              </a:rPr>
              <a:t>3.   Описать ожидаемые результаты, выявить   риски и наметить способы их снижения.</a:t>
            </a:r>
          </a:p>
          <a:p>
            <a:pPr lvl="0">
              <a:buNone/>
            </a:pPr>
            <a:r>
              <a:rPr lang="ru-RU" dirty="0" smtClean="0">
                <a:solidFill>
                  <a:schemeClr val="bg1"/>
                </a:solidFill>
              </a:rPr>
              <a:t>4.   Повысить мотивацию обучающихся к предметам математического цикла;</a:t>
            </a:r>
          </a:p>
          <a:p>
            <a:pPr lvl="0">
              <a:buNone/>
            </a:pPr>
            <a:r>
              <a:rPr lang="ru-RU" dirty="0" smtClean="0">
                <a:solidFill>
                  <a:schemeClr val="bg1"/>
                </a:solidFill>
              </a:rPr>
              <a:t>5.   Разработать рабочую программу факультативного курса  </a:t>
            </a:r>
          </a:p>
          <a:p>
            <a:pPr>
              <a:buNone/>
            </a:pPr>
            <a:r>
              <a:rPr lang="ru-RU" dirty="0" smtClean="0">
                <a:solidFill>
                  <a:schemeClr val="bg1"/>
                </a:solidFill>
              </a:rPr>
              <a:t>	« Мнемотехника  – помощник математике »с использованием мнемонических приемов запоминания.</a:t>
            </a:r>
          </a:p>
          <a:p>
            <a:pPr lvl="0">
              <a:buNone/>
            </a:pPr>
            <a:r>
              <a:rPr lang="ru-RU" dirty="0" smtClean="0">
                <a:solidFill>
                  <a:schemeClr val="bg1"/>
                </a:solidFill>
              </a:rPr>
              <a:t>6.   Организовать агитбригаду для проведения «Математических посиделок » среди обучающихся 7- 9 классов.</a:t>
            </a:r>
          </a:p>
          <a:p>
            <a:pPr lvl="0">
              <a:buNone/>
            </a:pPr>
            <a:r>
              <a:rPr lang="ru-RU" dirty="0" smtClean="0">
                <a:solidFill>
                  <a:schemeClr val="bg1"/>
                </a:solidFill>
              </a:rPr>
              <a:t>7.   Организовать творческую группу по созданию и систематическому обновлению </a:t>
            </a:r>
            <a:r>
              <a:rPr lang="ru-RU" dirty="0" err="1" smtClean="0">
                <a:solidFill>
                  <a:schemeClr val="bg1"/>
                </a:solidFill>
              </a:rPr>
              <a:t>веб-сайта</a:t>
            </a:r>
            <a:r>
              <a:rPr lang="ru-RU" dirty="0" smtClean="0">
                <a:solidFill>
                  <a:schemeClr val="bg1"/>
                </a:solidFill>
              </a:rPr>
              <a:t> «Математический </a:t>
            </a:r>
            <a:r>
              <a:rPr lang="ru-RU" dirty="0" err="1" smtClean="0">
                <a:solidFill>
                  <a:schemeClr val="bg1"/>
                </a:solidFill>
              </a:rPr>
              <a:t>флешмоб</a:t>
            </a:r>
            <a:r>
              <a:rPr lang="ru-RU" dirty="0" smtClean="0">
                <a:solidFill>
                  <a:schemeClr val="bg1"/>
                </a:solidFill>
              </a:rPr>
              <a:t>» .</a:t>
            </a:r>
          </a:p>
          <a:p>
            <a:pPr lvl="0">
              <a:buNone/>
            </a:pPr>
            <a:r>
              <a:rPr lang="ru-RU" dirty="0" smtClean="0">
                <a:solidFill>
                  <a:schemeClr val="bg1"/>
                </a:solidFill>
              </a:rPr>
              <a:t>8.   Создать технологию изложения некоторых правил, математических понятий в доступной, легко запоминающейся форме с использованием метода «мнемотехники».</a:t>
            </a:r>
          </a:p>
          <a:p>
            <a:pPr lvl="0">
              <a:buNone/>
            </a:pPr>
            <a:r>
              <a:rPr lang="ru-RU" dirty="0" smtClean="0">
                <a:solidFill>
                  <a:schemeClr val="bg1"/>
                </a:solidFill>
              </a:rPr>
              <a:t>9.   Создать виртуальную библиотеку мнемонических приемов запоминания.</a:t>
            </a:r>
          </a:p>
          <a:p>
            <a:pPr lvl="0">
              <a:buNone/>
            </a:pPr>
            <a:r>
              <a:rPr lang="ru-RU" dirty="0" smtClean="0">
                <a:solidFill>
                  <a:schemeClr val="bg1"/>
                </a:solidFill>
              </a:rPr>
              <a:t>10.Организовать проведение виртуального конкурса  «Копилка мнемонических приемов»  среди обучающихся школы.</a:t>
            </a:r>
          </a:p>
          <a:p>
            <a:pPr lvl="0">
              <a:buNone/>
            </a:pPr>
            <a:r>
              <a:rPr lang="ru-RU" dirty="0" smtClean="0">
                <a:solidFill>
                  <a:schemeClr val="bg1"/>
                </a:solidFill>
              </a:rPr>
              <a:t>11.Осуществлять  диагностику в ходе реализации проекта.</a:t>
            </a:r>
          </a:p>
          <a:p>
            <a:pPr lvl="0">
              <a:buNone/>
            </a:pPr>
            <a:r>
              <a:rPr lang="ru-RU" dirty="0" smtClean="0">
                <a:solidFill>
                  <a:schemeClr val="bg1"/>
                </a:solidFill>
              </a:rPr>
              <a:t>	повысить уровень математического образования, как компонента общей культуры обучающихся.</a:t>
            </a:r>
          </a:p>
          <a:p>
            <a:endParaRPr lang="ru-RU" dirty="0"/>
          </a:p>
        </p:txBody>
      </p:sp>
    </p:spTree>
  </p:cSld>
  <p:clrMapOvr>
    <a:masterClrMapping/>
  </p:clrMapOvr>
  <p:transition spd="slow">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1\Desktop\Маргарите для конкурса\КАРТИНКИ\доска 3.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xfrm>
            <a:off x="914400" y="214290"/>
            <a:ext cx="7772400" cy="1071570"/>
          </a:xfrm>
        </p:spPr>
        <p:txBody>
          <a:bodyPr>
            <a:noAutofit/>
          </a:bodyPr>
          <a:lstStyle/>
          <a:p>
            <a:pPr algn="ctr"/>
            <a:r>
              <a:rPr lang="ru-RU" sz="2800" b="1" i="1" dirty="0" smtClean="0"/>
              <a:t/>
            </a:r>
            <a:br>
              <a:rPr lang="ru-RU" sz="2800" b="1" i="1" dirty="0" smtClean="0"/>
            </a:br>
            <a:r>
              <a:rPr lang="ru-RU" sz="2800" b="1" i="1" dirty="0" smtClean="0">
                <a:solidFill>
                  <a:schemeClr val="bg1"/>
                </a:solidFill>
              </a:rPr>
              <a:t>3.  Теоретическая база проекта</a:t>
            </a:r>
            <a:r>
              <a:rPr lang="ru-RU" sz="2800" dirty="0" smtClean="0">
                <a:solidFill>
                  <a:schemeClr val="bg1"/>
                </a:solidFill>
              </a:rPr>
              <a:t/>
            </a:r>
            <a:br>
              <a:rPr lang="ru-RU" sz="2800" dirty="0" smtClean="0">
                <a:solidFill>
                  <a:schemeClr val="bg1"/>
                </a:solidFill>
              </a:rPr>
            </a:br>
            <a:endParaRPr lang="ru-RU" sz="2800" dirty="0">
              <a:solidFill>
                <a:schemeClr val="bg1"/>
              </a:solidFill>
            </a:endParaRPr>
          </a:p>
        </p:txBody>
      </p:sp>
      <p:sp>
        <p:nvSpPr>
          <p:cNvPr id="3" name="Содержимое 2"/>
          <p:cNvSpPr>
            <a:spLocks noGrp="1"/>
          </p:cNvSpPr>
          <p:nvPr>
            <p:ph sz="quarter" idx="1"/>
          </p:nvPr>
        </p:nvSpPr>
        <p:spPr>
          <a:xfrm>
            <a:off x="357158" y="785794"/>
            <a:ext cx="5786478" cy="5857916"/>
          </a:xfrm>
        </p:spPr>
        <p:txBody>
          <a:bodyPr>
            <a:normAutofit/>
          </a:bodyPr>
          <a:lstStyle/>
          <a:p>
            <a:pPr>
              <a:buNone/>
            </a:pPr>
            <a:r>
              <a:rPr lang="ru-RU" sz="1400" b="1" i="1" dirty="0" smtClean="0"/>
              <a:t>	</a:t>
            </a:r>
            <a:r>
              <a:rPr lang="ru-RU" sz="1400" b="1" i="1" dirty="0" smtClean="0">
                <a:solidFill>
                  <a:srgbClr val="FFFF00"/>
                </a:solidFill>
                <a:latin typeface="Times New Roman" pitchFamily="18" charset="0"/>
                <a:cs typeface="Times New Roman" pitchFamily="18" charset="0"/>
              </a:rPr>
              <a:t>Мнемотехника </a:t>
            </a:r>
            <a:r>
              <a:rPr lang="ru-RU" sz="1400" b="1" dirty="0" smtClean="0">
                <a:solidFill>
                  <a:schemeClr val="bg1"/>
                </a:solidFill>
                <a:latin typeface="Times New Roman" pitchFamily="18" charset="0"/>
                <a:cs typeface="Times New Roman" pitchFamily="18" charset="0"/>
              </a:rPr>
              <a:t> (или </a:t>
            </a:r>
            <a:r>
              <a:rPr lang="ru-RU" sz="1400" b="1" i="1" dirty="0" smtClean="0">
                <a:solidFill>
                  <a:schemeClr val="bg1"/>
                </a:solidFill>
                <a:latin typeface="Times New Roman" pitchFamily="18" charset="0"/>
                <a:cs typeface="Times New Roman" pitchFamily="18" charset="0"/>
              </a:rPr>
              <a:t>мнемоника) </a:t>
            </a:r>
            <a:r>
              <a:rPr lang="ru-RU" sz="1400" b="1" dirty="0" smtClean="0">
                <a:solidFill>
                  <a:schemeClr val="bg1"/>
                </a:solidFill>
                <a:latin typeface="Times New Roman" pitchFamily="18" charset="0"/>
                <a:cs typeface="Times New Roman" pitchFamily="18" charset="0"/>
              </a:rPr>
              <a:t> - от греч. </a:t>
            </a:r>
            <a:r>
              <a:rPr lang="ru-RU" sz="1400" b="1" dirty="0" err="1" smtClean="0">
                <a:solidFill>
                  <a:schemeClr val="bg1"/>
                </a:solidFill>
                <a:latin typeface="Times New Roman" pitchFamily="18" charset="0"/>
                <a:cs typeface="Times New Roman" pitchFamily="18" charset="0"/>
              </a:rPr>
              <a:t>mnemonikon</a:t>
            </a:r>
            <a:r>
              <a:rPr lang="ru-RU" sz="1400" b="1" dirty="0" smtClean="0">
                <a:solidFill>
                  <a:schemeClr val="bg1"/>
                </a:solidFill>
                <a:latin typeface="Times New Roman" pitchFamily="18" charset="0"/>
                <a:cs typeface="Times New Roman" pitchFamily="18" charset="0"/>
              </a:rPr>
              <a:t> - искусство запоминания, означает совокупность приемов и способов, облегчающих запоминание и увеличивающих объем памяти путем образования искусственных ассоциаций, мысленных образов.</a:t>
            </a:r>
          </a:p>
          <a:p>
            <a:pPr>
              <a:buNone/>
            </a:pPr>
            <a:r>
              <a:rPr lang="ru-RU" sz="1400" dirty="0" smtClean="0">
                <a:latin typeface="Times New Roman" pitchFamily="18" charset="0"/>
                <a:cs typeface="Times New Roman" pitchFamily="18" charset="0"/>
              </a:rPr>
              <a:t>	</a:t>
            </a:r>
            <a:r>
              <a:rPr lang="ru-RU" sz="1400" b="1" dirty="0" smtClean="0">
                <a:latin typeface="Times New Roman" pitchFamily="18" charset="0"/>
                <a:cs typeface="Times New Roman" pitchFamily="18" charset="0"/>
              </a:rPr>
              <a:t>Мнемотехника известна с давних времен и насчитывает как минимум </a:t>
            </a:r>
            <a:r>
              <a:rPr lang="ru-RU" sz="1400" b="1" i="1" dirty="0" smtClean="0">
                <a:latin typeface="Times New Roman" pitchFamily="18" charset="0"/>
                <a:cs typeface="Times New Roman" pitchFamily="18" charset="0"/>
              </a:rPr>
              <a:t>две тысячи лет</a:t>
            </a:r>
            <a:r>
              <a:rPr lang="ru-RU" sz="1400" b="1" dirty="0" smtClean="0">
                <a:latin typeface="Times New Roman" pitchFamily="18" charset="0"/>
                <a:cs typeface="Times New Roman" pitchFamily="18" charset="0"/>
              </a:rPr>
              <a:t>. </a:t>
            </a:r>
          </a:p>
          <a:p>
            <a:pPr>
              <a:buNone/>
            </a:pPr>
            <a:r>
              <a:rPr lang="ru-RU" sz="1400" dirty="0" smtClean="0">
                <a:latin typeface="Times New Roman" pitchFamily="18" charset="0"/>
                <a:cs typeface="Times New Roman" pitchFamily="18" charset="0"/>
              </a:rPr>
              <a:t>	</a:t>
            </a:r>
            <a:r>
              <a:rPr lang="ru-RU" sz="1400" b="1" dirty="0" smtClean="0">
                <a:solidFill>
                  <a:srgbClr val="FFC000"/>
                </a:solidFill>
                <a:latin typeface="Times New Roman" pitchFamily="18" charset="0"/>
                <a:cs typeface="Times New Roman" pitchFamily="18" charset="0"/>
              </a:rPr>
              <a:t>Современная мнемотехника </a:t>
            </a:r>
            <a:r>
              <a:rPr lang="ru-RU" sz="1400" b="1" dirty="0" smtClean="0">
                <a:latin typeface="Times New Roman" pitchFamily="18" charset="0"/>
                <a:cs typeface="Times New Roman" pitchFamily="18" charset="0"/>
              </a:rPr>
              <a:t>- это возможность накапливать в памяти большое количество точной информации. Мнемотехника не только позволяет запоминать большие объемы информации, но и имеет целый ряд побочных, положительных эффектов - это экономия времени при запоминании, это мощная тренировка внимания и мышления, это увеличение скорости работы мозга, это просто отличная гимнастика для ума. </a:t>
            </a:r>
          </a:p>
          <a:p>
            <a:pPr>
              <a:buNone/>
            </a:pPr>
            <a:r>
              <a:rPr lang="ru-RU" sz="1400" b="1" u="sng" dirty="0" smtClean="0">
                <a:solidFill>
                  <a:srgbClr val="FFFF00"/>
                </a:solidFill>
                <a:latin typeface="Times New Roman" pitchFamily="18" charset="0"/>
                <a:cs typeface="Times New Roman" pitchFamily="18" charset="0"/>
              </a:rPr>
              <a:t>	Основные приёмы мнемотехники: </a:t>
            </a:r>
            <a:endParaRPr lang="ru-RU" sz="1400" dirty="0" smtClean="0">
              <a:solidFill>
                <a:srgbClr val="FFFF00"/>
              </a:solidFill>
              <a:latin typeface="Times New Roman" pitchFamily="18" charset="0"/>
              <a:cs typeface="Times New Roman" pitchFamily="18" charset="0"/>
            </a:endParaRPr>
          </a:p>
          <a:p>
            <a:pPr>
              <a:buNone/>
            </a:pPr>
            <a:r>
              <a:rPr lang="ru-RU" sz="1400" b="1" i="1" dirty="0" smtClean="0">
                <a:latin typeface="Times New Roman" pitchFamily="18" charset="0"/>
                <a:cs typeface="Times New Roman" pitchFamily="18" charset="0"/>
              </a:rPr>
              <a:t>	</a:t>
            </a:r>
            <a:r>
              <a:rPr lang="ru-RU" sz="1400" b="1" i="1" dirty="0" err="1" smtClean="0">
                <a:solidFill>
                  <a:schemeClr val="bg1"/>
                </a:solidFill>
                <a:latin typeface="Times New Roman" pitchFamily="18" charset="0"/>
                <a:cs typeface="Times New Roman" pitchFamily="18" charset="0"/>
              </a:rPr>
              <a:t>Рифмизация</a:t>
            </a:r>
            <a:endParaRPr lang="ru-RU" sz="1400" b="1" dirty="0" smtClean="0">
              <a:solidFill>
                <a:schemeClr val="bg1"/>
              </a:solidFill>
              <a:latin typeface="Times New Roman" pitchFamily="18" charset="0"/>
              <a:cs typeface="Times New Roman" pitchFamily="18" charset="0"/>
            </a:endParaRPr>
          </a:p>
          <a:p>
            <a:pPr lvl="0">
              <a:buNone/>
            </a:pPr>
            <a:r>
              <a:rPr lang="ru-RU" sz="1400" b="1" i="1" dirty="0" smtClean="0">
                <a:solidFill>
                  <a:schemeClr val="bg1"/>
                </a:solidFill>
                <a:latin typeface="Times New Roman" pitchFamily="18" charset="0"/>
                <a:cs typeface="Times New Roman" pitchFamily="18" charset="0"/>
              </a:rPr>
              <a:t>	Фразы из начальных букв</a:t>
            </a:r>
            <a:endParaRPr lang="ru-RU" sz="1400" b="1" dirty="0" smtClean="0">
              <a:solidFill>
                <a:schemeClr val="bg1"/>
              </a:solidFill>
              <a:latin typeface="Times New Roman" pitchFamily="18" charset="0"/>
              <a:cs typeface="Times New Roman" pitchFamily="18" charset="0"/>
            </a:endParaRPr>
          </a:p>
          <a:p>
            <a:pPr lvl="0">
              <a:buNone/>
            </a:pPr>
            <a:r>
              <a:rPr lang="ru-RU" sz="1400" b="1" i="1" dirty="0" smtClean="0">
                <a:solidFill>
                  <a:schemeClr val="bg1"/>
                </a:solidFill>
                <a:latin typeface="Times New Roman" pitchFamily="18" charset="0"/>
                <a:cs typeface="Times New Roman" pitchFamily="18" charset="0"/>
              </a:rPr>
              <a:t>	Использование созвучия</a:t>
            </a:r>
            <a:endParaRPr lang="ru-RU" sz="1400" b="1" dirty="0" smtClean="0">
              <a:solidFill>
                <a:schemeClr val="bg1"/>
              </a:solidFill>
              <a:latin typeface="Times New Roman" pitchFamily="18" charset="0"/>
              <a:cs typeface="Times New Roman" pitchFamily="18" charset="0"/>
            </a:endParaRPr>
          </a:p>
          <a:p>
            <a:pPr lvl="0">
              <a:buNone/>
            </a:pPr>
            <a:r>
              <a:rPr lang="ru-RU" sz="1400" b="1" i="1" dirty="0" smtClean="0">
                <a:solidFill>
                  <a:schemeClr val="bg1"/>
                </a:solidFill>
                <a:latin typeface="Times New Roman" pitchFamily="18" charset="0"/>
                <a:cs typeface="Times New Roman" pitchFamily="18" charset="0"/>
              </a:rPr>
              <a:t>	Использование ярких ассоциаций</a:t>
            </a:r>
            <a:r>
              <a:rPr lang="ru-RU" sz="1400" b="1" dirty="0" smtClean="0">
                <a:solidFill>
                  <a:schemeClr val="bg1"/>
                </a:solidFill>
                <a:latin typeface="Times New Roman" pitchFamily="18" charset="0"/>
                <a:cs typeface="Times New Roman" pitchFamily="18" charset="0"/>
              </a:rPr>
              <a:t>. </a:t>
            </a:r>
          </a:p>
          <a:p>
            <a:pPr lvl="0">
              <a:buNone/>
            </a:pPr>
            <a:r>
              <a:rPr lang="ru-RU" sz="1400" b="1" i="1" dirty="0" smtClean="0">
                <a:solidFill>
                  <a:schemeClr val="bg1"/>
                </a:solidFill>
                <a:latin typeface="Times New Roman" pitchFamily="18" charset="0"/>
                <a:cs typeface="Times New Roman" pitchFamily="18" charset="0"/>
              </a:rPr>
              <a:t>	Нахождение ярких необычных ассоциаций</a:t>
            </a:r>
            <a:r>
              <a:rPr lang="ru-RU" sz="1400" b="1" dirty="0" smtClean="0">
                <a:solidFill>
                  <a:schemeClr val="bg1"/>
                </a:solidFill>
                <a:latin typeface="Times New Roman" pitchFamily="18" charset="0"/>
                <a:cs typeface="Times New Roman" pitchFamily="18" charset="0"/>
              </a:rPr>
              <a:t> (картинки, фразы, ситуации),</a:t>
            </a:r>
          </a:p>
          <a:p>
            <a:pPr lvl="0">
              <a:buNone/>
            </a:pPr>
            <a:r>
              <a:rPr lang="ru-RU" sz="1400" b="1" i="1" dirty="0" smtClean="0">
                <a:solidFill>
                  <a:schemeClr val="bg1"/>
                </a:solidFill>
                <a:latin typeface="Times New Roman" pitchFamily="18" charset="0"/>
                <a:cs typeface="Times New Roman" pitchFamily="18" charset="0"/>
              </a:rPr>
              <a:t>	Метод Цицерона</a:t>
            </a:r>
            <a:r>
              <a:rPr lang="ru-RU" sz="1400" b="1" dirty="0" smtClean="0">
                <a:solidFill>
                  <a:schemeClr val="bg1"/>
                </a:solidFill>
                <a:latin typeface="Times New Roman" pitchFamily="18" charset="0"/>
                <a:cs typeface="Times New Roman" pitchFamily="18" charset="0"/>
              </a:rPr>
              <a:t>  - это метод пространственного воображения. </a:t>
            </a:r>
          </a:p>
          <a:p>
            <a:endParaRPr lang="ru-RU" sz="1200" dirty="0"/>
          </a:p>
        </p:txBody>
      </p:sp>
      <p:pic>
        <p:nvPicPr>
          <p:cNvPr id="5" name="Содержимое 4" descr="память.jpg"/>
          <p:cNvPicPr>
            <a:picLocks noGrp="1" noChangeAspect="1"/>
          </p:cNvPicPr>
          <p:nvPr>
            <p:ph sz="quarter" idx="2"/>
          </p:nvPr>
        </p:nvPicPr>
        <p:blipFill>
          <a:blip r:embed="rId3"/>
          <a:stretch>
            <a:fillRect/>
          </a:stretch>
        </p:blipFill>
        <p:spPr>
          <a:xfrm>
            <a:off x="6143636" y="1214422"/>
            <a:ext cx="2857520" cy="328614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lide(fromBottom)">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lide(fromBottom)">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slide(fromBottom)">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slide(fromBottom)">
                                      <p:cBhvr>
                                        <p:cTn id="22" dur="500"/>
                                        <p:tgtEl>
                                          <p:spTgt spid="3">
                                            <p:txEl>
                                              <p:pRg st="3" end="3"/>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slide(fromBottom)">
                                      <p:cBhvr>
                                        <p:cTn id="25" dur="500"/>
                                        <p:tgtEl>
                                          <p:spTgt spid="3">
                                            <p:txEl>
                                              <p:pRg st="4" end="4"/>
                                            </p:txEl>
                                          </p:spTgt>
                                        </p:tgtEl>
                                      </p:cBhvr>
                                    </p:animEffect>
                                  </p:childTnLst>
                                </p:cTn>
                              </p:par>
                              <p:par>
                                <p:cTn id="26" presetID="12" presetClass="entr" presetSubtype="4" fill="hold"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slide(fromBottom)">
                                      <p:cBhvr>
                                        <p:cTn id="28" dur="500"/>
                                        <p:tgtEl>
                                          <p:spTgt spid="3">
                                            <p:txEl>
                                              <p:pRg st="5" end="5"/>
                                            </p:txEl>
                                          </p:spTgt>
                                        </p:tgtEl>
                                      </p:cBhvr>
                                    </p:animEffect>
                                  </p:childTnLst>
                                </p:cTn>
                              </p:par>
                              <p:par>
                                <p:cTn id="29" presetID="12" presetClass="entr" presetSubtype="4"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slide(fromBottom)">
                                      <p:cBhvr>
                                        <p:cTn id="31" dur="500"/>
                                        <p:tgtEl>
                                          <p:spTgt spid="3">
                                            <p:txEl>
                                              <p:pRg st="6" end="6"/>
                                            </p:txEl>
                                          </p:spTgt>
                                        </p:tgtEl>
                                      </p:cBhvr>
                                    </p:animEffect>
                                  </p:childTnLst>
                                </p:cTn>
                              </p:par>
                              <p:par>
                                <p:cTn id="32" presetID="12" presetClass="entr" presetSubtype="4" fill="hold"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slide(fromBottom)">
                                      <p:cBhvr>
                                        <p:cTn id="34" dur="500"/>
                                        <p:tgtEl>
                                          <p:spTgt spid="3">
                                            <p:txEl>
                                              <p:pRg st="7" end="7"/>
                                            </p:txEl>
                                          </p:spTgt>
                                        </p:tgtEl>
                                      </p:cBhvr>
                                    </p:animEffect>
                                  </p:childTnLst>
                                </p:cTn>
                              </p:par>
                              <p:par>
                                <p:cTn id="35" presetID="12" presetClass="entr" presetSubtype="4"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slide(fromBottom)">
                                      <p:cBhvr>
                                        <p:cTn id="37" dur="500"/>
                                        <p:tgtEl>
                                          <p:spTgt spid="3">
                                            <p:txEl>
                                              <p:pRg st="8" end="8"/>
                                            </p:txEl>
                                          </p:spTgt>
                                        </p:tgtEl>
                                      </p:cBhvr>
                                    </p:animEffect>
                                  </p:childTnLst>
                                </p:cTn>
                              </p:par>
                              <p:par>
                                <p:cTn id="38" presetID="12" presetClass="entr" presetSubtype="4" fill="hold" nodeType="with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slide(fromBottom)">
                                      <p:cBhvr>
                                        <p:cTn id="40"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Users\1\Desktop\Маргарите для конкурса\КАРТИНКИ\доска 1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normAutofit/>
          </a:bodyPr>
          <a:lstStyle/>
          <a:p>
            <a:pPr algn="ctr"/>
            <a:r>
              <a:rPr lang="ru-RU" sz="2800" b="1" i="1" dirty="0" smtClean="0">
                <a:solidFill>
                  <a:schemeClr val="bg1"/>
                </a:solidFill>
              </a:rPr>
              <a:t>4. Сроки реализации проекта.</a:t>
            </a:r>
            <a:r>
              <a:rPr lang="ru-RU" sz="2800" dirty="0" smtClean="0">
                <a:solidFill>
                  <a:schemeClr val="bg1"/>
                </a:solidFill>
              </a:rPr>
              <a:t/>
            </a:r>
            <a:br>
              <a:rPr lang="ru-RU" sz="2800" dirty="0" smtClean="0">
                <a:solidFill>
                  <a:schemeClr val="bg1"/>
                </a:solidFill>
              </a:rPr>
            </a:br>
            <a:endParaRPr lang="ru-RU" sz="2800" dirty="0">
              <a:solidFill>
                <a:schemeClr val="bg1"/>
              </a:solidFill>
            </a:endParaRPr>
          </a:p>
        </p:txBody>
      </p:sp>
      <p:sp>
        <p:nvSpPr>
          <p:cNvPr id="3" name="Содержимое 2"/>
          <p:cNvSpPr>
            <a:spLocks noGrp="1"/>
          </p:cNvSpPr>
          <p:nvPr>
            <p:ph sz="quarter" idx="1"/>
          </p:nvPr>
        </p:nvSpPr>
        <p:spPr>
          <a:xfrm>
            <a:off x="214282" y="1071546"/>
            <a:ext cx="8643998" cy="3429024"/>
          </a:xfrm>
        </p:spPr>
        <p:txBody>
          <a:bodyPr>
            <a:normAutofit/>
          </a:bodyPr>
          <a:lstStyle/>
          <a:p>
            <a:pPr>
              <a:buNone/>
            </a:pPr>
            <a:r>
              <a:rPr lang="ru-RU" sz="1600" dirty="0" smtClean="0"/>
              <a:t>	</a:t>
            </a:r>
            <a:r>
              <a:rPr lang="ru-RU" sz="1600" dirty="0" smtClean="0">
                <a:solidFill>
                  <a:schemeClr val="bg1"/>
                </a:solidFill>
              </a:rPr>
              <a:t>Проект рассчитан на </a:t>
            </a:r>
            <a:r>
              <a:rPr lang="ru-RU" sz="1600" b="1" dirty="0" smtClean="0">
                <a:solidFill>
                  <a:srgbClr val="FFFF00"/>
                </a:solidFill>
              </a:rPr>
              <a:t>1 год</a:t>
            </a:r>
            <a:r>
              <a:rPr lang="ru-RU" sz="1600" dirty="0" smtClean="0">
                <a:solidFill>
                  <a:schemeClr val="bg1"/>
                </a:solidFill>
              </a:rPr>
              <a:t>, реализация проекта будет происходить в </a:t>
            </a:r>
            <a:r>
              <a:rPr lang="ru-RU" sz="1600" b="1" u="sng" dirty="0" smtClean="0">
                <a:solidFill>
                  <a:srgbClr val="FFFF00"/>
                </a:solidFill>
              </a:rPr>
              <a:t>3 этапа</a:t>
            </a:r>
            <a:r>
              <a:rPr lang="ru-RU" sz="1600" b="1" dirty="0" smtClean="0">
                <a:solidFill>
                  <a:schemeClr val="bg1"/>
                </a:solidFill>
              </a:rPr>
              <a:t>: </a:t>
            </a:r>
            <a:r>
              <a:rPr lang="ru-RU" sz="1600" b="1" i="1" dirty="0" smtClean="0">
                <a:solidFill>
                  <a:schemeClr val="bg1"/>
                </a:solidFill>
              </a:rPr>
              <a:t> </a:t>
            </a:r>
            <a:endParaRPr lang="ru-RU" sz="1600" b="1" i="1" dirty="0" smtClean="0"/>
          </a:p>
          <a:p>
            <a:pPr>
              <a:buNone/>
            </a:pPr>
            <a:r>
              <a:rPr lang="ru-RU" sz="1600" b="1" i="1" dirty="0" smtClean="0"/>
              <a:t> 	</a:t>
            </a:r>
            <a:r>
              <a:rPr lang="en-US" sz="1600" b="1" dirty="0" smtClean="0">
                <a:solidFill>
                  <a:srgbClr val="FFFF00"/>
                </a:solidFill>
              </a:rPr>
              <a:t>I</a:t>
            </a:r>
            <a:r>
              <a:rPr lang="ru-RU" sz="1600" b="1" dirty="0" smtClean="0">
                <a:solidFill>
                  <a:srgbClr val="FFFF00"/>
                </a:solidFill>
              </a:rPr>
              <a:t> этап. </a:t>
            </a:r>
            <a:r>
              <a:rPr lang="ru-RU" sz="1600" b="1" i="1" u="sng" dirty="0" smtClean="0">
                <a:solidFill>
                  <a:schemeClr val="bg1"/>
                </a:solidFill>
              </a:rPr>
              <a:t>Подготовительный</a:t>
            </a:r>
            <a:r>
              <a:rPr lang="ru-RU" sz="1600" i="1" dirty="0" smtClean="0">
                <a:solidFill>
                  <a:schemeClr val="bg1"/>
                </a:solidFill>
              </a:rPr>
              <a:t>: август – сентябрь </a:t>
            </a:r>
            <a:r>
              <a:rPr lang="ru-RU" sz="1600" i="1" dirty="0" smtClean="0">
                <a:solidFill>
                  <a:schemeClr val="bg1"/>
                </a:solidFill>
              </a:rPr>
              <a:t>2021 </a:t>
            </a:r>
            <a:r>
              <a:rPr lang="ru-RU" sz="1600" i="1" dirty="0" smtClean="0">
                <a:solidFill>
                  <a:schemeClr val="bg1"/>
                </a:solidFill>
              </a:rPr>
              <a:t>г</a:t>
            </a:r>
            <a:r>
              <a:rPr lang="ru-RU" sz="1600" b="1" dirty="0" smtClean="0">
                <a:solidFill>
                  <a:schemeClr val="bg1"/>
                </a:solidFill>
              </a:rPr>
              <a:t>. </a:t>
            </a:r>
            <a:r>
              <a:rPr lang="ru-RU" sz="1600" b="1" dirty="0" smtClean="0">
                <a:solidFill>
                  <a:srgbClr val="FFC000"/>
                </a:solidFill>
              </a:rPr>
              <a:t>-  изучение качества знаний и мотивации по математике среди обучающихся 7 – 9 классов, входной мониторинг обучающихся, разработка факультатива по математике.</a:t>
            </a:r>
          </a:p>
          <a:p>
            <a:pPr>
              <a:buNone/>
            </a:pPr>
            <a:r>
              <a:rPr lang="ru-RU" sz="1600" b="1" dirty="0" smtClean="0"/>
              <a:t>	</a:t>
            </a:r>
          </a:p>
          <a:p>
            <a:pPr>
              <a:buNone/>
            </a:pPr>
            <a:r>
              <a:rPr lang="ru-RU" sz="1600" b="1" dirty="0" smtClean="0"/>
              <a:t>	</a:t>
            </a:r>
            <a:r>
              <a:rPr lang="en-US" sz="1600" b="1" dirty="0" smtClean="0">
                <a:solidFill>
                  <a:srgbClr val="FFFF00"/>
                </a:solidFill>
              </a:rPr>
              <a:t>II </a:t>
            </a:r>
            <a:r>
              <a:rPr lang="ru-RU" sz="1600" b="1" dirty="0" smtClean="0">
                <a:solidFill>
                  <a:srgbClr val="FFFF00"/>
                </a:solidFill>
              </a:rPr>
              <a:t>этап.</a:t>
            </a:r>
            <a:r>
              <a:rPr lang="ru-RU" sz="1600" b="1" dirty="0" smtClean="0"/>
              <a:t> </a:t>
            </a:r>
            <a:r>
              <a:rPr lang="ru-RU" sz="1600" b="1" i="1" u="sng" dirty="0" smtClean="0">
                <a:solidFill>
                  <a:schemeClr val="bg1"/>
                </a:solidFill>
              </a:rPr>
              <a:t>Основной</a:t>
            </a:r>
            <a:r>
              <a:rPr lang="ru-RU" sz="1600" b="1" i="1" dirty="0" smtClean="0">
                <a:solidFill>
                  <a:schemeClr val="bg1"/>
                </a:solidFill>
              </a:rPr>
              <a:t>:</a:t>
            </a:r>
            <a:r>
              <a:rPr lang="ru-RU" sz="1600" i="1" dirty="0" smtClean="0">
                <a:solidFill>
                  <a:schemeClr val="bg1"/>
                </a:solidFill>
              </a:rPr>
              <a:t> октябрь </a:t>
            </a:r>
            <a:r>
              <a:rPr lang="ru-RU" sz="1600" i="1" dirty="0" smtClean="0">
                <a:solidFill>
                  <a:schemeClr val="bg1"/>
                </a:solidFill>
              </a:rPr>
              <a:t>2021 </a:t>
            </a:r>
            <a:r>
              <a:rPr lang="ru-RU" sz="1600" i="1" dirty="0" smtClean="0">
                <a:solidFill>
                  <a:schemeClr val="bg1"/>
                </a:solidFill>
              </a:rPr>
              <a:t>г. – август </a:t>
            </a:r>
            <a:r>
              <a:rPr lang="ru-RU" sz="1600" i="1" dirty="0" smtClean="0">
                <a:solidFill>
                  <a:schemeClr val="bg1"/>
                </a:solidFill>
              </a:rPr>
              <a:t>2022 </a:t>
            </a:r>
            <a:r>
              <a:rPr lang="ru-RU" sz="1600" i="1" dirty="0" smtClean="0">
                <a:solidFill>
                  <a:schemeClr val="bg1"/>
                </a:solidFill>
              </a:rPr>
              <a:t>г. </a:t>
            </a:r>
            <a:r>
              <a:rPr lang="ru-RU" sz="1600" b="1" i="1" dirty="0" smtClean="0">
                <a:solidFill>
                  <a:srgbClr val="FFC000"/>
                </a:solidFill>
              </a:rPr>
              <a:t>- </a:t>
            </a:r>
            <a:r>
              <a:rPr lang="ru-RU" sz="1600" b="1" dirty="0" smtClean="0">
                <a:solidFill>
                  <a:srgbClr val="FFC000"/>
                </a:solidFill>
              </a:rPr>
              <a:t>реализация проекта.</a:t>
            </a:r>
          </a:p>
          <a:p>
            <a:pPr>
              <a:buNone/>
            </a:pPr>
            <a:endParaRPr lang="ru-RU" sz="1600" dirty="0" smtClean="0"/>
          </a:p>
          <a:p>
            <a:pPr>
              <a:buNone/>
            </a:pPr>
            <a:r>
              <a:rPr lang="ru-RU" sz="1600" b="1" dirty="0" smtClean="0"/>
              <a:t>	</a:t>
            </a:r>
            <a:r>
              <a:rPr lang="en-US" sz="1600" b="1" dirty="0" smtClean="0">
                <a:solidFill>
                  <a:srgbClr val="FFFF00"/>
                </a:solidFill>
              </a:rPr>
              <a:t>III </a:t>
            </a:r>
            <a:r>
              <a:rPr lang="ru-RU" sz="1600" b="1" dirty="0" smtClean="0">
                <a:solidFill>
                  <a:srgbClr val="FFFF00"/>
                </a:solidFill>
              </a:rPr>
              <a:t>этап. </a:t>
            </a:r>
            <a:r>
              <a:rPr lang="ru-RU" sz="1600" b="1" i="1" u="sng" dirty="0" smtClean="0">
                <a:solidFill>
                  <a:schemeClr val="bg1"/>
                </a:solidFill>
              </a:rPr>
              <a:t>Заключительный</a:t>
            </a:r>
            <a:r>
              <a:rPr lang="ru-RU" sz="1600" b="1" i="1" dirty="0" smtClean="0">
                <a:solidFill>
                  <a:schemeClr val="bg1"/>
                </a:solidFill>
              </a:rPr>
              <a:t>:</a:t>
            </a:r>
            <a:r>
              <a:rPr lang="ru-RU" sz="1600" i="1" dirty="0" smtClean="0">
                <a:solidFill>
                  <a:schemeClr val="bg1"/>
                </a:solidFill>
              </a:rPr>
              <a:t> сентябрь – октябрь </a:t>
            </a:r>
            <a:r>
              <a:rPr lang="ru-RU" sz="1600" i="1" dirty="0" smtClean="0">
                <a:solidFill>
                  <a:schemeClr val="bg1"/>
                </a:solidFill>
              </a:rPr>
              <a:t>2022 </a:t>
            </a:r>
            <a:r>
              <a:rPr lang="ru-RU" sz="1600" i="1" dirty="0" smtClean="0">
                <a:solidFill>
                  <a:schemeClr val="bg1"/>
                </a:solidFill>
              </a:rPr>
              <a:t>г</a:t>
            </a:r>
            <a:r>
              <a:rPr lang="ru-RU" sz="1600" i="1" dirty="0" smtClean="0"/>
              <a:t>. </a:t>
            </a:r>
            <a:r>
              <a:rPr lang="ru-RU" sz="1600" i="1" dirty="0" smtClean="0">
                <a:solidFill>
                  <a:srgbClr val="FFC000"/>
                </a:solidFill>
              </a:rPr>
              <a:t>- </a:t>
            </a:r>
            <a:r>
              <a:rPr lang="ru-RU" sz="1600" dirty="0" smtClean="0">
                <a:solidFill>
                  <a:srgbClr val="FFC000"/>
                </a:solidFill>
              </a:rPr>
              <a:t> подведение итогов, мониторинг обучающихся, анализ и обобщение достигнутых результатов, оценка эффективности применения мнемонических приемов, выявление перспектив дальнейшего развития, распространение опыта школы по реализации программы.</a:t>
            </a:r>
          </a:p>
          <a:p>
            <a:pPr>
              <a:buNone/>
            </a:pPr>
            <a:endParaRPr lang="ru-RU" sz="1600" dirty="0"/>
          </a:p>
        </p:txBody>
      </p:sp>
      <p:pic>
        <p:nvPicPr>
          <p:cNvPr id="2054" name="Picture 6" descr="Картинки по запросу картинки реализация проектов в школе"/>
          <p:cNvPicPr>
            <a:picLocks noChangeAspect="1" noChangeArrowheads="1"/>
          </p:cNvPicPr>
          <p:nvPr/>
        </p:nvPicPr>
        <p:blipFill>
          <a:blip r:embed="rId3"/>
          <a:srcRect/>
          <a:stretch>
            <a:fillRect/>
          </a:stretch>
        </p:blipFill>
        <p:spPr bwMode="auto">
          <a:xfrm>
            <a:off x="5572132" y="4143380"/>
            <a:ext cx="3286112" cy="2428892"/>
          </a:xfrm>
          <a:prstGeom prst="ellipse">
            <a:avLst/>
          </a:prstGeom>
          <a:ln>
            <a:noFill/>
          </a:ln>
          <a:effectLst>
            <a:softEdge rad="112500"/>
          </a:effectLst>
        </p:spPr>
      </p:pic>
      <p:pic>
        <p:nvPicPr>
          <p:cNvPr id="2056" name="Picture 8" descr="Похожее изображение"/>
          <p:cNvPicPr>
            <a:picLocks noChangeAspect="1" noChangeArrowheads="1"/>
          </p:cNvPicPr>
          <p:nvPr/>
        </p:nvPicPr>
        <p:blipFill>
          <a:blip r:embed="rId4"/>
          <a:srcRect/>
          <a:stretch>
            <a:fillRect/>
          </a:stretch>
        </p:blipFill>
        <p:spPr bwMode="auto">
          <a:xfrm>
            <a:off x="214282" y="4000504"/>
            <a:ext cx="5643601" cy="2595564"/>
          </a:xfrm>
          <a:prstGeom prst="ellipse">
            <a:avLst/>
          </a:prstGeom>
          <a:ln>
            <a:noFill/>
          </a:ln>
          <a:effectLst>
            <a:softEdge rad="112500"/>
          </a:effectLst>
        </p:spPr>
      </p:pic>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linds(horizontal)">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blinds(horizontal)">
                                      <p:cBhvr>
                                        <p:cTn id="1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142852"/>
            <a:ext cx="7772400" cy="571504"/>
          </a:xfrm>
        </p:spPr>
        <p:txBody>
          <a:bodyPr>
            <a:normAutofit/>
          </a:bodyPr>
          <a:lstStyle/>
          <a:p>
            <a:pPr algn="ctr"/>
            <a:r>
              <a:rPr lang="ru-RU" sz="2800" b="1" i="1" dirty="0" smtClean="0">
                <a:solidFill>
                  <a:srgbClr val="0070C0"/>
                </a:solidFill>
              </a:rPr>
              <a:t>5. </a:t>
            </a:r>
            <a:r>
              <a:rPr lang="en-US" sz="2800" b="1" i="1" dirty="0" smtClean="0">
                <a:solidFill>
                  <a:srgbClr val="0070C0"/>
                </a:solidFill>
              </a:rPr>
              <a:t>SWOT</a:t>
            </a:r>
            <a:r>
              <a:rPr lang="ru-RU" sz="2800" b="1" i="1" dirty="0" smtClean="0">
                <a:solidFill>
                  <a:srgbClr val="0070C0"/>
                </a:solidFill>
              </a:rPr>
              <a:t> – анализ ситуации</a:t>
            </a:r>
            <a:endParaRPr lang="ru-RU" sz="2800" dirty="0">
              <a:solidFill>
                <a:srgbClr val="0070C0"/>
              </a:solidFill>
            </a:endParaRPr>
          </a:p>
        </p:txBody>
      </p:sp>
      <p:graphicFrame>
        <p:nvGraphicFramePr>
          <p:cNvPr id="6" name="Содержимое 5"/>
          <p:cNvGraphicFramePr>
            <a:graphicFrameLocks noGrp="1"/>
          </p:cNvGraphicFramePr>
          <p:nvPr>
            <p:ph sz="quarter" idx="1"/>
          </p:nvPr>
        </p:nvGraphicFramePr>
        <p:xfrm>
          <a:off x="214282" y="785795"/>
          <a:ext cx="8786874" cy="5944707"/>
        </p:xfrm>
        <a:graphic>
          <a:graphicData uri="http://schemas.openxmlformats.org/drawingml/2006/table">
            <a:tbl>
              <a:tblPr firstRow="1" bandRow="1">
                <a:tableStyleId>{5C22544A-7EE6-4342-B048-85BDC9FD1C3A}</a:tableStyleId>
              </a:tblPr>
              <a:tblGrid>
                <a:gridCol w="4393437"/>
                <a:gridCol w="4393437"/>
              </a:tblGrid>
              <a:tr h="613725">
                <a:tc>
                  <a:txBody>
                    <a:bodyPr/>
                    <a:lstStyle/>
                    <a:p>
                      <a:pPr algn="ctr"/>
                      <a:r>
                        <a:rPr kumimoji="0" lang="ru-RU" sz="1800" b="1" kern="1200" dirty="0" smtClean="0">
                          <a:solidFill>
                            <a:schemeClr val="lt1"/>
                          </a:solidFill>
                          <a:latin typeface="+mn-lt"/>
                          <a:ea typeface="+mn-ea"/>
                          <a:cs typeface="+mn-cs"/>
                        </a:rPr>
                        <a:t>Сильные стороны</a:t>
                      </a:r>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800" b="1" dirty="0" smtClean="0">
                          <a:latin typeface="Times New Roman"/>
                          <a:ea typeface="Times New Roman"/>
                          <a:cs typeface="Times New Roman"/>
                        </a:rPr>
                        <a:t>Слабые стороны</a:t>
                      </a:r>
                      <a:endParaRPr lang="ru-RU" sz="1400" dirty="0" smtClean="0">
                        <a:latin typeface="Calibri"/>
                        <a:ea typeface="Times New Roman"/>
                        <a:cs typeface="Times New Roman"/>
                      </a:endParaRPr>
                    </a:p>
                    <a:p>
                      <a:pPr algn="ctr"/>
                      <a:endParaRPr lang="ru-RU" dirty="0"/>
                    </a:p>
                  </a:txBody>
                  <a:tcPr/>
                </a:tc>
              </a:tr>
              <a:tr h="4734448">
                <a:tc>
                  <a:txBody>
                    <a:bodyPr/>
                    <a:lstStyle/>
                    <a:p>
                      <a:pPr marL="342900" lvl="0" indent="-342900">
                        <a:spcAft>
                          <a:spcPts val="0"/>
                        </a:spcAft>
                        <a:buFont typeface="Times New Roman"/>
                        <a:buChar char="•"/>
                      </a:pPr>
                      <a:r>
                        <a:rPr lang="ru-RU" sz="1350" dirty="0">
                          <a:latin typeface="Times New Roman" pitchFamily="18" charset="0"/>
                          <a:ea typeface="Times New Roman"/>
                          <a:cs typeface="Times New Roman" pitchFamily="18" charset="0"/>
                        </a:rPr>
                        <a:t>Создание  условий в образовательном учреждении для реализации образовательных стандартов   основного общего образование;</a:t>
                      </a:r>
                    </a:p>
                    <a:p>
                      <a:pPr marL="342900" lvl="0" indent="-342900">
                        <a:spcAft>
                          <a:spcPts val="0"/>
                        </a:spcAft>
                        <a:buFont typeface="Times New Roman"/>
                        <a:buChar char="•"/>
                      </a:pPr>
                      <a:r>
                        <a:rPr lang="ru-RU" sz="1350" dirty="0">
                          <a:latin typeface="Times New Roman" pitchFamily="18" charset="0"/>
                          <a:ea typeface="Times New Roman"/>
                          <a:cs typeface="Times New Roman" pitchFamily="18" charset="0"/>
                        </a:rPr>
                        <a:t>Создание в образовательном учреждении условий для инновационной деятельности.</a:t>
                      </a:r>
                    </a:p>
                    <a:p>
                      <a:pPr marL="342900" lvl="0" indent="-342900">
                        <a:spcAft>
                          <a:spcPts val="0"/>
                        </a:spcAft>
                        <a:buFont typeface="Times New Roman"/>
                        <a:buChar char="•"/>
                      </a:pPr>
                      <a:r>
                        <a:rPr lang="ru-RU" sz="1350" dirty="0">
                          <a:latin typeface="Times New Roman" pitchFamily="18" charset="0"/>
                          <a:ea typeface="Times New Roman"/>
                          <a:cs typeface="Times New Roman" pitchFamily="18" charset="0"/>
                        </a:rPr>
                        <a:t>Повышенный интерес к математике в связи с реализацией Концепции математического образования в РФ.</a:t>
                      </a:r>
                    </a:p>
                    <a:p>
                      <a:pPr marL="342900" lvl="0" indent="-342900">
                        <a:spcAft>
                          <a:spcPts val="0"/>
                        </a:spcAft>
                        <a:buFont typeface="Times New Roman"/>
                        <a:buChar char="•"/>
                      </a:pPr>
                      <a:r>
                        <a:rPr lang="ru-RU" sz="1350" dirty="0">
                          <a:latin typeface="Times New Roman" pitchFamily="18" charset="0"/>
                          <a:ea typeface="Times New Roman"/>
                          <a:cs typeface="Times New Roman" pitchFamily="18" charset="0"/>
                        </a:rPr>
                        <a:t>Заинтересованность педагогов школы в качестве математического образования.</a:t>
                      </a:r>
                    </a:p>
                    <a:p>
                      <a:pPr marL="342900" lvl="0" indent="-342900">
                        <a:spcAft>
                          <a:spcPts val="0"/>
                        </a:spcAft>
                        <a:buFont typeface="Times New Roman"/>
                        <a:buChar char="•"/>
                      </a:pPr>
                      <a:r>
                        <a:rPr lang="ru-RU" sz="1350" dirty="0">
                          <a:latin typeface="Times New Roman" pitchFamily="18" charset="0"/>
                          <a:ea typeface="Times New Roman"/>
                          <a:cs typeface="Times New Roman" pitchFamily="18" charset="0"/>
                        </a:rPr>
                        <a:t>Наличие базовых информационных ресурсов.</a:t>
                      </a:r>
                    </a:p>
                    <a:p>
                      <a:pPr marL="342900" lvl="0" indent="-342900">
                        <a:spcAft>
                          <a:spcPts val="0"/>
                        </a:spcAft>
                        <a:buFont typeface="Times New Roman"/>
                        <a:buChar char="•"/>
                      </a:pPr>
                      <a:r>
                        <a:rPr lang="ru-RU" sz="1350" dirty="0">
                          <a:latin typeface="Times New Roman" pitchFamily="18" charset="0"/>
                          <a:ea typeface="Times New Roman"/>
                          <a:cs typeface="Times New Roman" pitchFamily="18" charset="0"/>
                        </a:rPr>
                        <a:t>Расширение возможностей самостоятельной учебной работы через интерактивность.</a:t>
                      </a:r>
                    </a:p>
                    <a:p>
                      <a:pPr marL="342900" lvl="0" indent="-342900">
                        <a:spcAft>
                          <a:spcPts val="0"/>
                        </a:spcAft>
                        <a:buFont typeface="Times New Roman"/>
                        <a:buChar char="•"/>
                      </a:pPr>
                      <a:r>
                        <a:rPr lang="ru-RU" sz="1350" dirty="0">
                          <a:latin typeface="Times New Roman" pitchFamily="18" charset="0"/>
                          <a:ea typeface="Times New Roman"/>
                          <a:cs typeface="Times New Roman" pitchFamily="18" charset="0"/>
                        </a:rPr>
                        <a:t>Обеспечение  сочетания  в образовательном процессе репродуктивных и творчески преобразующих методов обучения с преобладанием последних. Популяризация математики через внеурочную деятельность.</a:t>
                      </a:r>
                    </a:p>
                    <a:p>
                      <a:pPr marL="342900" lvl="0" indent="-342900">
                        <a:spcAft>
                          <a:spcPts val="0"/>
                        </a:spcAft>
                        <a:buFont typeface="Times New Roman"/>
                        <a:buChar char="•"/>
                      </a:pPr>
                      <a:r>
                        <a:rPr lang="ru-RU" sz="1350" dirty="0">
                          <a:latin typeface="Times New Roman" pitchFamily="18" charset="0"/>
                          <a:ea typeface="Times New Roman"/>
                          <a:cs typeface="Times New Roman" pitchFamily="18" charset="0"/>
                        </a:rPr>
                        <a:t>Заинтересованность обучающихся в результативных выступлениях на математических олимпиадах и конкурсах.</a:t>
                      </a:r>
                    </a:p>
                    <a:p>
                      <a:pPr marL="342900" lvl="0" indent="-342900">
                        <a:spcAft>
                          <a:spcPts val="0"/>
                        </a:spcAft>
                        <a:buFont typeface="Times New Roman"/>
                        <a:buChar char="•"/>
                      </a:pPr>
                      <a:r>
                        <a:rPr lang="ru-RU" sz="1350" dirty="0">
                          <a:latin typeface="Times New Roman" pitchFamily="18" charset="0"/>
                          <a:ea typeface="Times New Roman"/>
                          <a:cs typeface="Times New Roman" pitchFamily="18" charset="0"/>
                        </a:rPr>
                        <a:t>Позитивное отношение родителей к школе, учителям</a:t>
                      </a:r>
                    </a:p>
                    <a:p>
                      <a:pPr marL="342900" lvl="0" indent="-342900">
                        <a:spcAft>
                          <a:spcPts val="0"/>
                        </a:spcAft>
                        <a:buFont typeface="Times New Roman"/>
                        <a:buChar char="•"/>
                      </a:pPr>
                      <a:r>
                        <a:rPr lang="ru-RU" sz="1350" dirty="0">
                          <a:latin typeface="Times New Roman" pitchFamily="18" charset="0"/>
                          <a:ea typeface="Times New Roman"/>
                          <a:cs typeface="Times New Roman" pitchFamily="18" charset="0"/>
                        </a:rPr>
                        <a:t>Заинтересованность родителей в повышении качества математического образования</a:t>
                      </a:r>
                    </a:p>
                  </a:txBody>
                  <a:tcPr marL="68580" marR="68580" marT="0" marB="0"/>
                </a:tc>
                <a:tc>
                  <a:txBody>
                    <a:bodyPr/>
                    <a:lstStyle/>
                    <a:p>
                      <a:pPr lvl="0">
                        <a:buFont typeface="Arial" pitchFamily="34" charset="0"/>
                        <a:buChar char="•"/>
                      </a:pPr>
                      <a:r>
                        <a:rPr kumimoji="0" lang="ru-RU" sz="1400" kern="1200" dirty="0" smtClean="0">
                          <a:solidFill>
                            <a:schemeClr val="dk1"/>
                          </a:solidFill>
                          <a:latin typeface="Times New Roman" pitchFamily="18" charset="0"/>
                          <a:ea typeface="+mn-ea"/>
                          <a:cs typeface="Times New Roman" pitchFamily="18" charset="0"/>
                        </a:rPr>
                        <a:t>     Занятость обучающихся в других областях</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внеурочной деятельности;</a:t>
                      </a:r>
                    </a:p>
                    <a:p>
                      <a:pPr lvl="0">
                        <a:buFont typeface="Arial" pitchFamily="34" charset="0"/>
                        <a:buChar char="•"/>
                      </a:pPr>
                      <a:r>
                        <a:rPr kumimoji="0" lang="ru-RU" sz="1400" kern="1200" dirty="0" smtClean="0">
                          <a:solidFill>
                            <a:schemeClr val="dk1"/>
                          </a:solidFill>
                          <a:latin typeface="Times New Roman" pitchFamily="18" charset="0"/>
                          <a:ea typeface="+mn-ea"/>
                          <a:cs typeface="Times New Roman" pitchFamily="18" charset="0"/>
                        </a:rPr>
                        <a:t>     Насыщенность урочной деятельности, </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потенциально возможные перегрузки учащихся</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могут вызывать усталость и нежелание </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участвовать во внеурочной деятельности по </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математике;</a:t>
                      </a:r>
                    </a:p>
                    <a:p>
                      <a:pPr lvl="0">
                        <a:buFont typeface="Arial" pitchFamily="34" charset="0"/>
                        <a:buChar char="•"/>
                      </a:pPr>
                      <a:r>
                        <a:rPr kumimoji="0" lang="ru-RU" sz="1400" kern="1200" dirty="0" smtClean="0">
                          <a:solidFill>
                            <a:schemeClr val="dk1"/>
                          </a:solidFill>
                          <a:latin typeface="Times New Roman" pitchFamily="18" charset="0"/>
                          <a:ea typeface="+mn-ea"/>
                          <a:cs typeface="Times New Roman" pitchFamily="18" charset="0"/>
                        </a:rPr>
                        <a:t>      Низкий образовательный уровень родителей</a:t>
                      </a:r>
                    </a:p>
                    <a:p>
                      <a:pPr>
                        <a:buFont typeface="Arial" pitchFamily="34" charset="0"/>
                        <a:buChar char="•"/>
                      </a:pPr>
                      <a:r>
                        <a:rPr kumimoji="0" lang="ru-RU" sz="1400" kern="1200" dirty="0" smtClean="0">
                          <a:solidFill>
                            <a:schemeClr val="dk1"/>
                          </a:solidFill>
                          <a:latin typeface="Times New Roman" pitchFamily="18" charset="0"/>
                          <a:ea typeface="+mn-ea"/>
                          <a:cs typeface="Times New Roman" pitchFamily="18" charset="0"/>
                        </a:rPr>
                        <a:t>      Невысокие результаты олимпиад по математике</a:t>
                      </a:r>
                    </a:p>
                    <a:p>
                      <a:pPr>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разного уровня</a:t>
                      </a:r>
                      <a:endParaRPr lang="ru-RU" sz="1400" dirty="0">
                        <a:latin typeface="Times New Roman" pitchFamily="18" charset="0"/>
                        <a:cs typeface="Times New Roman" pitchFamily="18" charset="0"/>
                      </a:endParaRPr>
                    </a:p>
                  </a:txBody>
                  <a:tcPr/>
                </a:tc>
              </a:tr>
              <a:tr h="366867">
                <a:tc>
                  <a:txBody>
                    <a:bodyPr/>
                    <a:lstStyle/>
                    <a:p>
                      <a:pPr algn="ctr">
                        <a:lnSpc>
                          <a:spcPct val="150000"/>
                        </a:lnSpc>
                        <a:spcAft>
                          <a:spcPts val="0"/>
                        </a:spcAft>
                      </a:pPr>
                      <a:endParaRPr lang="ru-RU" sz="1100" dirty="0">
                        <a:latin typeface="Calibri"/>
                        <a:ea typeface="Times New Roman"/>
                        <a:cs typeface="Times New Roman"/>
                      </a:endParaRPr>
                    </a:p>
                  </a:txBody>
                  <a:tcPr marL="68580" marR="68580" marT="0" marB="0"/>
                </a:tc>
                <a:tc>
                  <a:txBody>
                    <a:bodyPr/>
                    <a:lstStyle/>
                    <a:p>
                      <a:endParaRPr lang="ru-RU" dirty="0"/>
                    </a:p>
                  </a:txBody>
                  <a:tcPr/>
                </a:tc>
              </a:tr>
            </a:tbl>
          </a:graphicData>
        </a:graphic>
      </p:graphicFrame>
    </p:spTree>
  </p:cSld>
  <p:clrMapOvr>
    <a:masterClrMapping/>
  </p:clrMapOvr>
  <p:transition spd="slow">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142852"/>
            <a:ext cx="7772400" cy="71438"/>
          </a:xfrm>
        </p:spPr>
        <p:txBody>
          <a:bodyPr>
            <a:normAutofit fontScale="90000"/>
          </a:bodyPr>
          <a:lstStyle/>
          <a:p>
            <a:endParaRPr lang="ru-RU" sz="800" dirty="0"/>
          </a:p>
        </p:txBody>
      </p:sp>
      <p:graphicFrame>
        <p:nvGraphicFramePr>
          <p:cNvPr id="4" name="Содержимое 3"/>
          <p:cNvGraphicFramePr>
            <a:graphicFrameLocks noGrp="1"/>
          </p:cNvGraphicFramePr>
          <p:nvPr>
            <p:ph sz="quarter" idx="1"/>
          </p:nvPr>
        </p:nvGraphicFramePr>
        <p:xfrm>
          <a:off x="142875" y="142853"/>
          <a:ext cx="8858250" cy="6213498"/>
        </p:xfrm>
        <a:graphic>
          <a:graphicData uri="http://schemas.openxmlformats.org/drawingml/2006/table">
            <a:tbl>
              <a:tblPr firstRow="1" bandRow="1">
                <a:tableStyleId>{5C22544A-7EE6-4342-B048-85BDC9FD1C3A}</a:tableStyleId>
              </a:tblPr>
              <a:tblGrid>
                <a:gridCol w="4429125"/>
                <a:gridCol w="4429125"/>
              </a:tblGrid>
              <a:tr h="513738">
                <a:tc>
                  <a:txBody>
                    <a:bodyPr/>
                    <a:lstStyle/>
                    <a:p>
                      <a:pPr algn="ctr"/>
                      <a:r>
                        <a:rPr kumimoji="0" lang="ru-RU" sz="1800" b="1" kern="1200" dirty="0" smtClean="0">
                          <a:solidFill>
                            <a:schemeClr val="lt1"/>
                          </a:solidFill>
                          <a:latin typeface="+mn-lt"/>
                          <a:ea typeface="+mn-ea"/>
                          <a:cs typeface="+mn-cs"/>
                        </a:rPr>
                        <a:t>Возможности</a:t>
                      </a:r>
                      <a:endParaRPr lang="ru-RU" dirty="0"/>
                    </a:p>
                  </a:txBody>
                  <a:tcPr/>
                </a:tc>
                <a:tc>
                  <a:txBody>
                    <a:bodyPr/>
                    <a:lstStyle/>
                    <a:p>
                      <a:pPr algn="ctr"/>
                      <a:r>
                        <a:rPr kumimoji="0" lang="ru-RU" sz="1800" b="1" kern="1200" dirty="0" smtClean="0">
                          <a:solidFill>
                            <a:schemeClr val="lt1"/>
                          </a:solidFill>
                          <a:latin typeface="+mn-lt"/>
                          <a:ea typeface="+mn-ea"/>
                          <a:cs typeface="+mn-cs"/>
                        </a:rPr>
                        <a:t>Угрозы</a:t>
                      </a:r>
                      <a:endParaRPr lang="ru-RU" dirty="0"/>
                    </a:p>
                  </a:txBody>
                  <a:tcPr/>
                </a:tc>
              </a:tr>
              <a:tr h="370840">
                <a:tc>
                  <a:txBody>
                    <a:bodyPr/>
                    <a:lstStyle/>
                    <a:p>
                      <a:pPr lvl="0">
                        <a:buFont typeface="Arial" pitchFamily="34" charset="0"/>
                        <a:buChar char="•"/>
                      </a:pPr>
                      <a:r>
                        <a:rPr kumimoji="0" lang="ru-RU" sz="1400" kern="1200" dirty="0" smtClean="0">
                          <a:solidFill>
                            <a:schemeClr val="dk1"/>
                          </a:solidFill>
                          <a:latin typeface="Times New Roman" pitchFamily="18" charset="0"/>
                          <a:ea typeface="+mn-ea"/>
                          <a:cs typeface="Times New Roman" pitchFamily="18" charset="0"/>
                        </a:rPr>
                        <a:t>   Адресное повышение квалификации педагогических</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кадров.</a:t>
                      </a:r>
                    </a:p>
                    <a:p>
                      <a:pPr lvl="0">
                        <a:buFont typeface="Arial" pitchFamily="34" charset="0"/>
                        <a:buChar char="•"/>
                      </a:pPr>
                      <a:r>
                        <a:rPr kumimoji="0" lang="ru-RU" sz="1400" kern="1200" dirty="0" smtClean="0">
                          <a:solidFill>
                            <a:schemeClr val="dk1"/>
                          </a:solidFill>
                          <a:latin typeface="Times New Roman" pitchFamily="18" charset="0"/>
                          <a:ea typeface="+mn-ea"/>
                          <a:cs typeface="Times New Roman" pitchFamily="18" charset="0"/>
                        </a:rPr>
                        <a:t>   Освоение и внедрение в практику работы</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образовательной  организации инновационных   </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подходов к построению работы в области</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математики.</a:t>
                      </a:r>
                    </a:p>
                    <a:p>
                      <a:pPr lvl="0">
                        <a:buFont typeface="Arial" pitchFamily="34" charset="0"/>
                        <a:buChar char="•"/>
                      </a:pPr>
                      <a:r>
                        <a:rPr kumimoji="0" lang="ru-RU" sz="1400" kern="1200" dirty="0" smtClean="0">
                          <a:solidFill>
                            <a:schemeClr val="dk1"/>
                          </a:solidFill>
                          <a:latin typeface="Times New Roman" pitchFamily="18" charset="0"/>
                          <a:ea typeface="+mn-ea"/>
                          <a:cs typeface="Times New Roman" pitchFamily="18" charset="0"/>
                        </a:rPr>
                        <a:t>   Развитие имиджа школы как общеобразовательного</a:t>
                      </a:r>
                    </a:p>
                    <a:p>
                      <a:pPr lvl="0">
                        <a:buFont typeface="Arial" pitchFamily="34" charset="0"/>
                        <a:buNone/>
                      </a:pPr>
                      <a:r>
                        <a:rPr kumimoji="0" lang="ru-RU" sz="1400" kern="1200" baseline="0" dirty="0" smtClean="0">
                          <a:solidFill>
                            <a:schemeClr val="dk1"/>
                          </a:solidFill>
                          <a:latin typeface="Times New Roman" pitchFamily="18" charset="0"/>
                          <a:ea typeface="+mn-ea"/>
                          <a:cs typeface="Times New Roman" pitchFamily="18" charset="0"/>
                        </a:rPr>
                        <a:t>   </a:t>
                      </a:r>
                      <a:r>
                        <a:rPr kumimoji="0" lang="ru-RU" sz="1400" kern="1200" dirty="0" smtClean="0">
                          <a:solidFill>
                            <a:schemeClr val="dk1"/>
                          </a:solidFill>
                          <a:latin typeface="Times New Roman" pitchFamily="18" charset="0"/>
                          <a:ea typeface="+mn-ea"/>
                          <a:cs typeface="Times New Roman" pitchFamily="18" charset="0"/>
                        </a:rPr>
                        <a:t>  учреждения внедряющего инновационные </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образовательные программы.</a:t>
                      </a:r>
                    </a:p>
                    <a:p>
                      <a:pPr lvl="0">
                        <a:buFont typeface="Arial" pitchFamily="34" charset="0"/>
                        <a:buChar char="•"/>
                      </a:pPr>
                      <a:r>
                        <a:rPr kumimoji="0" lang="ru-RU" sz="1400" kern="1200" dirty="0" smtClean="0">
                          <a:solidFill>
                            <a:schemeClr val="dk1"/>
                          </a:solidFill>
                          <a:latin typeface="Times New Roman" pitchFamily="18" charset="0"/>
                          <a:ea typeface="+mn-ea"/>
                          <a:cs typeface="Times New Roman" pitchFamily="18" charset="0"/>
                        </a:rPr>
                        <a:t>   Расширение связей с общественностью.</a:t>
                      </a:r>
                    </a:p>
                    <a:p>
                      <a:pPr lvl="0">
                        <a:buFont typeface="Arial" pitchFamily="34" charset="0"/>
                        <a:buChar char="•"/>
                      </a:pPr>
                      <a:r>
                        <a:rPr kumimoji="0" lang="ru-RU" sz="1400" kern="1200" dirty="0" smtClean="0">
                          <a:solidFill>
                            <a:schemeClr val="dk1"/>
                          </a:solidFill>
                          <a:latin typeface="Times New Roman" pitchFamily="18" charset="0"/>
                          <a:ea typeface="+mn-ea"/>
                          <a:cs typeface="Times New Roman" pitchFamily="18" charset="0"/>
                        </a:rPr>
                        <a:t>   Создание информационного тематического </a:t>
                      </a:r>
                    </a:p>
                    <a:p>
                      <a:pPr lvl="0">
                        <a:buFont typeface="Arial" pitchFamily="34" charset="0"/>
                        <a:buNone/>
                      </a:pPr>
                      <a:r>
                        <a:rPr kumimoji="0" lang="ru-RU" sz="1400" kern="1200" baseline="0" dirty="0" smtClean="0">
                          <a:solidFill>
                            <a:schemeClr val="dk1"/>
                          </a:solidFill>
                          <a:latin typeface="Times New Roman" pitchFamily="18" charset="0"/>
                          <a:ea typeface="+mn-ea"/>
                          <a:cs typeface="Times New Roman" pitchFamily="18" charset="0"/>
                        </a:rPr>
                        <a:t>    </a:t>
                      </a:r>
                      <a:r>
                        <a:rPr kumimoji="0" lang="ru-RU" sz="1400" kern="1200" dirty="0" smtClean="0">
                          <a:solidFill>
                            <a:schemeClr val="dk1"/>
                          </a:solidFill>
                          <a:latin typeface="Times New Roman" pitchFamily="18" charset="0"/>
                          <a:ea typeface="+mn-ea"/>
                          <a:cs typeface="Times New Roman" pitchFamily="18" charset="0"/>
                        </a:rPr>
                        <a:t>пространства  в образовательной организации </a:t>
                      </a:r>
                    </a:p>
                    <a:p>
                      <a:pPr lvl="0">
                        <a:buFont typeface="Arial" pitchFamily="34" charset="0"/>
                        <a:buChar char="•"/>
                      </a:pPr>
                      <a:r>
                        <a:rPr kumimoji="0" lang="ru-RU" sz="1400" kern="1200" dirty="0" smtClean="0">
                          <a:solidFill>
                            <a:schemeClr val="dk1"/>
                          </a:solidFill>
                          <a:latin typeface="Times New Roman" pitchFamily="18" charset="0"/>
                          <a:ea typeface="+mn-ea"/>
                          <a:cs typeface="Times New Roman" pitchFamily="18" charset="0"/>
                        </a:rPr>
                        <a:t>   Работа с математически одаренными детьми </a:t>
                      </a:r>
                    </a:p>
                    <a:p>
                      <a:pPr lvl="0">
                        <a:buFont typeface="Arial" pitchFamily="34" charset="0"/>
                        <a:buChar char="•"/>
                      </a:pPr>
                      <a:r>
                        <a:rPr kumimoji="0" lang="ru-RU" sz="1400" kern="1200" dirty="0" smtClean="0">
                          <a:solidFill>
                            <a:schemeClr val="dk1"/>
                          </a:solidFill>
                          <a:latin typeface="Times New Roman" pitchFamily="18" charset="0"/>
                          <a:ea typeface="+mn-ea"/>
                          <a:cs typeface="Times New Roman" pitchFamily="18" charset="0"/>
                        </a:rPr>
                        <a:t>   Использование инновационных педагогических </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технологий, продуктивных форм  и методов </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обучения, учитывающих возрастные и </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индивидуальные особенности школьников и </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обеспечивающих увеличение объема </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самостоятельной работы школьников.</a:t>
                      </a:r>
                    </a:p>
                    <a:p>
                      <a:pPr lvl="0">
                        <a:buFont typeface="Arial" pitchFamily="34" charset="0"/>
                        <a:buChar char="•"/>
                      </a:pPr>
                      <a:r>
                        <a:rPr kumimoji="0" lang="ru-RU" sz="1400" kern="1200" dirty="0" smtClean="0">
                          <a:solidFill>
                            <a:schemeClr val="dk1"/>
                          </a:solidFill>
                          <a:latin typeface="Times New Roman" pitchFamily="18" charset="0"/>
                          <a:ea typeface="+mn-ea"/>
                          <a:cs typeface="Times New Roman" pitchFamily="18" charset="0"/>
                        </a:rPr>
                        <a:t>   Разработка проекта и создание нового сайта.</a:t>
                      </a:r>
                    </a:p>
                    <a:p>
                      <a:pPr lvl="0">
                        <a:buFont typeface="Arial" pitchFamily="34" charset="0"/>
                        <a:buChar char="•"/>
                      </a:pPr>
                      <a:r>
                        <a:rPr kumimoji="0" lang="ru-RU" sz="1400" kern="1200" dirty="0" smtClean="0">
                          <a:solidFill>
                            <a:schemeClr val="dk1"/>
                          </a:solidFill>
                          <a:latin typeface="Times New Roman" pitchFamily="18" charset="0"/>
                          <a:ea typeface="+mn-ea"/>
                          <a:cs typeface="Times New Roman" pitchFamily="18" charset="0"/>
                        </a:rPr>
                        <a:t>   Увеличение участия обучающихся в  различных </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дистанционных конкурсах, предметных неделях, </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олимпиадах по математике.</a:t>
                      </a:r>
                    </a:p>
                    <a:p>
                      <a:pPr lvl="0">
                        <a:buFont typeface="Arial" pitchFamily="34" charset="0"/>
                        <a:buChar char="•"/>
                      </a:pPr>
                      <a:r>
                        <a:rPr kumimoji="0" lang="ru-RU" sz="1400" kern="1200" dirty="0" smtClean="0">
                          <a:solidFill>
                            <a:schemeClr val="dk1"/>
                          </a:solidFill>
                          <a:latin typeface="Times New Roman" pitchFamily="18" charset="0"/>
                          <a:ea typeface="+mn-ea"/>
                          <a:cs typeface="Times New Roman" pitchFamily="18" charset="0"/>
                        </a:rPr>
                        <a:t>   повышение результативности при сдаче ОГЭ и ЕГЭ</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по математике</a:t>
                      </a:r>
                    </a:p>
                    <a:p>
                      <a:endParaRPr lang="ru-RU" dirty="0"/>
                    </a:p>
                  </a:txBody>
                  <a:tcPr/>
                </a:tc>
                <a:tc>
                  <a:txBody>
                    <a:bodyPr/>
                    <a:lstStyle/>
                    <a:p>
                      <a:pPr lvl="0">
                        <a:buFont typeface="Arial" pitchFamily="34" charset="0"/>
                        <a:buChar char="•"/>
                      </a:pPr>
                      <a:r>
                        <a:rPr kumimoji="0" lang="ru-RU" sz="1400" kern="1200" dirty="0" smtClean="0">
                          <a:solidFill>
                            <a:schemeClr val="dk1"/>
                          </a:solidFill>
                          <a:latin typeface="Times New Roman" pitchFamily="18" charset="0"/>
                          <a:ea typeface="+mn-ea"/>
                          <a:cs typeface="Times New Roman" pitchFamily="18" charset="0"/>
                        </a:rPr>
                        <a:t>   Отсутствие интереса и мотивации обучающихся к </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изучению математики. Увеличение количества детей </a:t>
                      </a:r>
                    </a:p>
                    <a:p>
                      <a:pPr lvl="0">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с асоциальным поведением.</a:t>
                      </a:r>
                    </a:p>
                    <a:p>
                      <a:pPr>
                        <a:buFont typeface="Arial" pitchFamily="34" charset="0"/>
                        <a:buChar char="•"/>
                      </a:pPr>
                      <a:r>
                        <a:rPr kumimoji="0" lang="ru-RU" sz="1400" kern="1200" dirty="0" smtClean="0">
                          <a:solidFill>
                            <a:schemeClr val="dk1"/>
                          </a:solidFill>
                          <a:latin typeface="Times New Roman" pitchFamily="18" charset="0"/>
                          <a:ea typeface="+mn-ea"/>
                          <a:cs typeface="Times New Roman" pitchFamily="18" charset="0"/>
                        </a:rPr>
                        <a:t>    Низкая активность обучающихся при создании </a:t>
                      </a:r>
                    </a:p>
                    <a:p>
                      <a:pPr>
                        <a:buFont typeface="Arial" pitchFamily="34" charset="0"/>
                        <a:buNone/>
                      </a:pPr>
                      <a:r>
                        <a:rPr kumimoji="0" lang="ru-RU" sz="1400" kern="1200" dirty="0" smtClean="0">
                          <a:solidFill>
                            <a:schemeClr val="dk1"/>
                          </a:solidFill>
                          <a:latin typeface="Times New Roman" pitchFamily="18" charset="0"/>
                          <a:ea typeface="+mn-ea"/>
                          <a:cs typeface="Times New Roman" pitchFamily="18" charset="0"/>
                        </a:rPr>
                        <a:t>      информационных ресурсов.</a:t>
                      </a:r>
                      <a:endParaRPr lang="ru-RU" sz="1400" dirty="0">
                        <a:latin typeface="Times New Roman" pitchFamily="18" charset="0"/>
                        <a:cs typeface="Times New Roman" pitchFamily="18" charset="0"/>
                      </a:endParaRPr>
                    </a:p>
                  </a:txBody>
                  <a:tcPr/>
                </a:tc>
              </a:tr>
            </a:tbl>
          </a:graphicData>
        </a:graphic>
      </p:graphicFrame>
    </p:spTree>
  </p:cSld>
  <p:clrMapOvr>
    <a:masterClrMapping/>
  </p:clrMapOvr>
  <p:transition spd="slow">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1\Desktop\Маргарите для конкурса\КАРТИНКИ\доска 2.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2" name="Заголовок 1"/>
          <p:cNvSpPr>
            <a:spLocks noGrp="1"/>
          </p:cNvSpPr>
          <p:nvPr>
            <p:ph type="title"/>
          </p:nvPr>
        </p:nvSpPr>
        <p:spPr>
          <a:xfrm>
            <a:off x="914400" y="274638"/>
            <a:ext cx="7772400" cy="725470"/>
          </a:xfrm>
        </p:spPr>
        <p:txBody>
          <a:bodyPr>
            <a:noAutofit/>
          </a:bodyPr>
          <a:lstStyle/>
          <a:p>
            <a:pPr algn="ctr"/>
            <a:r>
              <a:rPr lang="ru-RU" sz="2800" b="1" i="1" dirty="0" err="1" smtClean="0">
                <a:solidFill>
                  <a:schemeClr val="bg1"/>
                </a:solidFill>
              </a:rPr>
              <a:t>Стейкхолдеры</a:t>
            </a:r>
            <a:r>
              <a:rPr lang="ru-RU" sz="2800" b="1" i="1" dirty="0" smtClean="0">
                <a:solidFill>
                  <a:schemeClr val="bg1"/>
                </a:solidFill>
              </a:rPr>
              <a:t> проекта</a:t>
            </a:r>
            <a:endParaRPr lang="ru-RU" sz="2800" i="1" dirty="0">
              <a:solidFill>
                <a:schemeClr val="bg1"/>
              </a:solidFill>
            </a:endParaRPr>
          </a:p>
        </p:txBody>
      </p:sp>
      <p:sp>
        <p:nvSpPr>
          <p:cNvPr id="3" name="Правильный пятиугольник 2"/>
          <p:cNvSpPr/>
          <p:nvPr/>
        </p:nvSpPr>
        <p:spPr>
          <a:xfrm>
            <a:off x="357158" y="714356"/>
            <a:ext cx="2500330" cy="1857388"/>
          </a:xfrm>
          <a:prstGeom prst="pentagon">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t>Общество и государство</a:t>
            </a:r>
            <a:endParaRPr lang="ru-RU" dirty="0"/>
          </a:p>
        </p:txBody>
      </p:sp>
      <p:sp>
        <p:nvSpPr>
          <p:cNvPr id="4" name="Правильный пятиугольник 3"/>
          <p:cNvSpPr/>
          <p:nvPr/>
        </p:nvSpPr>
        <p:spPr>
          <a:xfrm>
            <a:off x="2786050" y="1357298"/>
            <a:ext cx="3429024" cy="1928826"/>
          </a:xfrm>
          <a:prstGeom prst="pentagon">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t>Образовательная организация</a:t>
            </a:r>
            <a:endParaRPr lang="ru-RU" dirty="0"/>
          </a:p>
        </p:txBody>
      </p:sp>
      <p:sp>
        <p:nvSpPr>
          <p:cNvPr id="5" name="Правильный пятиугольник 4"/>
          <p:cNvSpPr/>
          <p:nvPr/>
        </p:nvSpPr>
        <p:spPr>
          <a:xfrm>
            <a:off x="6000760" y="642918"/>
            <a:ext cx="2857520" cy="2071702"/>
          </a:xfrm>
          <a:prstGeom prst="pentagon">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t>Обучающиеся школы</a:t>
            </a:r>
            <a:endParaRPr lang="ru-RU" dirty="0"/>
          </a:p>
        </p:txBody>
      </p:sp>
      <p:sp>
        <p:nvSpPr>
          <p:cNvPr id="6" name="Правильный пятиугольник 5"/>
          <p:cNvSpPr/>
          <p:nvPr/>
        </p:nvSpPr>
        <p:spPr>
          <a:xfrm>
            <a:off x="285720" y="3071810"/>
            <a:ext cx="3214710" cy="2286016"/>
          </a:xfrm>
          <a:prstGeom prst="pentagon">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t>Родители (законные представители) обучающихся</a:t>
            </a:r>
            <a:endParaRPr lang="ru-RU" dirty="0"/>
          </a:p>
        </p:txBody>
      </p:sp>
      <p:sp>
        <p:nvSpPr>
          <p:cNvPr id="7" name="Правильный пятиугольник 6"/>
          <p:cNvSpPr/>
          <p:nvPr/>
        </p:nvSpPr>
        <p:spPr>
          <a:xfrm>
            <a:off x="3143240" y="4214818"/>
            <a:ext cx="3286148" cy="2143140"/>
          </a:xfrm>
          <a:prstGeom prst="pentagon">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t>Администрация образовательного учреждения</a:t>
            </a:r>
            <a:endParaRPr lang="ru-RU" dirty="0"/>
          </a:p>
        </p:txBody>
      </p:sp>
      <p:sp>
        <p:nvSpPr>
          <p:cNvPr id="8" name="Правильный пятиугольник 7"/>
          <p:cNvSpPr/>
          <p:nvPr/>
        </p:nvSpPr>
        <p:spPr>
          <a:xfrm>
            <a:off x="5643570" y="3000372"/>
            <a:ext cx="3286148" cy="1857388"/>
          </a:xfrm>
          <a:prstGeom prst="pentagon">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t>Педагогический коллектив</a:t>
            </a:r>
            <a:endParaRPr lang="ru-RU" dirty="0"/>
          </a:p>
        </p:txBody>
      </p:sp>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amond(in)">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amond(in)">
                                      <p:cBhvr>
                                        <p:cTn id="17" dur="1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10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diamond(in)">
                                      <p:cBhvr>
                                        <p:cTn id="27" dur="10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diamond(in)">
                                      <p:cBhvr>
                                        <p:cTn id="3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0"/>
            <a:ext cx="7772400" cy="1071546"/>
          </a:xfrm>
        </p:spPr>
        <p:txBody>
          <a:bodyPr>
            <a:noAutofit/>
          </a:bodyPr>
          <a:lstStyle/>
          <a:p>
            <a:pPr algn="ctr"/>
            <a:r>
              <a:rPr lang="ru-RU" sz="2400" b="1" i="1" dirty="0" smtClean="0">
                <a:solidFill>
                  <a:schemeClr val="tx1"/>
                </a:solidFill>
              </a:rPr>
              <a:t>6. Проектное  решение(ведущие идеи).</a:t>
            </a:r>
            <a:r>
              <a:rPr lang="ru-RU" sz="2800" dirty="0" smtClean="0"/>
              <a:t/>
            </a:r>
            <a:br>
              <a:rPr lang="ru-RU" sz="2800" dirty="0" smtClean="0"/>
            </a:br>
            <a:endParaRPr lang="ru-RU" sz="2800" dirty="0"/>
          </a:p>
        </p:txBody>
      </p:sp>
      <p:sp>
        <p:nvSpPr>
          <p:cNvPr id="3" name="Содержимое 2"/>
          <p:cNvSpPr>
            <a:spLocks noGrp="1"/>
          </p:cNvSpPr>
          <p:nvPr>
            <p:ph sz="quarter" idx="1"/>
          </p:nvPr>
        </p:nvSpPr>
        <p:spPr>
          <a:xfrm>
            <a:off x="142844" y="642918"/>
            <a:ext cx="8858312" cy="3857652"/>
          </a:xfrm>
        </p:spPr>
        <p:txBody>
          <a:bodyPr>
            <a:normAutofit lnSpcReduction="10000"/>
          </a:bodyPr>
          <a:lstStyle/>
          <a:p>
            <a:pPr algn="ctr">
              <a:buNone/>
            </a:pPr>
            <a:r>
              <a:rPr lang="en-US" sz="2000" b="1" dirty="0" smtClean="0">
                <a:solidFill>
                  <a:srgbClr val="C00000"/>
                </a:solidFill>
              </a:rPr>
              <a:t>I</a:t>
            </a:r>
            <a:r>
              <a:rPr lang="ru-RU" sz="2000" b="1" dirty="0" smtClean="0">
                <a:solidFill>
                  <a:srgbClr val="C00000"/>
                </a:solidFill>
              </a:rPr>
              <a:t> этап. </a:t>
            </a:r>
            <a:r>
              <a:rPr lang="ru-RU" sz="2000" b="1" i="1" dirty="0" smtClean="0">
                <a:solidFill>
                  <a:srgbClr val="C00000"/>
                </a:solidFill>
              </a:rPr>
              <a:t>Подготовительный</a:t>
            </a:r>
          </a:p>
          <a:p>
            <a:pPr>
              <a:buNone/>
            </a:pPr>
            <a:endParaRPr lang="ru-RU" sz="1400" dirty="0" smtClean="0"/>
          </a:p>
          <a:p>
            <a:pPr>
              <a:buNone/>
            </a:pPr>
            <a:endParaRPr lang="ru-RU" sz="1400" dirty="0" smtClean="0"/>
          </a:p>
          <a:p>
            <a:r>
              <a:rPr lang="ru-RU" sz="1600" dirty="0" smtClean="0"/>
              <a:t>Изучение качества знаний по математике среди обучающихся 7 – 9 классов</a:t>
            </a:r>
          </a:p>
          <a:p>
            <a:r>
              <a:rPr lang="ru-RU" sz="1600" dirty="0" smtClean="0"/>
              <a:t>Разработка и утверждение рабочей программы </a:t>
            </a:r>
            <a:r>
              <a:rPr lang="ru-RU" sz="1600" i="1" dirty="0" smtClean="0"/>
              <a:t>факультатива по математике </a:t>
            </a:r>
            <a:r>
              <a:rPr lang="ru-RU" sz="1600" dirty="0" smtClean="0"/>
              <a:t>для 8 класса  </a:t>
            </a:r>
            <a:r>
              <a:rPr lang="ru-RU" sz="1600" b="1" dirty="0" smtClean="0"/>
              <a:t>«Мнемотехника  – помощник математике».</a:t>
            </a:r>
          </a:p>
          <a:p>
            <a:r>
              <a:rPr lang="ru-RU" sz="1600" dirty="0" smtClean="0"/>
              <a:t>Изучение мотивации предметов математического цикла среди обучающихся 7- 9 классов  </a:t>
            </a:r>
            <a:r>
              <a:rPr lang="ru-RU" sz="1600" b="1" i="1" dirty="0" smtClean="0"/>
              <a:t>по методике  Г.Н. Казанцевой </a:t>
            </a:r>
          </a:p>
          <a:p>
            <a:r>
              <a:rPr lang="ru-RU" sz="1600" dirty="0" smtClean="0"/>
              <a:t>Изучение уровня  механического запоминания (ассоциативной памяти) среди обучающихся 7- 9 классов </a:t>
            </a:r>
            <a:r>
              <a:rPr lang="ru-RU" sz="1600" b="1" i="1" dirty="0" smtClean="0"/>
              <a:t>по методике А.Н. Леонтьева</a:t>
            </a:r>
            <a:r>
              <a:rPr lang="ru-RU" sz="1600" dirty="0" smtClean="0"/>
              <a:t>. </a:t>
            </a:r>
          </a:p>
          <a:p>
            <a:r>
              <a:rPr lang="ru-RU" sz="1600" dirty="0" smtClean="0"/>
              <a:t>Оценка состояния слуховой памяти на слова, утомляемости, активности внимания, запоминания, сохранения, воспроизведения, произвольного внимания  </a:t>
            </a:r>
            <a:r>
              <a:rPr lang="ru-RU" sz="1600" b="1" i="1" dirty="0" smtClean="0"/>
              <a:t>по методике А. Р. </a:t>
            </a:r>
            <a:r>
              <a:rPr lang="ru-RU" sz="1600" b="1" i="1" dirty="0" err="1" smtClean="0"/>
              <a:t>Лурия</a:t>
            </a:r>
            <a:r>
              <a:rPr lang="ru-RU" sz="1600" b="1" i="1" dirty="0" smtClean="0"/>
              <a:t> «10 слов»</a:t>
            </a:r>
          </a:p>
          <a:p>
            <a:r>
              <a:rPr lang="ru-RU" sz="1600" dirty="0" smtClean="0"/>
              <a:t>Диагностика творческого мышления среди обучающихся 7- 9 классов </a:t>
            </a:r>
            <a:r>
              <a:rPr lang="ru-RU" sz="1600" b="1" i="1" dirty="0" smtClean="0"/>
              <a:t>по методике </a:t>
            </a:r>
            <a:r>
              <a:rPr lang="ru-RU" sz="1600" b="1" i="1" dirty="0" err="1" smtClean="0"/>
              <a:t>креативности</a:t>
            </a:r>
            <a:r>
              <a:rPr lang="ru-RU" sz="1600" b="1" i="1" dirty="0" smtClean="0"/>
              <a:t> </a:t>
            </a:r>
            <a:r>
              <a:rPr lang="ru-RU" sz="1600" b="1" i="1" dirty="0" err="1" smtClean="0"/>
              <a:t>Торренса</a:t>
            </a:r>
            <a:endParaRPr lang="ru-RU" sz="1600" b="1" i="1" dirty="0" smtClean="0"/>
          </a:p>
          <a:p>
            <a:pPr>
              <a:buNone/>
            </a:pPr>
            <a:endParaRPr lang="ru-RU" sz="1400" dirty="0"/>
          </a:p>
        </p:txBody>
      </p:sp>
      <p:pic>
        <p:nvPicPr>
          <p:cNvPr id="36866" name="Picture 2" descr="C:\Users\1\Desktop\Маргарите для конкурса\КАРТИНКИ\трудно запомнить 2.jpg"/>
          <p:cNvPicPr>
            <a:picLocks noChangeAspect="1" noChangeArrowheads="1"/>
          </p:cNvPicPr>
          <p:nvPr/>
        </p:nvPicPr>
        <p:blipFill>
          <a:blip r:embed="rId2"/>
          <a:srcRect/>
          <a:stretch>
            <a:fillRect/>
          </a:stretch>
        </p:blipFill>
        <p:spPr bwMode="auto">
          <a:xfrm>
            <a:off x="4143372" y="4214818"/>
            <a:ext cx="4333872" cy="214314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spd="slow">
    <p:checke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14290"/>
            <a:ext cx="8534400" cy="1071570"/>
          </a:xfrm>
        </p:spPr>
        <p:txBody>
          <a:bodyPr>
            <a:noAutofit/>
          </a:bodyPr>
          <a:lstStyle/>
          <a:p>
            <a:r>
              <a:rPr lang="en-US" sz="2400" b="1" dirty="0" smtClean="0">
                <a:solidFill>
                  <a:srgbClr val="C00000"/>
                </a:solidFill>
              </a:rPr>
              <a:t>II</a:t>
            </a:r>
            <a:r>
              <a:rPr lang="ru-RU" sz="2400" b="1" dirty="0" smtClean="0">
                <a:solidFill>
                  <a:srgbClr val="C00000"/>
                </a:solidFill>
              </a:rPr>
              <a:t> этап. </a:t>
            </a:r>
            <a:r>
              <a:rPr lang="ru-RU" sz="2400" b="1" i="1" dirty="0" smtClean="0">
                <a:solidFill>
                  <a:srgbClr val="C00000"/>
                </a:solidFill>
              </a:rPr>
              <a:t>Основной</a:t>
            </a:r>
            <a:r>
              <a:rPr lang="ru-RU" sz="2400" dirty="0" smtClean="0"/>
              <a:t/>
            </a:r>
            <a:br>
              <a:rPr lang="ru-RU" sz="2400" dirty="0" smtClean="0"/>
            </a:br>
            <a:endParaRPr lang="ru-RU" sz="2400" dirty="0"/>
          </a:p>
        </p:txBody>
      </p:sp>
      <p:sp>
        <p:nvSpPr>
          <p:cNvPr id="3" name="Содержимое 2"/>
          <p:cNvSpPr>
            <a:spLocks noGrp="1"/>
          </p:cNvSpPr>
          <p:nvPr>
            <p:ph sz="quarter" idx="1"/>
          </p:nvPr>
        </p:nvSpPr>
        <p:spPr>
          <a:xfrm>
            <a:off x="142844" y="1643050"/>
            <a:ext cx="8858312" cy="5214950"/>
          </a:xfrm>
        </p:spPr>
        <p:txBody>
          <a:bodyPr>
            <a:normAutofit fontScale="47500" lnSpcReduction="20000"/>
          </a:bodyPr>
          <a:lstStyle/>
          <a:p>
            <a:r>
              <a:rPr lang="ru-RU" sz="2900" dirty="0" smtClean="0"/>
              <a:t>Внесение в учебный план  школы и проведение </a:t>
            </a:r>
            <a:r>
              <a:rPr lang="ru-RU" sz="2900" b="1" i="1" dirty="0" smtClean="0"/>
              <a:t>факультатива</a:t>
            </a:r>
            <a:r>
              <a:rPr lang="ru-RU" sz="2900" dirty="0" smtClean="0"/>
              <a:t> по математике для 8 класса  </a:t>
            </a:r>
            <a:r>
              <a:rPr lang="ru-RU" sz="2900" b="1" dirty="0" smtClean="0"/>
              <a:t>«Мнемотехника  – помощник математике».</a:t>
            </a:r>
          </a:p>
          <a:p>
            <a:r>
              <a:rPr lang="ru-RU" sz="2900" dirty="0" smtClean="0"/>
              <a:t>Организация </a:t>
            </a:r>
            <a:r>
              <a:rPr lang="ru-RU" sz="2900" b="1" i="1" dirty="0" err="1" smtClean="0"/>
              <a:t>агит-бригады</a:t>
            </a:r>
            <a:r>
              <a:rPr lang="ru-RU" sz="2900" dirty="0" smtClean="0"/>
              <a:t> из обучающихся 8 классов с целью популяризации мнемонических приемов обучения в области математики, разработка сценария  внеклассного мероприятия </a:t>
            </a:r>
            <a:r>
              <a:rPr lang="ru-RU" sz="2900" b="1" dirty="0" smtClean="0"/>
              <a:t>«Математические посиделки»</a:t>
            </a:r>
            <a:r>
              <a:rPr lang="ru-RU" sz="2900" dirty="0" smtClean="0"/>
              <a:t>.в 7 – 9 классах и его проведение.</a:t>
            </a:r>
          </a:p>
          <a:p>
            <a:r>
              <a:rPr lang="ru-RU" sz="2900" dirty="0" smtClean="0"/>
              <a:t>Создание </a:t>
            </a:r>
            <a:r>
              <a:rPr lang="ru-RU" sz="2900" b="1" i="1" dirty="0" smtClean="0"/>
              <a:t>творческой группы </a:t>
            </a:r>
            <a:r>
              <a:rPr lang="ru-RU" sz="2900" dirty="0" smtClean="0"/>
              <a:t>среди обучающихся 7 – 9 классов для организации работы </a:t>
            </a:r>
            <a:r>
              <a:rPr lang="ru-RU" sz="2900" dirty="0" err="1" smtClean="0"/>
              <a:t>веб-сайта</a:t>
            </a:r>
            <a:r>
              <a:rPr lang="ru-RU" sz="2900" dirty="0" smtClean="0"/>
              <a:t> «Математический </a:t>
            </a:r>
            <a:r>
              <a:rPr lang="ru-RU" sz="2900" dirty="0" err="1" smtClean="0"/>
              <a:t>флешмоб</a:t>
            </a:r>
            <a:r>
              <a:rPr lang="ru-RU" sz="2900" dirty="0" smtClean="0"/>
              <a:t>» </a:t>
            </a:r>
          </a:p>
          <a:p>
            <a:r>
              <a:rPr lang="ru-RU" sz="2900" dirty="0" smtClean="0"/>
              <a:t>Создание </a:t>
            </a:r>
            <a:r>
              <a:rPr lang="ru-RU" sz="2900" b="1" dirty="0" err="1" smtClean="0"/>
              <a:t>веб-сайта</a:t>
            </a:r>
            <a:r>
              <a:rPr lang="ru-RU" sz="2900" b="1" dirty="0" smtClean="0"/>
              <a:t> «Математический </a:t>
            </a:r>
            <a:r>
              <a:rPr lang="ru-RU" sz="2900" b="1" dirty="0" err="1" smtClean="0"/>
              <a:t>флешмоб</a:t>
            </a:r>
            <a:r>
              <a:rPr lang="ru-RU" sz="2900" b="1" dirty="0" smtClean="0"/>
              <a:t>»</a:t>
            </a:r>
            <a:r>
              <a:rPr lang="ru-RU" sz="2900" dirty="0" smtClean="0"/>
              <a:t> (</a:t>
            </a:r>
            <a:r>
              <a:rPr lang="ru-RU" sz="2900" dirty="0" err="1" smtClean="0"/>
              <a:t>математический</a:t>
            </a:r>
            <a:r>
              <a:rPr lang="ru-RU" sz="2900" dirty="0" smtClean="0"/>
              <a:t> </a:t>
            </a:r>
            <a:r>
              <a:rPr lang="ru-RU" sz="2900" dirty="0" err="1" smtClean="0"/>
              <a:t>флешмоб</a:t>
            </a:r>
            <a:r>
              <a:rPr lang="ru-RU" sz="2900" dirty="0" smtClean="0"/>
              <a:t> - организация группы заинтересованных участников в интерактивной рейтинговой математической игре, которая проводится во внеурочное время). </a:t>
            </a:r>
          </a:p>
          <a:p>
            <a:r>
              <a:rPr lang="ru-RU" sz="2900" dirty="0" smtClean="0"/>
              <a:t>Создание на нем обновляемых </a:t>
            </a:r>
            <a:r>
              <a:rPr lang="ru-RU" sz="2900" dirty="0" err="1" smtClean="0"/>
              <a:t>веб-страниц</a:t>
            </a:r>
            <a:r>
              <a:rPr lang="ru-RU" sz="2900" dirty="0" smtClean="0"/>
              <a:t>:</a:t>
            </a:r>
          </a:p>
          <a:p>
            <a:pPr>
              <a:buNone/>
            </a:pPr>
            <a:r>
              <a:rPr lang="ru-RU" sz="2900" dirty="0" smtClean="0"/>
              <a:t>	- теоретическая информация о мнемонических приемах;</a:t>
            </a:r>
          </a:p>
          <a:p>
            <a:pPr>
              <a:buNone/>
            </a:pPr>
            <a:r>
              <a:rPr lang="ru-RU" sz="2900" dirty="0" smtClean="0"/>
              <a:t>	- </a:t>
            </a:r>
            <a:r>
              <a:rPr lang="ru-RU" sz="2900" b="1" i="1" dirty="0" smtClean="0"/>
              <a:t>«Библиотека мнемонических приемов»</a:t>
            </a:r>
          </a:p>
          <a:p>
            <a:r>
              <a:rPr lang="ru-RU" sz="2900" dirty="0" smtClean="0"/>
              <a:t>Создание на сайте «Математический </a:t>
            </a:r>
            <a:r>
              <a:rPr lang="ru-RU" sz="2900" dirty="0" err="1" smtClean="0"/>
              <a:t>флешмоб</a:t>
            </a:r>
            <a:r>
              <a:rPr lang="ru-RU" sz="2900" dirty="0" smtClean="0"/>
              <a:t>» </a:t>
            </a:r>
            <a:r>
              <a:rPr lang="ru-RU" sz="2900" dirty="0" err="1" smtClean="0"/>
              <a:t>веб-страницы</a:t>
            </a:r>
            <a:r>
              <a:rPr lang="ru-RU" sz="2900" dirty="0" smtClean="0"/>
              <a:t>  для проведения конкурса «Копилка мнемонических приемов». Участники конкурса – обучающиеся школы при совместном участии родителей.</a:t>
            </a:r>
          </a:p>
          <a:p>
            <a:pPr>
              <a:buNone/>
            </a:pPr>
            <a:r>
              <a:rPr lang="ru-RU" sz="2900" dirty="0" smtClean="0"/>
              <a:t>	Обучающиеся предлагают составленные самостоятельно, до сих пор неизвестные, мнемонические примеры, которые оценивают обучающиеся школы. Побеждают участники, набравшие большее количество положительных откликов, их пример помещают в «Библиотека мнемонических приемов», и его можно поменять на «отличную» оценку по соответствующему предмету.</a:t>
            </a:r>
          </a:p>
          <a:p>
            <a:r>
              <a:rPr lang="ru-RU" sz="2900" dirty="0" smtClean="0"/>
              <a:t>Создание на сайте «Математический </a:t>
            </a:r>
            <a:r>
              <a:rPr lang="ru-RU" sz="2900" dirty="0" err="1" smtClean="0"/>
              <a:t>флешмоб</a:t>
            </a:r>
            <a:r>
              <a:rPr lang="ru-RU" sz="2900" dirty="0" smtClean="0"/>
              <a:t>» </a:t>
            </a:r>
            <a:r>
              <a:rPr lang="ru-RU" sz="2900" dirty="0" err="1" smtClean="0"/>
              <a:t>веб-страницы</a:t>
            </a:r>
            <a:r>
              <a:rPr lang="ru-RU" sz="2900" dirty="0" smtClean="0"/>
              <a:t> для прохождения </a:t>
            </a:r>
            <a:r>
              <a:rPr lang="ru-RU" sz="2900" b="1" i="1" dirty="0" err="1" smtClean="0"/>
              <a:t>разноуровневого</a:t>
            </a:r>
            <a:r>
              <a:rPr lang="ru-RU" sz="2900" b="1" i="1" dirty="0" smtClean="0"/>
              <a:t> </a:t>
            </a:r>
            <a:r>
              <a:rPr lang="ru-RU" sz="2900" b="1" i="1" dirty="0" err="1" smtClean="0"/>
              <a:t>онлайн-тестирования</a:t>
            </a:r>
            <a:r>
              <a:rPr lang="ru-RU" sz="2900" b="1" i="1" dirty="0" smtClean="0"/>
              <a:t> </a:t>
            </a:r>
            <a:r>
              <a:rPr lang="ru-RU" sz="2900" b="1" dirty="0" smtClean="0"/>
              <a:t>«Я люблю математику»</a:t>
            </a:r>
            <a:r>
              <a:rPr lang="ru-RU" sz="2900" dirty="0" smtClean="0"/>
              <a:t>по основным правилам, теоремам, понятиям и формулам математики по  каждой параллели 7 – 9 классов.</a:t>
            </a:r>
          </a:p>
          <a:p>
            <a:r>
              <a:rPr lang="ru-RU" sz="2900" dirty="0" smtClean="0"/>
              <a:t>Прохождение </a:t>
            </a:r>
            <a:r>
              <a:rPr lang="ru-RU" sz="2900" i="1" dirty="0" err="1" smtClean="0"/>
              <a:t>онлайн</a:t>
            </a:r>
            <a:r>
              <a:rPr lang="ru-RU" sz="2900" dirty="0" err="1" smtClean="0"/>
              <a:t>-</a:t>
            </a:r>
            <a:r>
              <a:rPr lang="ru-RU" sz="2900" i="1" dirty="0" err="1" smtClean="0"/>
              <a:t>тестирования</a:t>
            </a:r>
            <a:r>
              <a:rPr lang="ru-RU" sz="2900" i="1" dirty="0" smtClean="0"/>
              <a:t> «Я люблю математику» </a:t>
            </a:r>
            <a:r>
              <a:rPr lang="ru-RU" sz="2900" dirty="0" smtClean="0"/>
              <a:t>всеми желающими обучающимися, выбрав один из уровней сложности. </a:t>
            </a:r>
          </a:p>
          <a:p>
            <a:pPr>
              <a:buNone/>
            </a:pPr>
            <a:endParaRPr lang="ru-RU" dirty="0"/>
          </a:p>
        </p:txBody>
      </p:sp>
    </p:spTree>
  </p:cSld>
  <p:clrMapOvr>
    <a:masterClrMapping/>
  </p:clrMapOvr>
  <p:transition spd="slow">
    <p:checke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301752" y="142852"/>
            <a:ext cx="8534400" cy="1143008"/>
          </a:xfrm>
        </p:spPr>
        <p:txBody>
          <a:bodyPr>
            <a:noAutofit/>
          </a:bodyPr>
          <a:lstStyle/>
          <a:p>
            <a:r>
              <a:rPr lang="en-US" sz="2400" b="1" dirty="0" smtClean="0">
                <a:solidFill>
                  <a:srgbClr val="C00000"/>
                </a:solidFill>
              </a:rPr>
              <a:t>III</a:t>
            </a:r>
            <a:r>
              <a:rPr lang="ru-RU" sz="2400" b="1" dirty="0" smtClean="0">
                <a:solidFill>
                  <a:srgbClr val="C00000"/>
                </a:solidFill>
              </a:rPr>
              <a:t> этап. </a:t>
            </a:r>
            <a:r>
              <a:rPr lang="ru-RU" sz="2400" b="1" i="1" dirty="0" smtClean="0">
                <a:solidFill>
                  <a:srgbClr val="C00000"/>
                </a:solidFill>
              </a:rPr>
              <a:t>Заключительный</a:t>
            </a:r>
            <a:r>
              <a:rPr lang="ru-RU" sz="2400" dirty="0" smtClean="0"/>
              <a:t/>
            </a:r>
            <a:br>
              <a:rPr lang="ru-RU" sz="2400" dirty="0" smtClean="0"/>
            </a:br>
            <a:endParaRPr lang="ru-RU" sz="2400" dirty="0"/>
          </a:p>
        </p:txBody>
      </p:sp>
      <p:sp>
        <p:nvSpPr>
          <p:cNvPr id="5" name="Содержимое 4"/>
          <p:cNvSpPr>
            <a:spLocks noGrp="1"/>
          </p:cNvSpPr>
          <p:nvPr>
            <p:ph sz="quarter" idx="1"/>
          </p:nvPr>
        </p:nvSpPr>
        <p:spPr>
          <a:xfrm>
            <a:off x="301752" y="1500174"/>
            <a:ext cx="8503920" cy="4071966"/>
          </a:xfrm>
        </p:spPr>
        <p:txBody>
          <a:bodyPr>
            <a:normAutofit/>
          </a:bodyPr>
          <a:lstStyle/>
          <a:p>
            <a:r>
              <a:rPr lang="ru-RU" sz="1400" dirty="0" smtClean="0"/>
              <a:t>Подведение итогов </a:t>
            </a:r>
            <a:r>
              <a:rPr lang="ru-RU" sz="1400" dirty="0" err="1" smtClean="0"/>
              <a:t>онлайн-тестирования</a:t>
            </a:r>
            <a:r>
              <a:rPr lang="ru-RU" sz="1400" dirty="0" smtClean="0"/>
              <a:t> среди обучающихся школы.</a:t>
            </a:r>
          </a:p>
          <a:p>
            <a:r>
              <a:rPr lang="ru-RU" sz="1400" dirty="0" smtClean="0"/>
              <a:t>Итоговый мониторинг обучающихся:</a:t>
            </a:r>
          </a:p>
          <a:p>
            <a:pPr>
              <a:buNone/>
            </a:pPr>
            <a:r>
              <a:rPr lang="ru-RU" sz="1400" dirty="0" smtClean="0"/>
              <a:t> 	Изучение мотивации предметов математического цикла среди обучающихся 7- 9 классов  </a:t>
            </a:r>
            <a:r>
              <a:rPr lang="ru-RU" sz="1400" b="1" i="1" dirty="0" smtClean="0"/>
              <a:t>по методике  Г.Н. Казанцевой </a:t>
            </a:r>
          </a:p>
          <a:p>
            <a:pPr lvl="0">
              <a:buNone/>
            </a:pPr>
            <a:r>
              <a:rPr lang="ru-RU" sz="1400" dirty="0" smtClean="0"/>
              <a:t>	Изучение уровня  механического запоминания (ассоциативной памяти) среди обучающихся 7- 9 классов </a:t>
            </a:r>
            <a:r>
              <a:rPr lang="ru-RU" sz="1400" b="1" i="1" dirty="0" smtClean="0"/>
              <a:t>по методике А.Н. Леонтьева</a:t>
            </a:r>
            <a:r>
              <a:rPr lang="ru-RU" sz="1400" dirty="0" smtClean="0"/>
              <a:t>. </a:t>
            </a:r>
          </a:p>
          <a:p>
            <a:pPr lvl="0">
              <a:buNone/>
            </a:pPr>
            <a:r>
              <a:rPr lang="ru-RU" sz="1400" dirty="0" smtClean="0"/>
              <a:t>	Оценка состояния слуховой памяти на слова, утомляемости, активности внимания, запоминания, сохранения, воспроизведения, произвольного внимания  </a:t>
            </a:r>
            <a:r>
              <a:rPr lang="ru-RU" sz="1400" b="1" i="1" dirty="0" smtClean="0"/>
              <a:t>по методике А. Р. </a:t>
            </a:r>
            <a:r>
              <a:rPr lang="ru-RU" sz="1400" b="1" i="1" dirty="0" err="1" smtClean="0"/>
              <a:t>Лурия</a:t>
            </a:r>
            <a:r>
              <a:rPr lang="ru-RU" sz="1400" b="1" i="1" dirty="0" smtClean="0"/>
              <a:t> "10 слов" </a:t>
            </a:r>
          </a:p>
          <a:p>
            <a:pPr lvl="0">
              <a:buNone/>
            </a:pPr>
            <a:r>
              <a:rPr lang="ru-RU" sz="1400" dirty="0" smtClean="0"/>
              <a:t>	Диагностика творческого мышления среди обучающихся 7- 9 классов </a:t>
            </a:r>
            <a:r>
              <a:rPr lang="ru-RU" sz="1400" b="1" i="1" dirty="0" smtClean="0"/>
              <a:t>по методике </a:t>
            </a:r>
            <a:r>
              <a:rPr lang="ru-RU" sz="1400" b="1" i="1" dirty="0" err="1" smtClean="0"/>
              <a:t>креативности</a:t>
            </a:r>
            <a:r>
              <a:rPr lang="ru-RU" sz="1400" b="1" i="1" dirty="0" smtClean="0"/>
              <a:t> </a:t>
            </a:r>
            <a:r>
              <a:rPr lang="ru-RU" sz="1400" b="1" i="1" dirty="0" err="1" smtClean="0"/>
              <a:t>Торренса</a:t>
            </a:r>
            <a:r>
              <a:rPr lang="ru-RU" sz="1400" b="1" i="1" dirty="0" smtClean="0"/>
              <a:t>.</a:t>
            </a:r>
          </a:p>
          <a:p>
            <a:r>
              <a:rPr lang="ru-RU" sz="1400" dirty="0" smtClean="0"/>
              <a:t>Сравнение, анализ и обобщение  результатов исходного мониторинга и мониторинга, проведенного на заключительном этапе проекта.</a:t>
            </a:r>
          </a:p>
          <a:p>
            <a:r>
              <a:rPr lang="ru-RU" sz="1400" dirty="0" smtClean="0"/>
              <a:t>Оценка результативности и эффективности применения мнемонических приемов.</a:t>
            </a:r>
          </a:p>
          <a:p>
            <a:r>
              <a:rPr lang="ru-RU" sz="1400" dirty="0" smtClean="0"/>
              <a:t>Обобщение  и распространение опыта работы по реализации проекта среди учителей образовательного учреждения, образовательных учреждений города, в сети Интернет.</a:t>
            </a:r>
          </a:p>
          <a:p>
            <a:pPr>
              <a:buNone/>
            </a:pPr>
            <a:r>
              <a:rPr lang="ru-RU" sz="1000" dirty="0" smtClean="0"/>
              <a:t> </a:t>
            </a:r>
          </a:p>
          <a:p>
            <a:endParaRPr lang="ru-RU" sz="1000" dirty="0"/>
          </a:p>
        </p:txBody>
      </p:sp>
      <p:pic>
        <p:nvPicPr>
          <p:cNvPr id="37890" name="Picture 2" descr="Картинки по запросу картинки финиш"/>
          <p:cNvPicPr>
            <a:picLocks noChangeAspect="1" noChangeArrowheads="1"/>
          </p:cNvPicPr>
          <p:nvPr/>
        </p:nvPicPr>
        <p:blipFill>
          <a:blip r:embed="rId2"/>
          <a:srcRect/>
          <a:stretch>
            <a:fillRect/>
          </a:stretch>
        </p:blipFill>
        <p:spPr bwMode="auto">
          <a:xfrm>
            <a:off x="6572264" y="5143512"/>
            <a:ext cx="2286016" cy="142876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spd="slow">
    <p:checke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5" name="Picture 3" descr="C:\Users\1\Desktop\Маргарите для конкурса\КАРТИНКИ\доска 9.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normAutofit/>
          </a:bodyPr>
          <a:lstStyle/>
          <a:p>
            <a:pPr lvl="0" algn="ctr"/>
            <a:r>
              <a:rPr lang="ru-RU" sz="2400" b="1" i="1" dirty="0" smtClean="0">
                <a:solidFill>
                  <a:schemeClr val="bg1"/>
                </a:solidFill>
              </a:rPr>
              <a:t>7. Ресурсное обеспечение проекта</a:t>
            </a:r>
            <a:r>
              <a:rPr lang="ru-RU" sz="1400" dirty="0" smtClean="0">
                <a:solidFill>
                  <a:schemeClr val="bg1"/>
                </a:solidFill>
              </a:rPr>
              <a:t/>
            </a:r>
            <a:br>
              <a:rPr lang="ru-RU" sz="1400" dirty="0" smtClean="0">
                <a:solidFill>
                  <a:schemeClr val="bg1"/>
                </a:solidFill>
              </a:rPr>
            </a:br>
            <a:endParaRPr lang="ru-RU" sz="1400" dirty="0">
              <a:solidFill>
                <a:schemeClr val="bg1"/>
              </a:solidFill>
            </a:endParaRPr>
          </a:p>
        </p:txBody>
      </p:sp>
      <p:sp>
        <p:nvSpPr>
          <p:cNvPr id="3" name="Содержимое 2"/>
          <p:cNvSpPr>
            <a:spLocks noGrp="1"/>
          </p:cNvSpPr>
          <p:nvPr>
            <p:ph sz="quarter" idx="1"/>
          </p:nvPr>
        </p:nvSpPr>
        <p:spPr>
          <a:xfrm>
            <a:off x="428596" y="1214422"/>
            <a:ext cx="8229600" cy="3500462"/>
          </a:xfrm>
        </p:spPr>
        <p:txBody>
          <a:bodyPr>
            <a:normAutofit fontScale="77500" lnSpcReduction="20000"/>
          </a:bodyPr>
          <a:lstStyle/>
          <a:p>
            <a:pPr>
              <a:buNone/>
            </a:pPr>
            <a:r>
              <a:rPr lang="ru-RU" dirty="0" smtClean="0"/>
              <a:t>		</a:t>
            </a:r>
            <a:r>
              <a:rPr lang="ru-RU" dirty="0" smtClean="0">
                <a:solidFill>
                  <a:schemeClr val="bg1"/>
                </a:solidFill>
              </a:rPr>
              <a:t>Ресурсное обеспечение проекта </a:t>
            </a:r>
            <a:r>
              <a:rPr lang="ru-RU" b="1" u="sng" dirty="0" smtClean="0">
                <a:solidFill>
                  <a:schemeClr val="bg1"/>
                </a:solidFill>
              </a:rPr>
              <a:t>минимально</a:t>
            </a:r>
            <a:r>
              <a:rPr lang="ru-RU" b="1" dirty="0" smtClean="0">
                <a:solidFill>
                  <a:schemeClr val="bg1"/>
                </a:solidFill>
              </a:rPr>
              <a:t>:</a:t>
            </a:r>
          </a:p>
          <a:p>
            <a:pPr>
              <a:buNone/>
            </a:pPr>
            <a:endParaRPr lang="ru-RU" b="1" dirty="0" smtClean="0">
              <a:solidFill>
                <a:schemeClr val="bg1"/>
              </a:solidFill>
            </a:endParaRPr>
          </a:p>
          <a:p>
            <a:pPr lvl="0"/>
            <a:r>
              <a:rPr lang="ru-RU" dirty="0" smtClean="0">
                <a:solidFill>
                  <a:schemeClr val="bg1"/>
                </a:solidFill>
              </a:rPr>
              <a:t>федеральные и региональные нормативно-правовые акты;   </a:t>
            </a:r>
          </a:p>
          <a:p>
            <a:pPr lvl="0"/>
            <a:r>
              <a:rPr lang="ru-RU" dirty="0" smtClean="0">
                <a:solidFill>
                  <a:schemeClr val="bg1"/>
                </a:solidFill>
              </a:rPr>
              <a:t>формирование пакета документов, необходимого для реализации проекта деятельности инновационной площадки;</a:t>
            </a:r>
          </a:p>
          <a:p>
            <a:pPr lvl="0"/>
            <a:r>
              <a:rPr lang="ru-RU" dirty="0" smtClean="0">
                <a:solidFill>
                  <a:schemeClr val="bg1"/>
                </a:solidFill>
              </a:rPr>
              <a:t>формирование банка методических материалов;</a:t>
            </a:r>
          </a:p>
          <a:p>
            <a:pPr lvl="0"/>
            <a:r>
              <a:rPr lang="ru-RU" dirty="0" smtClean="0">
                <a:solidFill>
                  <a:schemeClr val="bg1"/>
                </a:solidFill>
              </a:rPr>
              <a:t>сайт школы;</a:t>
            </a:r>
          </a:p>
          <a:p>
            <a:pPr lvl="0"/>
            <a:r>
              <a:rPr lang="ru-RU" dirty="0" smtClean="0">
                <a:solidFill>
                  <a:schemeClr val="bg1"/>
                </a:solidFill>
              </a:rPr>
              <a:t>открытое информационное образовательное пространство;</a:t>
            </a:r>
          </a:p>
          <a:p>
            <a:pPr lvl="0"/>
            <a:r>
              <a:rPr lang="ru-RU" dirty="0" smtClean="0">
                <a:solidFill>
                  <a:schemeClr val="bg1"/>
                </a:solidFill>
              </a:rPr>
              <a:t>включение в деятельность по реализации проекта   администрации, учителей-математиков, классных руководителей, обучающихся нашей школы и их родителей.</a:t>
            </a:r>
          </a:p>
          <a:p>
            <a:endParaRPr lang="ru-RU" dirty="0"/>
          </a:p>
        </p:txBody>
      </p:sp>
      <p:pic>
        <p:nvPicPr>
          <p:cNvPr id="54277" name="Picture 5" descr="Картинки по запросу картинки ресурсное обеспечение"/>
          <p:cNvPicPr>
            <a:picLocks noChangeAspect="1" noChangeArrowheads="1"/>
          </p:cNvPicPr>
          <p:nvPr/>
        </p:nvPicPr>
        <p:blipFill>
          <a:blip r:embed="rId3"/>
          <a:srcRect/>
          <a:stretch>
            <a:fillRect/>
          </a:stretch>
        </p:blipFill>
        <p:spPr bwMode="auto">
          <a:xfrm>
            <a:off x="4500562" y="4286256"/>
            <a:ext cx="3071834" cy="197167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spd="slow">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700070"/>
          </a:xfrm>
        </p:spPr>
        <p:txBody>
          <a:bodyPr>
            <a:normAutofit fontScale="90000"/>
          </a:bodyPr>
          <a:lstStyle/>
          <a:p>
            <a:pPr algn="ctr"/>
            <a:r>
              <a:rPr lang="ru-RU" sz="2400" b="1" i="1" dirty="0" smtClean="0"/>
              <a:t>8. Ожидаемые результаты реализации проекта</a:t>
            </a:r>
            <a:r>
              <a:rPr lang="ru-RU" sz="2000" b="1" i="1" dirty="0" smtClean="0"/>
              <a:t> </a:t>
            </a:r>
            <a:r>
              <a:rPr lang="ru-RU" sz="2000" dirty="0" smtClean="0"/>
              <a:t/>
            </a:r>
            <a:br>
              <a:rPr lang="ru-RU" sz="2000" dirty="0" smtClean="0"/>
            </a:br>
            <a:endParaRPr lang="ru-RU" sz="2000" dirty="0"/>
          </a:p>
        </p:txBody>
      </p:sp>
      <p:sp>
        <p:nvSpPr>
          <p:cNvPr id="4" name="Скругленный прямоугольник 3"/>
          <p:cNvSpPr/>
          <p:nvPr/>
        </p:nvSpPr>
        <p:spPr>
          <a:xfrm>
            <a:off x="571472" y="785794"/>
            <a:ext cx="8143932" cy="857256"/>
          </a:xfrm>
          <a:prstGeom prst="round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u-RU" b="1" dirty="0" smtClean="0">
                <a:solidFill>
                  <a:srgbClr val="C00000"/>
                </a:solidFill>
                <a:latin typeface="Times New Roman" pitchFamily="18" charset="0"/>
                <a:ea typeface="Times New Roman" pitchFamily="18" charset="0"/>
                <a:cs typeface="Times New Roman" pitchFamily="18" charset="0"/>
              </a:rPr>
              <a:t>Повышение качества математического образования во внеурочной деятельности посредством использования мнемонических приемов.</a:t>
            </a:r>
            <a:endParaRPr lang="ru-RU" sz="2400" b="1" dirty="0" smtClean="0">
              <a:solidFill>
                <a:srgbClr val="C00000"/>
              </a:solidFill>
              <a:latin typeface="Arial" pitchFamily="34" charset="0"/>
              <a:cs typeface="Arial" pitchFamily="34" charset="0"/>
            </a:endParaRPr>
          </a:p>
          <a:p>
            <a:pPr algn="ctr"/>
            <a:endParaRPr lang="ru-RU" dirty="0">
              <a:solidFill>
                <a:schemeClr val="bg1"/>
              </a:solidFill>
            </a:endParaRPr>
          </a:p>
        </p:txBody>
      </p:sp>
      <p:sp>
        <p:nvSpPr>
          <p:cNvPr id="7" name="Прямоугольник 6"/>
          <p:cNvSpPr/>
          <p:nvPr/>
        </p:nvSpPr>
        <p:spPr>
          <a:xfrm>
            <a:off x="357158" y="1857364"/>
            <a:ext cx="8572560" cy="4786346"/>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spcBef>
                <a:spcPct val="0"/>
              </a:spcBef>
              <a:spcAft>
                <a:spcPct val="0"/>
              </a:spcAft>
              <a:buFontTx/>
              <a:buChar char="•"/>
            </a:pPr>
            <a:r>
              <a:rPr lang="ru-RU" sz="1300" dirty="0" smtClean="0">
                <a:solidFill>
                  <a:schemeClr val="tx1"/>
                </a:solidFill>
                <a:latin typeface="Times New Roman" pitchFamily="18" charset="0"/>
                <a:ea typeface="Times New Roman" pitchFamily="18" charset="0"/>
                <a:cs typeface="Times New Roman" pitchFamily="18" charset="0"/>
              </a:rPr>
              <a:t>повышение</a:t>
            </a:r>
            <a:r>
              <a:rPr lang="ru-RU" sz="1300" b="1" dirty="0" smtClean="0">
                <a:solidFill>
                  <a:schemeClr val="tx1"/>
                </a:solidFill>
                <a:latin typeface="Times New Roman" pitchFamily="18" charset="0"/>
                <a:ea typeface="Times New Roman" pitchFamily="18" charset="0"/>
                <a:cs typeface="Times New Roman" pitchFamily="18" charset="0"/>
              </a:rPr>
              <a:t> </a:t>
            </a:r>
            <a:r>
              <a:rPr lang="ru-RU" sz="1300" dirty="0" smtClean="0">
                <a:solidFill>
                  <a:schemeClr val="tx1"/>
                </a:solidFill>
                <a:latin typeface="Times New Roman" pitchFamily="18" charset="0"/>
                <a:ea typeface="Times New Roman" pitchFamily="18" charset="0"/>
                <a:cs typeface="Times New Roman" pitchFamily="18" charset="0"/>
              </a:rPr>
              <a:t>доли обучающихся, интересующихся математическими предметами и их применением в реальной жизни;</a:t>
            </a:r>
            <a:endParaRPr lang="ru-RU" sz="1300" dirty="0" smtClean="0">
              <a:solidFill>
                <a:schemeClr val="tx1"/>
              </a:solidFill>
              <a:latin typeface="Arial" pitchFamily="34" charset="0"/>
              <a:cs typeface="Arial" pitchFamily="34" charset="0"/>
            </a:endParaRPr>
          </a:p>
          <a:p>
            <a:pPr lvl="0" eaLnBrk="0" fontAlgn="base" hangingPunct="0">
              <a:spcBef>
                <a:spcPct val="0"/>
              </a:spcBef>
              <a:spcAft>
                <a:spcPct val="0"/>
              </a:spcAft>
              <a:buFontTx/>
              <a:buChar char="•"/>
            </a:pPr>
            <a:r>
              <a:rPr lang="ru-RU" sz="1300" dirty="0" err="1" smtClean="0">
                <a:solidFill>
                  <a:schemeClr val="tx1"/>
                </a:solidFill>
                <a:latin typeface="Times New Roman" pitchFamily="18" charset="0"/>
                <a:ea typeface="Times New Roman" pitchFamily="18" charset="0"/>
                <a:cs typeface="Times New Roman" pitchFamily="18" charset="0"/>
              </a:rPr>
              <a:t>сформированность</a:t>
            </a:r>
            <a:r>
              <a:rPr lang="ru-RU" sz="1300" dirty="0" smtClean="0">
                <a:solidFill>
                  <a:schemeClr val="tx1"/>
                </a:solidFill>
                <a:latin typeface="Times New Roman" pitchFamily="18" charset="0"/>
                <a:ea typeface="Times New Roman" pitchFamily="18" charset="0"/>
                <a:cs typeface="Times New Roman" pitchFamily="18" charset="0"/>
              </a:rPr>
              <a:t> у детей специальных знаний о мнемонических приемах запоминания как факторах успешной учебы и социализации;</a:t>
            </a:r>
            <a:endParaRPr lang="ru-RU" sz="1300" dirty="0" smtClean="0">
              <a:solidFill>
                <a:schemeClr val="tx1"/>
              </a:solidFill>
              <a:latin typeface="Arial" pitchFamily="34" charset="0"/>
              <a:cs typeface="Arial" pitchFamily="34" charset="0"/>
            </a:endParaRPr>
          </a:p>
          <a:p>
            <a:pPr lvl="0" eaLnBrk="0" fontAlgn="base" hangingPunct="0">
              <a:spcBef>
                <a:spcPct val="0"/>
              </a:spcBef>
              <a:spcAft>
                <a:spcPct val="0"/>
              </a:spcAft>
              <a:buFontTx/>
              <a:buChar char="•"/>
            </a:pPr>
            <a:r>
              <a:rPr lang="ru-RU" sz="1300" dirty="0" smtClean="0">
                <a:solidFill>
                  <a:schemeClr val="tx1"/>
                </a:solidFill>
                <a:latin typeface="Times New Roman" pitchFamily="18" charset="0"/>
                <a:ea typeface="Times New Roman" pitchFamily="18" charset="0"/>
                <a:cs typeface="Times New Roman" pitchFamily="18" charset="0"/>
              </a:rPr>
              <a:t>создание и реализация рабочей программы по математике для 8 класса «Мнемотехника  – помощник математике»;</a:t>
            </a:r>
            <a:endParaRPr lang="ru-RU" sz="1300" dirty="0" smtClean="0">
              <a:solidFill>
                <a:schemeClr val="tx1"/>
              </a:solidFill>
              <a:latin typeface="Arial" pitchFamily="34" charset="0"/>
              <a:cs typeface="Arial" pitchFamily="34" charset="0"/>
            </a:endParaRPr>
          </a:p>
          <a:p>
            <a:pPr lvl="0" eaLnBrk="0" fontAlgn="base" hangingPunct="0">
              <a:spcBef>
                <a:spcPct val="0"/>
              </a:spcBef>
              <a:spcAft>
                <a:spcPct val="0"/>
              </a:spcAft>
              <a:buFontTx/>
              <a:buChar char="•"/>
            </a:pPr>
            <a:r>
              <a:rPr lang="ru-RU" sz="1300" dirty="0" smtClean="0">
                <a:solidFill>
                  <a:schemeClr val="tx1"/>
                </a:solidFill>
                <a:latin typeface="Calibri" pitchFamily="34" charset="0"/>
                <a:ea typeface="Times New Roman" pitchFamily="18" charset="0"/>
                <a:cs typeface="Times New Roman" pitchFamily="18" charset="0"/>
              </a:rPr>
              <a:t>п</a:t>
            </a:r>
            <a:r>
              <a:rPr lang="ru-RU" sz="1300" dirty="0" smtClean="0">
                <a:solidFill>
                  <a:schemeClr val="tx1"/>
                </a:solidFill>
                <a:latin typeface="Times New Roman" pitchFamily="18" charset="0"/>
                <a:ea typeface="Times New Roman" pitchFamily="18" charset="0"/>
                <a:cs typeface="Times New Roman" pitchFamily="18" charset="0"/>
              </a:rPr>
              <a:t>одготовка обучающихся к государственной итоговой аттестации, в соответствии с требованиями,  предъявляемыми новыми образовательными стандартами;</a:t>
            </a:r>
            <a:endParaRPr lang="ru-RU" sz="1300" dirty="0" smtClean="0">
              <a:solidFill>
                <a:schemeClr val="tx1"/>
              </a:solidFill>
              <a:latin typeface="Arial" pitchFamily="34" charset="0"/>
              <a:cs typeface="Arial" pitchFamily="34" charset="0"/>
            </a:endParaRPr>
          </a:p>
          <a:p>
            <a:pPr lvl="0" eaLnBrk="0" fontAlgn="base" hangingPunct="0">
              <a:spcBef>
                <a:spcPct val="0"/>
              </a:spcBef>
              <a:spcAft>
                <a:spcPct val="0"/>
              </a:spcAft>
              <a:buFontTx/>
              <a:buChar char="•"/>
            </a:pPr>
            <a:r>
              <a:rPr lang="ru-RU" sz="1300" dirty="0" smtClean="0">
                <a:solidFill>
                  <a:schemeClr val="tx1"/>
                </a:solidFill>
                <a:latin typeface="Times New Roman" pitchFamily="18" charset="0"/>
                <a:ea typeface="Times New Roman" pitchFamily="18" charset="0"/>
                <a:cs typeface="Times New Roman" pitchFamily="18" charset="0"/>
              </a:rPr>
              <a:t>повышение мотивации обучающихся к предметам математического цикла;</a:t>
            </a:r>
            <a:endParaRPr lang="ru-RU" sz="1300" dirty="0" smtClean="0">
              <a:solidFill>
                <a:schemeClr val="tx1"/>
              </a:solidFill>
              <a:latin typeface="Arial" pitchFamily="34" charset="0"/>
              <a:cs typeface="Arial" pitchFamily="34" charset="0"/>
            </a:endParaRPr>
          </a:p>
          <a:p>
            <a:pPr lvl="0" eaLnBrk="0" fontAlgn="base" hangingPunct="0">
              <a:spcBef>
                <a:spcPct val="0"/>
              </a:spcBef>
              <a:spcAft>
                <a:spcPct val="0"/>
              </a:spcAft>
              <a:buFontTx/>
              <a:buChar char="•"/>
            </a:pPr>
            <a:r>
              <a:rPr lang="ru-RU" sz="1300" dirty="0" smtClean="0">
                <a:solidFill>
                  <a:schemeClr val="tx1"/>
                </a:solidFill>
                <a:latin typeface="Calibri" pitchFamily="34" charset="0"/>
                <a:ea typeface="Times New Roman" pitchFamily="18" charset="0"/>
                <a:cs typeface="Times New Roman" pitchFamily="18" charset="0"/>
              </a:rPr>
              <a:t>решение дидактических задач математики во внеурочной деятельности;</a:t>
            </a:r>
            <a:endParaRPr lang="ru-RU" sz="1300" dirty="0" smtClean="0">
              <a:solidFill>
                <a:schemeClr val="tx1"/>
              </a:solidFill>
              <a:latin typeface="Arial" pitchFamily="34" charset="0"/>
              <a:cs typeface="Arial" pitchFamily="34" charset="0"/>
            </a:endParaRPr>
          </a:p>
          <a:p>
            <a:pPr lvl="0" eaLnBrk="0" fontAlgn="base" hangingPunct="0">
              <a:spcBef>
                <a:spcPct val="0"/>
              </a:spcBef>
              <a:spcAft>
                <a:spcPct val="0"/>
              </a:spcAft>
              <a:buFontTx/>
              <a:buChar char="•"/>
            </a:pPr>
            <a:r>
              <a:rPr lang="ru-RU" sz="1300" dirty="0" smtClean="0">
                <a:solidFill>
                  <a:schemeClr val="tx1"/>
                </a:solidFill>
                <a:latin typeface="Calibri" pitchFamily="34" charset="0"/>
                <a:ea typeface="Times New Roman" pitchFamily="18" charset="0"/>
                <a:cs typeface="Times New Roman" pitchFamily="18" charset="0"/>
              </a:rPr>
              <a:t>развития творческих способностей  обучающихся;</a:t>
            </a:r>
            <a:endParaRPr lang="ru-RU" sz="1300" dirty="0" smtClean="0">
              <a:solidFill>
                <a:schemeClr val="tx1"/>
              </a:solidFill>
              <a:latin typeface="Arial" pitchFamily="34" charset="0"/>
              <a:cs typeface="Arial" pitchFamily="34" charset="0"/>
            </a:endParaRPr>
          </a:p>
          <a:p>
            <a:pPr lvl="0" eaLnBrk="0" fontAlgn="base" hangingPunct="0">
              <a:spcBef>
                <a:spcPct val="0"/>
              </a:spcBef>
              <a:spcAft>
                <a:spcPct val="0"/>
              </a:spcAft>
              <a:buFontTx/>
              <a:buChar char="•"/>
            </a:pPr>
            <a:r>
              <a:rPr lang="ru-RU" sz="1300" dirty="0" smtClean="0">
                <a:solidFill>
                  <a:schemeClr val="tx1"/>
                </a:solidFill>
                <a:latin typeface="Times New Roman" pitchFamily="18" charset="0"/>
                <a:ea typeface="Times New Roman" pitchFamily="18" charset="0"/>
                <a:cs typeface="Times New Roman" pitchFamily="18" charset="0"/>
              </a:rPr>
              <a:t>создание системы </a:t>
            </a:r>
            <a:r>
              <a:rPr lang="ru-RU" sz="1300" dirty="0" err="1" smtClean="0">
                <a:solidFill>
                  <a:schemeClr val="tx1"/>
                </a:solidFill>
                <a:latin typeface="Times New Roman" pitchFamily="18" charset="0"/>
                <a:ea typeface="Times New Roman" pitchFamily="18" charset="0"/>
                <a:cs typeface="Times New Roman" pitchFamily="18" charset="0"/>
              </a:rPr>
              <a:t>психолого</a:t>
            </a:r>
            <a:r>
              <a:rPr lang="ru-RU" sz="1300" dirty="0" smtClean="0">
                <a:solidFill>
                  <a:schemeClr val="tx1"/>
                </a:solidFill>
                <a:latin typeface="Times New Roman" pitchFamily="18" charset="0"/>
                <a:ea typeface="Times New Roman" pitchFamily="18" charset="0"/>
                <a:cs typeface="Times New Roman" pitchFamily="18" charset="0"/>
              </a:rPr>
              <a:t> - педагогической поддержки детей;</a:t>
            </a:r>
            <a:endParaRPr lang="ru-RU" sz="1300" dirty="0" smtClean="0">
              <a:solidFill>
                <a:schemeClr val="tx1"/>
              </a:solidFill>
              <a:latin typeface="Arial" pitchFamily="34" charset="0"/>
              <a:cs typeface="Arial" pitchFamily="34" charset="0"/>
            </a:endParaRPr>
          </a:p>
          <a:p>
            <a:pPr lvl="0" eaLnBrk="0" fontAlgn="base" hangingPunct="0">
              <a:spcBef>
                <a:spcPct val="0"/>
              </a:spcBef>
              <a:spcAft>
                <a:spcPct val="0"/>
              </a:spcAft>
              <a:buFontTx/>
              <a:buChar char="•"/>
            </a:pPr>
            <a:r>
              <a:rPr lang="ru-RU" sz="1300" dirty="0" smtClean="0">
                <a:solidFill>
                  <a:schemeClr val="tx1"/>
                </a:solidFill>
                <a:latin typeface="Times New Roman" pitchFamily="18" charset="0"/>
                <a:ea typeface="Times New Roman" pitchFamily="18" charset="0"/>
                <a:cs typeface="Times New Roman" pitchFamily="18" charset="0"/>
              </a:rPr>
              <a:t>диагностика мотивации предметов математического цикла,  уровня  механического запоминания,  творческого мышления обучающихся;</a:t>
            </a:r>
            <a:endParaRPr lang="ru-RU" sz="1300" dirty="0" smtClean="0">
              <a:solidFill>
                <a:schemeClr val="tx1"/>
              </a:solidFill>
              <a:latin typeface="Arial" pitchFamily="34" charset="0"/>
              <a:cs typeface="Arial" pitchFamily="34" charset="0"/>
            </a:endParaRPr>
          </a:p>
          <a:p>
            <a:pPr lvl="0" eaLnBrk="0" fontAlgn="base" hangingPunct="0">
              <a:spcBef>
                <a:spcPct val="0"/>
              </a:spcBef>
              <a:spcAft>
                <a:spcPct val="0"/>
              </a:spcAft>
              <a:buFontTx/>
              <a:buChar char="•"/>
            </a:pPr>
            <a:r>
              <a:rPr lang="ru-RU" sz="1300" dirty="0" smtClean="0">
                <a:solidFill>
                  <a:schemeClr val="tx1"/>
                </a:solidFill>
                <a:latin typeface="Times New Roman" pitchFamily="18" charset="0"/>
                <a:ea typeface="Times New Roman" pitchFamily="18" charset="0"/>
                <a:cs typeface="Times New Roman" pitchFamily="18" charset="0"/>
              </a:rPr>
              <a:t>вовлечение родителей в совместную работу со школой, направленную на повышение качества математического образования;</a:t>
            </a:r>
            <a:endParaRPr lang="ru-RU" sz="1300" dirty="0" smtClean="0">
              <a:solidFill>
                <a:schemeClr val="tx1"/>
              </a:solidFill>
              <a:latin typeface="Arial" pitchFamily="34" charset="0"/>
              <a:cs typeface="Arial" pitchFamily="34" charset="0"/>
            </a:endParaRPr>
          </a:p>
          <a:p>
            <a:pPr lvl="0" eaLnBrk="0" fontAlgn="base" hangingPunct="0">
              <a:spcBef>
                <a:spcPct val="0"/>
              </a:spcBef>
              <a:spcAft>
                <a:spcPct val="0"/>
              </a:spcAft>
              <a:buFontTx/>
              <a:buChar char="•"/>
            </a:pPr>
            <a:r>
              <a:rPr lang="ru-RU" sz="1300" dirty="0" smtClean="0">
                <a:solidFill>
                  <a:schemeClr val="tx1"/>
                </a:solidFill>
                <a:latin typeface="Times New Roman" pitchFamily="18" charset="0"/>
                <a:ea typeface="Times New Roman" pitchFamily="18" charset="0"/>
                <a:cs typeface="Times New Roman" pitchFamily="18" charset="0"/>
              </a:rPr>
              <a:t>создание системы информационного обеспечения участников образовательного процесса по вопросам мнемонических приемов, в том числе на основе </a:t>
            </a:r>
            <a:r>
              <a:rPr lang="ru-RU" sz="1300" dirty="0" err="1" smtClean="0">
                <a:solidFill>
                  <a:schemeClr val="tx1"/>
                </a:solidFill>
                <a:latin typeface="Times New Roman" pitchFamily="18" charset="0"/>
                <a:ea typeface="Times New Roman" pitchFamily="18" charset="0"/>
                <a:cs typeface="Times New Roman" pitchFamily="18" charset="0"/>
              </a:rPr>
              <a:t>ИКТ-технологий</a:t>
            </a:r>
            <a:r>
              <a:rPr lang="ru-RU" sz="1300" dirty="0" smtClean="0">
                <a:solidFill>
                  <a:schemeClr val="tx1"/>
                </a:solidFill>
                <a:latin typeface="Times New Roman" pitchFamily="18" charset="0"/>
                <a:ea typeface="Times New Roman" pitchFamily="18" charset="0"/>
                <a:cs typeface="Times New Roman" pitchFamily="18" charset="0"/>
              </a:rPr>
              <a:t>;</a:t>
            </a:r>
            <a:endParaRPr lang="ru-RU" sz="1300" dirty="0" smtClean="0">
              <a:solidFill>
                <a:schemeClr val="tx1"/>
              </a:solidFill>
              <a:latin typeface="Arial" pitchFamily="34" charset="0"/>
              <a:cs typeface="Arial" pitchFamily="34" charset="0"/>
            </a:endParaRPr>
          </a:p>
          <a:p>
            <a:pPr lvl="0" eaLnBrk="0" fontAlgn="base" hangingPunct="0">
              <a:spcBef>
                <a:spcPct val="0"/>
              </a:spcBef>
              <a:spcAft>
                <a:spcPct val="0"/>
              </a:spcAft>
              <a:buFontTx/>
              <a:buChar char="•"/>
            </a:pPr>
            <a:r>
              <a:rPr lang="ru-RU" sz="1300" dirty="0" smtClean="0">
                <a:solidFill>
                  <a:schemeClr val="tx1"/>
                </a:solidFill>
                <a:latin typeface="Times New Roman" pitchFamily="18" charset="0"/>
                <a:ea typeface="Times New Roman" pitchFamily="18" charset="0"/>
                <a:cs typeface="Times New Roman" pitchFamily="18" charset="0"/>
              </a:rPr>
              <a:t>увеличение числа реализованных социальных проектов, акций, направленных на формирование высокого качества математического образования, а также числа их участников;</a:t>
            </a:r>
            <a:endParaRPr lang="ru-RU" sz="1300" dirty="0" smtClean="0">
              <a:solidFill>
                <a:schemeClr val="tx1"/>
              </a:solidFill>
              <a:latin typeface="Arial" pitchFamily="34" charset="0"/>
              <a:cs typeface="Arial" pitchFamily="34" charset="0"/>
            </a:endParaRPr>
          </a:p>
          <a:p>
            <a:pPr lvl="0" eaLnBrk="0" fontAlgn="base" hangingPunct="0">
              <a:spcBef>
                <a:spcPct val="0"/>
              </a:spcBef>
              <a:spcAft>
                <a:spcPct val="0"/>
              </a:spcAft>
              <a:buFontTx/>
              <a:buChar char="•"/>
            </a:pPr>
            <a:r>
              <a:rPr lang="ru-RU" sz="1300" dirty="0" smtClean="0">
                <a:solidFill>
                  <a:schemeClr val="tx1"/>
                </a:solidFill>
                <a:latin typeface="Times New Roman" pitchFamily="18" charset="0"/>
                <a:ea typeface="Times New Roman" pitchFamily="18" charset="0"/>
                <a:cs typeface="Times New Roman" pitchFamily="18" charset="0"/>
              </a:rPr>
              <a:t>положительный социальный опыт для личностного развития; </a:t>
            </a:r>
            <a:endParaRPr lang="ru-RU" sz="1300" dirty="0" smtClean="0">
              <a:solidFill>
                <a:schemeClr val="tx1"/>
              </a:solidFill>
              <a:latin typeface="Arial" pitchFamily="34" charset="0"/>
              <a:cs typeface="Arial" pitchFamily="34" charset="0"/>
            </a:endParaRPr>
          </a:p>
          <a:p>
            <a:pPr lvl="0" eaLnBrk="0" fontAlgn="base" hangingPunct="0">
              <a:spcBef>
                <a:spcPct val="0"/>
              </a:spcBef>
              <a:spcAft>
                <a:spcPct val="0"/>
              </a:spcAft>
              <a:buFontTx/>
              <a:buChar char="•"/>
            </a:pPr>
            <a:r>
              <a:rPr lang="ru-RU" sz="1300" dirty="0" smtClean="0">
                <a:solidFill>
                  <a:schemeClr val="tx1"/>
                </a:solidFill>
                <a:latin typeface="Times New Roman" pitchFamily="18" charset="0"/>
                <a:ea typeface="Times New Roman" pitchFamily="18" charset="0"/>
                <a:cs typeface="Times New Roman" pitchFamily="18" charset="0"/>
              </a:rPr>
              <a:t>опыт общения с ровесниками в неформальной обстановке;</a:t>
            </a:r>
            <a:endParaRPr lang="ru-RU" sz="1300" dirty="0" smtClean="0">
              <a:solidFill>
                <a:schemeClr val="tx1"/>
              </a:solidFill>
              <a:latin typeface="Arial" pitchFamily="34" charset="0"/>
              <a:cs typeface="Arial" pitchFamily="34" charset="0"/>
            </a:endParaRPr>
          </a:p>
          <a:p>
            <a:pPr lvl="0" eaLnBrk="0" fontAlgn="base" hangingPunct="0">
              <a:spcBef>
                <a:spcPct val="0"/>
              </a:spcBef>
              <a:spcAft>
                <a:spcPct val="0"/>
              </a:spcAft>
              <a:buFontTx/>
              <a:buChar char="•"/>
            </a:pPr>
            <a:r>
              <a:rPr lang="ru-RU" sz="1300" dirty="0" smtClean="0">
                <a:solidFill>
                  <a:schemeClr val="tx1"/>
                </a:solidFill>
                <a:latin typeface="Times New Roman" pitchFamily="18" charset="0"/>
                <a:ea typeface="Times New Roman" pitchFamily="18" charset="0"/>
                <a:cs typeface="Times New Roman" pitchFamily="18" charset="0"/>
              </a:rPr>
              <a:t>развитие толерантности в общении для достижения общей цели;</a:t>
            </a:r>
            <a:endParaRPr lang="ru-RU" sz="1300" dirty="0" smtClean="0">
              <a:solidFill>
                <a:schemeClr val="tx1"/>
              </a:solidFill>
              <a:latin typeface="Arial" pitchFamily="34" charset="0"/>
              <a:cs typeface="Arial" pitchFamily="34" charset="0"/>
            </a:endParaRPr>
          </a:p>
          <a:p>
            <a:pPr lvl="0" eaLnBrk="0" fontAlgn="base" hangingPunct="0">
              <a:spcBef>
                <a:spcPct val="0"/>
              </a:spcBef>
              <a:spcAft>
                <a:spcPct val="0"/>
              </a:spcAft>
              <a:buFontTx/>
              <a:buChar char="•"/>
            </a:pPr>
            <a:r>
              <a:rPr lang="ru-RU" sz="1300" dirty="0" smtClean="0">
                <a:solidFill>
                  <a:schemeClr val="tx1"/>
                </a:solidFill>
                <a:latin typeface="Times New Roman" pitchFamily="18" charset="0"/>
                <a:ea typeface="Times New Roman" pitchFamily="18" charset="0"/>
                <a:cs typeface="Times New Roman" pitchFamily="18" charset="0"/>
              </a:rPr>
              <a:t>повышение уровня математического образования, как компонента общей культуры обучающихся.</a:t>
            </a:r>
            <a:endParaRPr lang="ru-RU" sz="1300" dirty="0" smtClean="0">
              <a:solidFill>
                <a:schemeClr val="tx1"/>
              </a:solidFill>
              <a:latin typeface="Arial" pitchFamily="34" charset="0"/>
              <a:cs typeface="Arial" pitchFamily="34" charset="0"/>
            </a:endParaRPr>
          </a:p>
          <a:p>
            <a:pPr algn="ct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C:\Users\1\Desktop\Маргарите для конкурса\КАРТИНКИ\доска 2.jpg"/>
          <p:cNvPicPr>
            <a:picLocks noChangeAspect="1" noChangeArrowheads="1"/>
          </p:cNvPicPr>
          <p:nvPr/>
        </p:nvPicPr>
        <p:blipFill>
          <a:blip r:embed="rId2"/>
          <a:srcRect/>
          <a:stretch>
            <a:fillRect/>
          </a:stretch>
        </p:blipFill>
        <p:spPr bwMode="auto">
          <a:xfrm>
            <a:off x="0" y="1"/>
            <a:ext cx="9144000" cy="6857999"/>
          </a:xfrm>
          <a:prstGeom prst="rect">
            <a:avLst/>
          </a:prstGeom>
          <a:noFill/>
        </p:spPr>
      </p:pic>
      <p:sp>
        <p:nvSpPr>
          <p:cNvPr id="2" name="Заголовок 1"/>
          <p:cNvSpPr>
            <a:spLocks noGrp="1"/>
          </p:cNvSpPr>
          <p:nvPr>
            <p:ph type="title"/>
          </p:nvPr>
        </p:nvSpPr>
        <p:spPr>
          <a:xfrm>
            <a:off x="457200" y="285728"/>
            <a:ext cx="8229600" cy="785818"/>
          </a:xfrm>
        </p:spPr>
        <p:txBody>
          <a:bodyPr>
            <a:noAutofit/>
          </a:bodyPr>
          <a:lstStyle/>
          <a:p>
            <a:r>
              <a:rPr lang="ru-RU" sz="2400" b="1" i="1" dirty="0" smtClean="0">
                <a:solidFill>
                  <a:schemeClr val="bg1"/>
                </a:solidFill>
              </a:rPr>
              <a:t>9. Риск-менеджмент. (Риски и пути их минимизации)</a:t>
            </a:r>
            <a:r>
              <a:rPr lang="ru-RU" sz="2400" dirty="0" smtClean="0">
                <a:solidFill>
                  <a:schemeClr val="bg1"/>
                </a:solidFill>
              </a:rPr>
              <a:t/>
            </a:r>
            <a:br>
              <a:rPr lang="ru-RU" sz="2400" dirty="0" smtClean="0">
                <a:solidFill>
                  <a:schemeClr val="bg1"/>
                </a:solidFill>
              </a:rPr>
            </a:br>
            <a:endParaRPr lang="ru-RU" sz="2400" dirty="0">
              <a:solidFill>
                <a:schemeClr val="bg1"/>
              </a:solidFill>
            </a:endParaRPr>
          </a:p>
        </p:txBody>
      </p:sp>
      <p:sp>
        <p:nvSpPr>
          <p:cNvPr id="3" name="Овал 2"/>
          <p:cNvSpPr/>
          <p:nvPr/>
        </p:nvSpPr>
        <p:spPr>
          <a:xfrm>
            <a:off x="500034" y="928670"/>
            <a:ext cx="4000528" cy="150019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u-RU" sz="2000" b="1" dirty="0" smtClean="0">
                <a:solidFill>
                  <a:schemeClr val="tx1"/>
                </a:solidFill>
                <a:ea typeface="Times New Roman" pitchFamily="18" charset="0"/>
                <a:cs typeface="Times New Roman" pitchFamily="18" charset="0"/>
              </a:rPr>
              <a:t>Недостаточная активность со стороны обучающихся.</a:t>
            </a:r>
            <a:endParaRPr lang="ru-RU" sz="2000" b="1" dirty="0" smtClean="0">
              <a:solidFill>
                <a:schemeClr val="tx1"/>
              </a:solidFill>
              <a:cs typeface="Arial" pitchFamily="34" charset="0"/>
            </a:endParaRPr>
          </a:p>
          <a:p>
            <a:pPr algn="ctr"/>
            <a:endParaRPr lang="ru-RU" sz="2000" dirty="0"/>
          </a:p>
        </p:txBody>
      </p:sp>
      <p:sp>
        <p:nvSpPr>
          <p:cNvPr id="4" name="Овал 3"/>
          <p:cNvSpPr/>
          <p:nvPr/>
        </p:nvSpPr>
        <p:spPr>
          <a:xfrm>
            <a:off x="4857752" y="928670"/>
            <a:ext cx="3714776" cy="150019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chemeClr val="tx1"/>
                </a:solidFill>
              </a:rPr>
              <a:t>Сопротивление обучающихся.</a:t>
            </a:r>
            <a:endParaRPr lang="ru-RU" sz="2400" b="1" dirty="0">
              <a:solidFill>
                <a:schemeClr val="tx1"/>
              </a:solidFill>
            </a:endParaRPr>
          </a:p>
        </p:txBody>
      </p:sp>
      <p:sp>
        <p:nvSpPr>
          <p:cNvPr id="5" name="Овал 4"/>
          <p:cNvSpPr/>
          <p:nvPr/>
        </p:nvSpPr>
        <p:spPr>
          <a:xfrm>
            <a:off x="500034" y="2714620"/>
            <a:ext cx="3714776" cy="185738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u-RU" b="1" dirty="0" smtClean="0">
                <a:solidFill>
                  <a:schemeClr val="tx1"/>
                </a:solidFill>
                <a:ea typeface="Times New Roman" pitchFamily="18" charset="0"/>
                <a:cs typeface="Times New Roman" pitchFamily="18" charset="0"/>
              </a:rPr>
              <a:t>Повышенная занятость обучающихся в сфере дополнительного образования.</a:t>
            </a:r>
            <a:endParaRPr lang="ru-RU" b="1" dirty="0" smtClean="0">
              <a:solidFill>
                <a:schemeClr val="tx1"/>
              </a:solidFill>
              <a:cs typeface="Arial" pitchFamily="34" charset="0"/>
            </a:endParaRPr>
          </a:p>
          <a:p>
            <a:pPr algn="ctr"/>
            <a:endParaRPr lang="ru-RU" dirty="0"/>
          </a:p>
        </p:txBody>
      </p:sp>
      <p:sp>
        <p:nvSpPr>
          <p:cNvPr id="6" name="Овал 5"/>
          <p:cNvSpPr/>
          <p:nvPr/>
        </p:nvSpPr>
        <p:spPr>
          <a:xfrm>
            <a:off x="4500562" y="2786058"/>
            <a:ext cx="4286280" cy="185738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err="1" smtClean="0">
                <a:solidFill>
                  <a:schemeClr val="tx1"/>
                </a:solidFill>
              </a:rPr>
              <a:t>Нескоординированность</a:t>
            </a:r>
            <a:r>
              <a:rPr lang="ru-RU" sz="2000" b="1" dirty="0" smtClean="0">
                <a:solidFill>
                  <a:schemeClr val="tx1"/>
                </a:solidFill>
              </a:rPr>
              <a:t> действий обучающихся.</a:t>
            </a:r>
            <a:endParaRPr lang="ru-RU" sz="2000" b="1" dirty="0">
              <a:solidFill>
                <a:schemeClr val="tx1"/>
              </a:solidFill>
            </a:endParaRPr>
          </a:p>
        </p:txBody>
      </p:sp>
      <p:sp>
        <p:nvSpPr>
          <p:cNvPr id="7" name="Овал 6"/>
          <p:cNvSpPr/>
          <p:nvPr/>
        </p:nvSpPr>
        <p:spPr>
          <a:xfrm>
            <a:off x="2357422" y="4714884"/>
            <a:ext cx="4429156" cy="164307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solidFill>
                  <a:schemeClr val="tx1"/>
                </a:solidFill>
              </a:rPr>
              <a:t>Увлечение мнемоническими методами при изучении математики в урочное время.</a:t>
            </a:r>
            <a:endParaRPr lang="ru-RU" sz="2000" b="1" dirty="0">
              <a:solidFill>
                <a:schemeClr val="tx1"/>
              </a:solidFill>
            </a:endParaRPr>
          </a:p>
        </p:txBody>
      </p:sp>
      <p:sp>
        <p:nvSpPr>
          <p:cNvPr id="68611" name="Rectangle 3"/>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5" name="Rectangle 1"/>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6" name="Овал 15"/>
          <p:cNvSpPr/>
          <p:nvPr/>
        </p:nvSpPr>
        <p:spPr>
          <a:xfrm>
            <a:off x="500034" y="857232"/>
            <a:ext cx="4152928" cy="1643074"/>
          </a:xfrm>
          <a:prstGeom prst="ellips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t>Развитие мотивации обучающихся к занятиям математикой.</a:t>
            </a:r>
            <a:endParaRPr lang="ru-RU" sz="2000" b="1" dirty="0"/>
          </a:p>
        </p:txBody>
      </p:sp>
      <p:sp>
        <p:nvSpPr>
          <p:cNvPr id="17" name="Овал 16"/>
          <p:cNvSpPr/>
          <p:nvPr/>
        </p:nvSpPr>
        <p:spPr>
          <a:xfrm>
            <a:off x="4786314" y="857232"/>
            <a:ext cx="3857652" cy="1643074"/>
          </a:xfrm>
          <a:prstGeom prst="ellips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t>Разработка мер стимулирования </a:t>
            </a:r>
            <a:endParaRPr lang="ru-RU" sz="2000" b="1" dirty="0"/>
          </a:p>
        </p:txBody>
      </p:sp>
      <p:sp>
        <p:nvSpPr>
          <p:cNvPr id="18" name="Овал 17"/>
          <p:cNvSpPr/>
          <p:nvPr/>
        </p:nvSpPr>
        <p:spPr>
          <a:xfrm>
            <a:off x="428596" y="2714620"/>
            <a:ext cx="3857652" cy="1928826"/>
          </a:xfrm>
          <a:prstGeom prst="ellips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smtClean="0">
                <a:solidFill>
                  <a:schemeClr val="bg1"/>
                </a:solidFill>
                <a:latin typeface="Times New Roman" pitchFamily="18" charset="0"/>
                <a:ea typeface="Times New Roman" pitchFamily="18" charset="0"/>
                <a:cs typeface="Times New Roman" pitchFamily="18" charset="0"/>
              </a:rPr>
              <a:t>Разработка мер по привлечению обучающихся во внеурочную деятельность и индивидуальный подход при разработке графика занятий</a:t>
            </a:r>
            <a:endParaRPr lang="ru-RU" sz="1600" b="1" dirty="0">
              <a:solidFill>
                <a:schemeClr val="bg1"/>
              </a:solidFill>
            </a:endParaRPr>
          </a:p>
        </p:txBody>
      </p:sp>
      <p:sp>
        <p:nvSpPr>
          <p:cNvPr id="1026" name="Rectangle 2"/>
          <p:cNvSpPr>
            <a:spLocks noChangeArrowheads="1"/>
          </p:cNvSpPr>
          <p:nvPr/>
        </p:nvSpPr>
        <p:spPr bwMode="auto">
          <a:xfrm>
            <a:off x="0" y="0"/>
            <a:ext cx="261610" cy="27699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 name="Овал 19"/>
          <p:cNvSpPr/>
          <p:nvPr/>
        </p:nvSpPr>
        <p:spPr>
          <a:xfrm>
            <a:off x="4500562" y="2714620"/>
            <a:ext cx="4286280" cy="2000264"/>
          </a:xfrm>
          <a:prstGeom prst="ellips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ea typeface="Times New Roman" pitchFamily="18" charset="0"/>
                <a:cs typeface="Times New Roman" pitchFamily="18" charset="0"/>
              </a:rPr>
              <a:t>Создание творческих групп, разделение проекта  на подпрограммы с мобильными рабочими группами</a:t>
            </a:r>
            <a:endParaRPr lang="ru-RU" b="1" dirty="0">
              <a:solidFill>
                <a:schemeClr val="bg1"/>
              </a:solidFill>
            </a:endParaRPr>
          </a:p>
        </p:txBody>
      </p:sp>
      <p:sp>
        <p:nvSpPr>
          <p:cNvPr id="1027" name="Rectangle 3"/>
          <p:cNvSpPr>
            <a:spLocks noChangeArrowheads="1"/>
          </p:cNvSpPr>
          <p:nvPr/>
        </p:nvSpPr>
        <p:spPr bwMode="auto">
          <a:xfrm>
            <a:off x="0" y="0"/>
            <a:ext cx="223138" cy="27699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2" name="Овал 21"/>
          <p:cNvSpPr/>
          <p:nvPr/>
        </p:nvSpPr>
        <p:spPr>
          <a:xfrm>
            <a:off x="2285984" y="4572008"/>
            <a:ext cx="4643470" cy="1928826"/>
          </a:xfrm>
          <a:prstGeom prst="ellips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t>Разъяснение обучающимся того, что мнемонические приемы несут вспомогательный характер для улучшения запоминания. </a:t>
            </a:r>
          </a:p>
          <a:p>
            <a:pPr algn="ctr"/>
            <a:endParaRPr lang="ru-RU" dirty="0"/>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checkerboard(across)">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slide(fromBottom)">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checkerboard(across)">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slide(fromBottom)">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checkerboard(across)">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slide(fromBottom)">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checkerboard(across)">
                                      <p:cBhvr>
                                        <p:cTn id="42" dur="500"/>
                                        <p:tgtEl>
                                          <p:spTgt spid="20"/>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slide(fromBottom)">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5" presetClass="entr" presetSubtype="10" fill="hold" grpId="0" nodeType="click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checkerboard(across)">
                                      <p:cBhvr>
                                        <p:cTn id="5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16" grpId="0" animBg="1"/>
      <p:bldP spid="17" grpId="0" animBg="1"/>
      <p:bldP spid="18" grpId="0" animBg="1"/>
      <p:bldP spid="20" grpId="0" animBg="1"/>
      <p:bldP spid="2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Users\1\Desktop\Маргарите для конкурса\КАРТИНКИ\доска 3.png"/>
          <p:cNvPicPr>
            <a:picLocks noChangeAspect="1" noChangeArrowheads="1"/>
          </p:cNvPicPr>
          <p:nvPr/>
        </p:nvPicPr>
        <p:blipFill>
          <a:blip r:embed="rId2" cstate="print"/>
          <a:srcRect/>
          <a:stretch>
            <a:fillRect/>
          </a:stretch>
        </p:blipFill>
        <p:spPr bwMode="auto">
          <a:xfrm>
            <a:off x="0" y="0"/>
            <a:ext cx="9144000" cy="6857999"/>
          </a:xfrm>
          <a:prstGeom prst="rect">
            <a:avLst/>
          </a:prstGeom>
          <a:noFill/>
        </p:spPr>
      </p:pic>
      <p:sp>
        <p:nvSpPr>
          <p:cNvPr id="2" name="Заголовок 1"/>
          <p:cNvSpPr>
            <a:spLocks noGrp="1"/>
          </p:cNvSpPr>
          <p:nvPr>
            <p:ph type="title"/>
          </p:nvPr>
        </p:nvSpPr>
        <p:spPr>
          <a:xfrm>
            <a:off x="500034" y="142852"/>
            <a:ext cx="8229600" cy="1285884"/>
          </a:xfrm>
        </p:spPr>
        <p:txBody>
          <a:bodyPr>
            <a:noAutofit/>
          </a:bodyPr>
          <a:lstStyle/>
          <a:p>
            <a:r>
              <a:rPr lang="ru-RU" sz="3200" b="1" i="1" dirty="0" smtClean="0">
                <a:solidFill>
                  <a:schemeClr val="bg1"/>
                </a:solidFill>
              </a:rPr>
              <a:t>Заключение.</a:t>
            </a:r>
            <a:r>
              <a:rPr lang="ru-RU" sz="3200" dirty="0" smtClean="0">
                <a:solidFill>
                  <a:schemeClr val="bg1"/>
                </a:solidFill>
              </a:rPr>
              <a:t/>
            </a:r>
            <a:br>
              <a:rPr lang="ru-RU" sz="3200" dirty="0" smtClean="0">
                <a:solidFill>
                  <a:schemeClr val="bg1"/>
                </a:solidFill>
              </a:rPr>
            </a:br>
            <a:endParaRPr lang="ru-RU" sz="3200" dirty="0">
              <a:solidFill>
                <a:schemeClr val="bg1"/>
              </a:solidFill>
            </a:endParaRPr>
          </a:p>
        </p:txBody>
      </p:sp>
      <p:sp>
        <p:nvSpPr>
          <p:cNvPr id="3" name="Содержимое 2"/>
          <p:cNvSpPr>
            <a:spLocks noGrp="1"/>
          </p:cNvSpPr>
          <p:nvPr>
            <p:ph idx="1"/>
          </p:nvPr>
        </p:nvSpPr>
        <p:spPr>
          <a:xfrm>
            <a:off x="457200" y="785794"/>
            <a:ext cx="8229600" cy="3286148"/>
          </a:xfrm>
        </p:spPr>
        <p:txBody>
          <a:bodyPr>
            <a:normAutofit/>
          </a:bodyPr>
          <a:lstStyle/>
          <a:p>
            <a:pPr>
              <a:buNone/>
            </a:pPr>
            <a:r>
              <a:rPr lang="ru-RU" sz="1600" dirty="0" smtClean="0"/>
              <a:t>		</a:t>
            </a:r>
            <a:r>
              <a:rPr lang="ru-RU" sz="2000" b="1" dirty="0" smtClean="0">
                <a:solidFill>
                  <a:schemeClr val="bg1"/>
                </a:solidFill>
              </a:rPr>
              <a:t>Проблема, ставшая причиной разработки проекта, злободневна. Я, как учитель математики, должна научить, сделать так, чтобы </a:t>
            </a:r>
            <a:r>
              <a:rPr lang="ru-RU" sz="2000" b="1" dirty="0" smtClean="0">
                <a:solidFill>
                  <a:srgbClr val="FFFF00"/>
                </a:solidFill>
              </a:rPr>
              <a:t>ВСЕ</a:t>
            </a:r>
            <a:r>
              <a:rPr lang="ru-RU" sz="2000" b="1" dirty="0" smtClean="0">
                <a:solidFill>
                  <a:schemeClr val="bg1"/>
                </a:solidFill>
              </a:rPr>
              <a:t> дети поняли. Если из урока в урок ученик испытывает трудности в усвоении новой темы, то пропадает интерес к предмету, накапливаются пробелы в знаниях.</a:t>
            </a:r>
          </a:p>
          <a:p>
            <a:pPr>
              <a:buNone/>
            </a:pPr>
            <a:r>
              <a:rPr lang="ru-RU" sz="2000" b="1" dirty="0" smtClean="0">
                <a:solidFill>
                  <a:schemeClr val="bg1"/>
                </a:solidFill>
              </a:rPr>
              <a:t>		Гораздо больше людей сомневаются в своей памяти, чем доверяют ей. Чем меньше доверяют, тем меньше хотят ею пользоваться. Чем меньше пользуются, тем меньше она работает и, как следствие, доверяют ей еще меньше. Казалось бы, это замкнутый круг, но ситуацию можно изменить.</a:t>
            </a:r>
          </a:p>
          <a:p>
            <a:endParaRPr lang="ru-RU" sz="1600" dirty="0"/>
          </a:p>
        </p:txBody>
      </p:sp>
      <p:pic>
        <p:nvPicPr>
          <p:cNvPr id="69635" name="Picture 3" descr="C:\Users\1\Desktop\Маргарите для конкурса\КАРТИНКИ\трудно запомнить 3.jpg"/>
          <p:cNvPicPr>
            <a:picLocks noChangeAspect="1" noChangeArrowheads="1"/>
          </p:cNvPicPr>
          <p:nvPr/>
        </p:nvPicPr>
        <p:blipFill>
          <a:blip r:embed="rId3"/>
          <a:srcRect/>
          <a:stretch>
            <a:fillRect/>
          </a:stretch>
        </p:blipFill>
        <p:spPr bwMode="auto">
          <a:xfrm>
            <a:off x="1714480" y="4214818"/>
            <a:ext cx="3643338" cy="207170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ransition spd="slow">
    <p:wheel spokes="8"/>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Users\1\Desktop\Маргарите для конкурса\КАРТИНКИ\доска 3.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4" name="Заголовок 3"/>
          <p:cNvSpPr>
            <a:spLocks noGrp="1"/>
          </p:cNvSpPr>
          <p:nvPr>
            <p:ph type="title"/>
          </p:nvPr>
        </p:nvSpPr>
        <p:spPr>
          <a:xfrm>
            <a:off x="457200" y="0"/>
            <a:ext cx="8229600" cy="214290"/>
          </a:xfrm>
        </p:spPr>
        <p:txBody>
          <a:bodyPr>
            <a:normAutofit/>
          </a:bodyPr>
          <a:lstStyle/>
          <a:p>
            <a:endParaRPr lang="ru-RU" sz="800" dirty="0"/>
          </a:p>
        </p:txBody>
      </p:sp>
      <p:sp>
        <p:nvSpPr>
          <p:cNvPr id="5" name="Содержимое 4"/>
          <p:cNvSpPr>
            <a:spLocks noGrp="1"/>
          </p:cNvSpPr>
          <p:nvPr>
            <p:ph sz="half" idx="1"/>
          </p:nvPr>
        </p:nvSpPr>
        <p:spPr>
          <a:xfrm>
            <a:off x="457200" y="500042"/>
            <a:ext cx="4900618" cy="6000792"/>
          </a:xfrm>
        </p:spPr>
        <p:txBody>
          <a:bodyPr>
            <a:normAutofit/>
          </a:bodyPr>
          <a:lstStyle/>
          <a:p>
            <a:pPr>
              <a:buNone/>
            </a:pPr>
            <a:r>
              <a:rPr lang="ru-RU" sz="1200" dirty="0" smtClean="0"/>
              <a:t>	</a:t>
            </a:r>
            <a:r>
              <a:rPr lang="ru-RU" sz="2000" b="1" dirty="0" smtClean="0"/>
              <a:t>В своей работе  с обучающимися необходимо использовать  следующие положительные утверждения:</a:t>
            </a:r>
          </a:p>
          <a:p>
            <a:pPr lvl="0"/>
            <a:r>
              <a:rPr lang="ru-RU" b="1" dirty="0" smtClean="0">
                <a:solidFill>
                  <a:schemeClr val="bg1"/>
                </a:solidFill>
              </a:rPr>
              <a:t>Все люди имеют память. </a:t>
            </a:r>
          </a:p>
          <a:p>
            <a:pPr lvl="0"/>
            <a:r>
              <a:rPr lang="ru-RU" b="1" dirty="0" smtClean="0">
                <a:solidFill>
                  <a:schemeClr val="bg1"/>
                </a:solidFill>
              </a:rPr>
              <a:t>Память – это функция мозга. </a:t>
            </a:r>
          </a:p>
          <a:p>
            <a:pPr lvl="0"/>
            <a:r>
              <a:rPr lang="ru-RU" b="1" dirty="0" smtClean="0">
                <a:solidFill>
                  <a:schemeClr val="bg1"/>
                </a:solidFill>
              </a:rPr>
              <a:t>Мозг работает, как и другие органы, а значит, его можно тренировать. </a:t>
            </a:r>
          </a:p>
          <a:p>
            <a:pPr lvl="0"/>
            <a:r>
              <a:rPr lang="ru-RU" b="1" dirty="0" smtClean="0">
                <a:solidFill>
                  <a:schemeClr val="bg1"/>
                </a:solidFill>
              </a:rPr>
              <a:t>Чем чаще вы обращаетесь к памяти, тем легче информация удерживается и сохраняется в ней. </a:t>
            </a:r>
          </a:p>
          <a:p>
            <a:endParaRPr lang="ru-RU" sz="1200" dirty="0"/>
          </a:p>
        </p:txBody>
      </p:sp>
      <p:pic>
        <p:nvPicPr>
          <p:cNvPr id="8" name="Содержимое 7" descr="шарниры мозга.jpg"/>
          <p:cNvPicPr>
            <a:picLocks noGrp="1" noChangeAspect="1"/>
          </p:cNvPicPr>
          <p:nvPr>
            <p:ph sz="half" idx="2"/>
          </p:nvPr>
        </p:nvPicPr>
        <p:blipFill>
          <a:blip r:embed="rId3" cstate="print"/>
          <a:stretch>
            <a:fillRect/>
          </a:stretch>
        </p:blipFill>
        <p:spPr>
          <a:xfrm>
            <a:off x="5357818" y="500042"/>
            <a:ext cx="3328982" cy="3929090"/>
          </a:xfrm>
          <a:prstGeom prst="rect">
            <a:avLst/>
          </a:prstGeom>
          <a:ln>
            <a:noFill/>
          </a:ln>
          <a:effectLst>
            <a:outerShdw blurRad="190500" algn="tl" rotWithShape="0">
              <a:srgbClr val="000000">
                <a:alpha val="70000"/>
              </a:srgbClr>
            </a:outerShdw>
          </a:effectLst>
        </p:spPr>
      </p:pic>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strips(downLeft)">
                                      <p:cBhvr>
                                        <p:cTn id="7" dur="10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strips(downLeft)">
                                      <p:cBhvr>
                                        <p:cTn id="12" dur="10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strips(downLeft)">
                                      <p:cBhvr>
                                        <p:cTn id="17" dur="10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strips(downLeft)">
                                      <p:cBhvr>
                                        <p:cTn id="22" dur="1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Users\1\Desktop\Маргарите для конкурса\КАРТИНКИ\доска 4.png"/>
          <p:cNvPicPr>
            <a:picLocks noChangeAspect="1" noChangeArrowheads="1"/>
          </p:cNvPicPr>
          <p:nvPr/>
        </p:nvPicPr>
        <p:blipFill>
          <a:blip r:embed="rId2"/>
          <a:srcRect/>
          <a:stretch>
            <a:fillRect/>
          </a:stretch>
        </p:blipFill>
        <p:spPr bwMode="auto">
          <a:xfrm>
            <a:off x="-142908" y="0"/>
            <a:ext cx="9429816" cy="7000900"/>
          </a:xfrm>
          <a:prstGeom prst="rect">
            <a:avLst/>
          </a:prstGeom>
          <a:noFill/>
        </p:spPr>
      </p:pic>
      <p:sp>
        <p:nvSpPr>
          <p:cNvPr id="4" name="Прямоугольник 3"/>
          <p:cNvSpPr/>
          <p:nvPr/>
        </p:nvSpPr>
        <p:spPr>
          <a:xfrm>
            <a:off x="1714480" y="2071678"/>
            <a:ext cx="5786478" cy="1569660"/>
          </a:xfrm>
          <a:prstGeom prst="rect">
            <a:avLst/>
          </a:prstGeom>
        </p:spPr>
        <p:txBody>
          <a:bodyPr wrap="square">
            <a:spAutoFit/>
          </a:bodyPr>
          <a:lstStyle/>
          <a:p>
            <a:pPr lvl="0" algn="ctr" fontAlgn="base">
              <a:spcBef>
                <a:spcPct val="0"/>
              </a:spcBef>
              <a:spcAft>
                <a:spcPct val="0"/>
              </a:spcAft>
            </a:pPr>
            <a:r>
              <a:rPr lang="ru-RU" sz="2400" b="1" i="1" dirty="0" smtClean="0">
                <a:solidFill>
                  <a:schemeClr val="bg1"/>
                </a:solidFill>
                <a:latin typeface="Times New Roman" pitchFamily="18" charset="0"/>
                <a:ea typeface="Times New Roman" pitchFamily="18" charset="0"/>
                <a:cs typeface="Times New Roman" pitchFamily="18" charset="0"/>
              </a:rPr>
              <a:t>Задача, конечно, не слишком простая:</a:t>
            </a:r>
            <a:br>
              <a:rPr lang="ru-RU" sz="2400" b="1" i="1" dirty="0" smtClean="0">
                <a:solidFill>
                  <a:schemeClr val="bg1"/>
                </a:solidFill>
                <a:latin typeface="Times New Roman" pitchFamily="18" charset="0"/>
                <a:ea typeface="Times New Roman" pitchFamily="18" charset="0"/>
                <a:cs typeface="Times New Roman" pitchFamily="18" charset="0"/>
              </a:rPr>
            </a:br>
            <a:r>
              <a:rPr lang="ru-RU" sz="2400" b="1" i="1" dirty="0" smtClean="0">
                <a:solidFill>
                  <a:schemeClr val="bg1"/>
                </a:solidFill>
                <a:latin typeface="Times New Roman" pitchFamily="18" charset="0"/>
                <a:ea typeface="Times New Roman" pitchFamily="18" charset="0"/>
                <a:cs typeface="Times New Roman" pitchFamily="18" charset="0"/>
              </a:rPr>
              <a:t>Играя учить и учиться играя.</a:t>
            </a:r>
            <a:endParaRPr lang="ru-RU" sz="2400" b="1" dirty="0" smtClean="0">
              <a:solidFill>
                <a:schemeClr val="bg1"/>
              </a:solidFill>
              <a:latin typeface="Arial" pitchFamily="34" charset="0"/>
              <a:cs typeface="Arial" pitchFamily="34" charset="0"/>
            </a:endParaRPr>
          </a:p>
          <a:p>
            <a:pPr lvl="0" algn="ctr" eaLnBrk="0" fontAlgn="base" hangingPunct="0">
              <a:spcBef>
                <a:spcPct val="0"/>
              </a:spcBef>
              <a:spcAft>
                <a:spcPct val="0"/>
              </a:spcAft>
            </a:pPr>
            <a:r>
              <a:rPr lang="ru-RU" sz="2400" b="1" i="1" dirty="0" smtClean="0">
                <a:solidFill>
                  <a:schemeClr val="bg1"/>
                </a:solidFill>
                <a:latin typeface="Times New Roman" pitchFamily="18" charset="0"/>
                <a:ea typeface="Times New Roman" pitchFamily="18" charset="0"/>
                <a:cs typeface="Times New Roman" pitchFamily="18" charset="0"/>
              </a:rPr>
              <a:t>Но если с учёбой сложить развлеченье,</a:t>
            </a:r>
            <a:br>
              <a:rPr lang="ru-RU" sz="2400" b="1" i="1" dirty="0" smtClean="0">
                <a:solidFill>
                  <a:schemeClr val="bg1"/>
                </a:solidFill>
                <a:latin typeface="Times New Roman" pitchFamily="18" charset="0"/>
                <a:ea typeface="Times New Roman" pitchFamily="18" charset="0"/>
                <a:cs typeface="Times New Roman" pitchFamily="18" charset="0"/>
              </a:rPr>
            </a:br>
            <a:r>
              <a:rPr lang="ru-RU" sz="2400" b="1" i="1" dirty="0" smtClean="0">
                <a:solidFill>
                  <a:schemeClr val="bg1"/>
                </a:solidFill>
                <a:latin typeface="Times New Roman" pitchFamily="18" charset="0"/>
                <a:ea typeface="Times New Roman" pitchFamily="18" charset="0"/>
                <a:cs typeface="Times New Roman" pitchFamily="18" charset="0"/>
              </a:rPr>
              <a:t>То праздником станет любое ученье!</a:t>
            </a:r>
            <a:endParaRPr lang="ru-RU" sz="2400" b="1" dirty="0" smtClean="0">
              <a:solidFill>
                <a:schemeClr val="bg1"/>
              </a:solidFill>
              <a:latin typeface="Arial" pitchFamily="34" charset="0"/>
              <a:cs typeface="Arial" pitchFamily="34" charset="0"/>
            </a:endParaRPr>
          </a:p>
        </p:txBody>
      </p:sp>
    </p:spTree>
  </p:cSld>
  <p:clrMapOvr>
    <a:masterClrMapping/>
  </p:clrMapOvr>
  <p:transition spd="slow">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928670"/>
          </a:xfrm>
        </p:spPr>
        <p:txBody>
          <a:bodyPr>
            <a:noAutofit/>
          </a:bodyPr>
          <a:lstStyle/>
          <a:p>
            <a:r>
              <a:rPr lang="ru-RU" sz="2400" b="1" i="1" dirty="0" smtClean="0"/>
              <a:t>Список источников информации</a:t>
            </a:r>
            <a:br>
              <a:rPr lang="ru-RU" sz="2400" b="1" i="1" dirty="0" smtClean="0"/>
            </a:br>
            <a:endParaRPr lang="ru-RU" sz="2400" b="1" i="1" dirty="0"/>
          </a:p>
        </p:txBody>
      </p:sp>
      <p:sp>
        <p:nvSpPr>
          <p:cNvPr id="3" name="Содержимое 2"/>
          <p:cNvSpPr>
            <a:spLocks noGrp="1"/>
          </p:cNvSpPr>
          <p:nvPr>
            <p:ph sz="quarter" idx="1"/>
          </p:nvPr>
        </p:nvSpPr>
        <p:spPr>
          <a:xfrm>
            <a:off x="285720" y="571480"/>
            <a:ext cx="6500858" cy="6072230"/>
          </a:xfrm>
        </p:spPr>
        <p:txBody>
          <a:bodyPr>
            <a:normAutofit fontScale="92500"/>
          </a:bodyPr>
          <a:lstStyle/>
          <a:p>
            <a:pPr lvl="0"/>
            <a:r>
              <a:rPr lang="ru-RU" sz="1400" dirty="0" smtClean="0"/>
              <a:t>Национальной образовательной инициативе "Наша новая школа"</a:t>
            </a:r>
          </a:p>
          <a:p>
            <a:pPr lvl="0"/>
            <a:r>
              <a:rPr lang="ru-RU" sz="1400" dirty="0" smtClean="0"/>
              <a:t>Концепция развития математического образования в Российской федерации</a:t>
            </a:r>
          </a:p>
          <a:p>
            <a:pPr lvl="0"/>
            <a:r>
              <a:rPr lang="ru-RU" sz="1400" dirty="0" smtClean="0"/>
              <a:t>Л.Г. Логинова. Сохранение качественной определенности дополнительного образования детей в системе образования России // Проблемы современного образования.– 2011 – №3. – С. 48-55  Режим доступа :  </a:t>
            </a:r>
            <a:r>
              <a:rPr lang="ru-RU" sz="1400" u="sng" dirty="0" err="1" smtClean="0">
                <a:hlinkClick r:id="rId2"/>
              </a:rPr>
              <a:t>www.prmedu.ru</a:t>
            </a:r>
            <a:r>
              <a:rPr lang="ru-RU" sz="1400" u="sng" dirty="0" smtClean="0">
                <a:hlinkClick r:id="rId2"/>
              </a:rPr>
              <a:t>/</a:t>
            </a:r>
            <a:endParaRPr lang="ru-RU" sz="1400" dirty="0" smtClean="0"/>
          </a:p>
          <a:p>
            <a:pPr lvl="0"/>
            <a:r>
              <a:rPr lang="ru-RU" sz="1400" dirty="0" smtClean="0"/>
              <a:t>Хуторской А.В. </a:t>
            </a:r>
            <a:r>
              <a:rPr lang="ru-RU" sz="1400" dirty="0" err="1" smtClean="0"/>
              <a:t>Метапредметное</a:t>
            </a:r>
            <a:r>
              <a:rPr lang="ru-RU" sz="1400" dirty="0" smtClean="0"/>
              <a:t> содержание и результаты образования: как  реализовать федеральные государственные образовательные стандарты (ФГОС) // Интернет-журнал "</a:t>
            </a:r>
            <a:r>
              <a:rPr lang="ru-RU" sz="1400" dirty="0" err="1" smtClean="0"/>
              <a:t>Эйдос</a:t>
            </a:r>
            <a:r>
              <a:rPr lang="ru-RU" sz="1400" dirty="0" smtClean="0"/>
              <a:t>". - 2012. -№1. http://www.eidos.ru/journal/2012/0229-10.htm. </a:t>
            </a:r>
          </a:p>
          <a:p>
            <a:pPr lvl="0"/>
            <a:r>
              <a:rPr lang="ru-RU" sz="1400" dirty="0" smtClean="0"/>
              <a:t>Е.И. Игнатьев. В царстве смекалки.  //М., «Наука», 1979 г. </a:t>
            </a:r>
          </a:p>
          <a:p>
            <a:pPr lvl="0"/>
            <a:r>
              <a:rPr lang="ru-RU" sz="1400" dirty="0" smtClean="0"/>
              <a:t>Т.Ф. </a:t>
            </a:r>
            <a:r>
              <a:rPr lang="ru-RU" sz="1400" dirty="0" err="1" smtClean="0"/>
              <a:t>Ушева</a:t>
            </a:r>
            <a:r>
              <a:rPr lang="ru-RU" sz="1400" dirty="0" smtClean="0"/>
              <a:t>. Формирование </a:t>
            </a:r>
            <a:r>
              <a:rPr lang="ru-RU" sz="1400" dirty="0" err="1" smtClean="0"/>
              <a:t>метапредметных</a:t>
            </a:r>
            <a:r>
              <a:rPr lang="ru-RU" sz="1400" dirty="0" smtClean="0"/>
              <a:t> умений учащихся: </a:t>
            </a:r>
            <a:r>
              <a:rPr lang="ru-RU" sz="1400" dirty="0" err="1" smtClean="0"/>
              <a:t>учебно</a:t>
            </a:r>
            <a:r>
              <a:rPr lang="ru-RU" sz="1400" dirty="0" smtClean="0"/>
              <a:t> – методическое пособие. // Иркутск, ГОУ ВПО ИГЛУ, 2012 г.</a:t>
            </a:r>
          </a:p>
          <a:p>
            <a:pPr lvl="0"/>
            <a:r>
              <a:rPr lang="ru-RU" sz="1400" dirty="0" err="1" smtClean="0"/>
              <a:t>Зиганов</a:t>
            </a:r>
            <a:r>
              <a:rPr lang="ru-RU" sz="1400" dirty="0" smtClean="0"/>
              <a:t> М.А., </a:t>
            </a:r>
            <a:r>
              <a:rPr lang="ru-RU" sz="1400" dirty="0" err="1" smtClean="0"/>
              <a:t>Козаренко</a:t>
            </a:r>
            <a:r>
              <a:rPr lang="ru-RU" sz="1400" dirty="0" smtClean="0"/>
              <a:t> В.А. Мнемотехника. Запоминание на основе</a:t>
            </a:r>
          </a:p>
          <a:p>
            <a:r>
              <a:rPr lang="ru-RU" sz="1400" dirty="0" smtClean="0"/>
              <a:t>визуального      мышления // М.: Школа рационального чтения , 2001</a:t>
            </a:r>
          </a:p>
          <a:p>
            <a:pPr lvl="0"/>
            <a:r>
              <a:rPr lang="ru-RU" sz="1400" dirty="0" smtClean="0"/>
              <a:t>"УСОВЕРШЕНСТВУЙТЕ СВОЮ ПАМЯТЬ" ТОНИ БЬЮЗЕНА.</a:t>
            </a:r>
            <a:r>
              <a:rPr lang="ru-RU" sz="1400" b="1" dirty="0" smtClean="0"/>
              <a:t> </a:t>
            </a:r>
            <a:r>
              <a:rPr lang="ru-RU" sz="1400" dirty="0" smtClean="0"/>
              <a:t>Перевод с английского Е.А.Самсонова 2003 г. по изданию </a:t>
            </a:r>
            <a:r>
              <a:rPr lang="en-US" sz="1400" dirty="0" smtClean="0"/>
              <a:t>MASTER YOUR MEMORY by Tony </a:t>
            </a:r>
            <a:r>
              <a:rPr lang="en-US" sz="1400" dirty="0" err="1" smtClean="0"/>
              <a:t>Buzan</a:t>
            </a:r>
            <a:r>
              <a:rPr lang="en-US" sz="1400" dirty="0" smtClean="0"/>
              <a:t>. // London: BBC Worldwide Limited. </a:t>
            </a:r>
            <a:r>
              <a:rPr lang="ru-RU" sz="1400" dirty="0" smtClean="0"/>
              <a:t>2000</a:t>
            </a:r>
          </a:p>
          <a:p>
            <a:pPr lvl="0"/>
            <a:r>
              <a:rPr lang="ru-RU" sz="1400" dirty="0" smtClean="0"/>
              <a:t>Васильев В.Ю., Васильева Е.Е. </a:t>
            </a:r>
            <a:r>
              <a:rPr lang="ru-RU" sz="1400" dirty="0" err="1" smtClean="0"/>
              <a:t>Суперпамять</a:t>
            </a:r>
            <a:r>
              <a:rPr lang="ru-RU" sz="1400" dirty="0" smtClean="0"/>
              <a:t>, или как запомнить, чтобы вспомнить?// АСТ, 2007</a:t>
            </a:r>
          </a:p>
          <a:p>
            <a:pPr lvl="0"/>
            <a:r>
              <a:rPr lang="ru-RU" sz="1400" dirty="0" smtClean="0"/>
              <a:t>А.Р. </a:t>
            </a:r>
            <a:r>
              <a:rPr lang="ru-RU" sz="1400" dirty="0" err="1" smtClean="0"/>
              <a:t>Лурия</a:t>
            </a:r>
            <a:r>
              <a:rPr lang="ru-RU" sz="1400" dirty="0" smtClean="0"/>
              <a:t>. Маленькая книжка о большой памяти. //М., Издательство МГУ, 2011</a:t>
            </a:r>
          </a:p>
          <a:p>
            <a:pPr lvl="0"/>
            <a:r>
              <a:rPr lang="ru-RU" sz="1400" dirty="0" smtClean="0"/>
              <a:t>Смирнов А.А. Произвольное и непроизвольное запоминание. Психология памяти: Хрестоматия / Ред. Ю.Б. </a:t>
            </a:r>
            <a:r>
              <a:rPr lang="ru-RU" sz="1400" dirty="0" err="1" smtClean="0"/>
              <a:t>Гиппенрейтер</a:t>
            </a:r>
            <a:r>
              <a:rPr lang="ru-RU" sz="1400" dirty="0" smtClean="0"/>
              <a:t>, В.Я. Романов. //М.: </a:t>
            </a:r>
            <a:r>
              <a:rPr lang="ru-RU" sz="1400" dirty="0" err="1" smtClean="0"/>
              <a:t>ЧеРо</a:t>
            </a:r>
            <a:r>
              <a:rPr lang="ru-RU" sz="1400" dirty="0" smtClean="0"/>
              <a:t>, 2000.</a:t>
            </a:r>
          </a:p>
          <a:p>
            <a:pPr lvl="0"/>
            <a:r>
              <a:rPr lang="ru-RU" sz="1400" dirty="0" smtClean="0"/>
              <a:t>Смирнова В.В. Приемы мнемотехники. Воображай. Запоминай. Действуй! Методическое пособие для учителя. //М. 2003г.</a:t>
            </a:r>
          </a:p>
          <a:p>
            <a:endParaRPr lang="ru-RU" sz="1200" dirty="0"/>
          </a:p>
        </p:txBody>
      </p:sp>
      <p:pic>
        <p:nvPicPr>
          <p:cNvPr id="72708" name="Picture 4" descr="Похожее изображение"/>
          <p:cNvPicPr>
            <a:picLocks noChangeAspect="1" noChangeArrowheads="1"/>
          </p:cNvPicPr>
          <p:nvPr/>
        </p:nvPicPr>
        <p:blipFill>
          <a:blip r:embed="rId3"/>
          <a:srcRect/>
          <a:stretch>
            <a:fillRect/>
          </a:stretch>
        </p:blipFill>
        <p:spPr bwMode="auto">
          <a:xfrm>
            <a:off x="6715140" y="785794"/>
            <a:ext cx="2286016" cy="5357850"/>
          </a:xfrm>
          <a:prstGeom prst="rect">
            <a:avLst/>
          </a:prstGeom>
          <a:noFill/>
        </p:spPr>
      </p:pic>
    </p:spTree>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Картинки по запросу картинки список литературы"/>
          <p:cNvPicPr>
            <a:picLocks noChangeAspect="1" noChangeArrowheads="1"/>
          </p:cNvPicPr>
          <p:nvPr/>
        </p:nvPicPr>
        <p:blipFill>
          <a:blip r:embed="rId2"/>
          <a:srcRect/>
          <a:stretch>
            <a:fillRect/>
          </a:stretch>
        </p:blipFill>
        <p:spPr bwMode="auto">
          <a:xfrm>
            <a:off x="4214810" y="2643182"/>
            <a:ext cx="4643470" cy="3714759"/>
          </a:xfrm>
          <a:prstGeom prst="rect">
            <a:avLst/>
          </a:prstGeom>
          <a:noFill/>
        </p:spPr>
      </p:pic>
      <p:sp>
        <p:nvSpPr>
          <p:cNvPr id="2" name="Заголовок 1"/>
          <p:cNvSpPr>
            <a:spLocks noGrp="1"/>
          </p:cNvSpPr>
          <p:nvPr>
            <p:ph type="title"/>
          </p:nvPr>
        </p:nvSpPr>
        <p:spPr>
          <a:xfrm>
            <a:off x="914400" y="142852"/>
            <a:ext cx="7772400" cy="214314"/>
          </a:xfrm>
        </p:spPr>
        <p:txBody>
          <a:bodyPr>
            <a:normAutofit fontScale="90000"/>
          </a:bodyPr>
          <a:lstStyle/>
          <a:p>
            <a:endParaRPr lang="ru-RU" sz="800" dirty="0"/>
          </a:p>
        </p:txBody>
      </p:sp>
      <p:sp>
        <p:nvSpPr>
          <p:cNvPr id="3" name="Содержимое 2"/>
          <p:cNvSpPr>
            <a:spLocks noGrp="1"/>
          </p:cNvSpPr>
          <p:nvPr>
            <p:ph sz="quarter" idx="1"/>
          </p:nvPr>
        </p:nvSpPr>
        <p:spPr>
          <a:xfrm>
            <a:off x="642910" y="500042"/>
            <a:ext cx="6357982" cy="5000660"/>
          </a:xfrm>
        </p:spPr>
        <p:txBody>
          <a:bodyPr>
            <a:normAutofit fontScale="77500" lnSpcReduction="20000"/>
          </a:bodyPr>
          <a:lstStyle/>
          <a:p>
            <a:pPr lvl="0"/>
            <a:r>
              <a:rPr lang="ru-RU" u="sng" dirty="0" smtClean="0">
                <a:hlinkClick r:id="rId3"/>
              </a:rPr>
              <a:t>http://www.vashpsixolog.ru</a:t>
            </a:r>
            <a:endParaRPr lang="ru-RU" dirty="0" smtClean="0"/>
          </a:p>
          <a:p>
            <a:pPr lvl="0"/>
            <a:r>
              <a:rPr lang="ru-RU" u="sng" dirty="0" smtClean="0">
                <a:hlinkClick r:id="rId4"/>
              </a:rPr>
              <a:t>http://psylist.net/praktikum</a:t>
            </a:r>
            <a:endParaRPr lang="ru-RU" dirty="0" smtClean="0"/>
          </a:p>
          <a:p>
            <a:pPr lvl="0"/>
            <a:r>
              <a:rPr lang="ru-RU" u="sng" dirty="0" smtClean="0">
                <a:hlinkClick r:id="rId5"/>
              </a:rPr>
              <a:t>https://sites.google.com</a:t>
            </a:r>
            <a:endParaRPr lang="ru-RU" dirty="0" smtClean="0"/>
          </a:p>
          <a:p>
            <a:pPr lvl="0"/>
            <a:r>
              <a:rPr lang="ru-RU" u="sng" dirty="0" smtClean="0">
                <a:hlinkClick r:id="rId6"/>
              </a:rPr>
              <a:t>http://psychok.net/testy</a:t>
            </a:r>
            <a:endParaRPr lang="ru-RU" dirty="0" smtClean="0"/>
          </a:p>
          <a:p>
            <a:pPr lvl="0"/>
            <a:r>
              <a:rPr lang="ru-RU" u="sng" dirty="0" smtClean="0">
                <a:hlinkClick r:id="rId7"/>
              </a:rPr>
              <a:t>https://newtonew.com</a:t>
            </a:r>
            <a:endParaRPr lang="ru-RU" dirty="0" smtClean="0"/>
          </a:p>
          <a:p>
            <a:pPr lvl="0"/>
            <a:r>
              <a:rPr lang="ru-RU" u="sng" dirty="0" smtClean="0">
                <a:hlinkClick r:id="rId8"/>
              </a:rPr>
              <a:t>http://nsportal.ru</a:t>
            </a:r>
            <a:endParaRPr lang="ru-RU" dirty="0" smtClean="0"/>
          </a:p>
          <a:p>
            <a:pPr lvl="0"/>
            <a:r>
              <a:rPr lang="ru-RU" u="sng" dirty="0" err="1" smtClean="0">
                <a:hlinkClick r:id="rId9"/>
              </a:rPr>
              <a:t>www.mnemotexnika.narod.ru</a:t>
            </a:r>
            <a:endParaRPr lang="ru-RU" dirty="0" smtClean="0"/>
          </a:p>
          <a:p>
            <a:pPr lvl="0"/>
            <a:r>
              <a:rPr lang="ru-RU" u="sng" dirty="0" smtClean="0">
                <a:hlinkClick r:id="rId10"/>
              </a:rPr>
              <a:t>http://www.asabliva.by</a:t>
            </a:r>
            <a:endParaRPr lang="ru-RU" dirty="0" smtClean="0"/>
          </a:p>
          <a:p>
            <a:pPr lvl="0"/>
            <a:r>
              <a:rPr lang="ru-RU" u="sng" dirty="0" smtClean="0">
                <a:hlinkClick r:id="rId11"/>
              </a:rPr>
              <a:t>http://www.e-reading.club</a:t>
            </a:r>
            <a:endParaRPr lang="ru-RU" dirty="0" smtClean="0"/>
          </a:p>
          <a:p>
            <a:pPr lvl="0"/>
            <a:r>
              <a:rPr lang="ru-RU" u="sng" dirty="0" smtClean="0">
                <a:hlinkClick r:id="rId12"/>
              </a:rPr>
              <a:t>http://www.mnemotexnika.narod.ru</a:t>
            </a:r>
            <a:endParaRPr lang="ru-RU" dirty="0" smtClean="0"/>
          </a:p>
          <a:p>
            <a:pPr lvl="0"/>
            <a:r>
              <a:rPr lang="ru-RU" u="sng" dirty="0" smtClean="0">
                <a:hlinkClick r:id="rId13"/>
              </a:rPr>
              <a:t>http://www.edubib.ru</a:t>
            </a:r>
            <a:endParaRPr lang="ru-RU" dirty="0" smtClean="0"/>
          </a:p>
          <a:p>
            <a:pPr lvl="0"/>
            <a:r>
              <a:rPr lang="ru-RU" u="sng" dirty="0" smtClean="0">
                <a:hlinkClick r:id="rId14"/>
              </a:rPr>
              <a:t>http://mnemonikon.ru</a:t>
            </a:r>
            <a:endParaRPr lang="ru-RU" dirty="0" smtClean="0"/>
          </a:p>
          <a:p>
            <a:pPr lvl="0"/>
            <a:r>
              <a:rPr lang="ru-RU" u="sng" dirty="0" smtClean="0">
                <a:hlinkClick r:id="rId15"/>
              </a:rPr>
              <a:t>https://habrahabr.ru</a:t>
            </a:r>
            <a:endParaRPr lang="ru-RU" dirty="0" smtClean="0"/>
          </a:p>
          <a:p>
            <a:pPr lvl="0"/>
            <a:r>
              <a:rPr lang="ru-RU" u="sng" dirty="0" smtClean="0">
                <a:hlinkClick r:id="rId16"/>
              </a:rPr>
              <a:t>http://www.koob.ru/</a:t>
            </a:r>
            <a:endParaRPr lang="ru-RU" dirty="0" smtClean="0"/>
          </a:p>
          <a:p>
            <a:pPr lvl="0"/>
            <a:r>
              <a:rPr lang="ru-RU" u="sng" dirty="0" smtClean="0">
                <a:hlinkClick r:id="rId17"/>
              </a:rPr>
              <a:t>http://festival.1september.ru</a:t>
            </a:r>
            <a:endParaRPr lang="ru-RU" dirty="0" smtClean="0"/>
          </a:p>
          <a:p>
            <a:endParaRPr lang="ru-RU" dirty="0"/>
          </a:p>
        </p:txBody>
      </p:sp>
      <p:pic>
        <p:nvPicPr>
          <p:cNvPr id="73732" name="Picture 4" descr="Похожее изображение"/>
          <p:cNvPicPr>
            <a:picLocks noChangeAspect="1" noChangeArrowheads="1"/>
          </p:cNvPicPr>
          <p:nvPr/>
        </p:nvPicPr>
        <p:blipFill>
          <a:blip r:embed="rId18"/>
          <a:srcRect/>
          <a:stretch>
            <a:fillRect/>
          </a:stretch>
        </p:blipFill>
        <p:spPr bwMode="auto">
          <a:xfrm>
            <a:off x="5143504" y="357166"/>
            <a:ext cx="3500462" cy="2643206"/>
          </a:xfrm>
          <a:prstGeom prst="rect">
            <a:avLst/>
          </a:prstGeom>
          <a:noFill/>
        </p:spPr>
      </p:pic>
    </p:spTree>
  </p:cSld>
  <p:clrMapOvr>
    <a:masterClrMapping/>
  </p:clrMapOvr>
  <p:transition spd="slow">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Картинки по запросу картинки мнемоника спасибо за внимание"/>
          <p:cNvPicPr>
            <a:picLocks noChangeAspect="1" noChangeArrowheads="1"/>
          </p:cNvPicPr>
          <p:nvPr/>
        </p:nvPicPr>
        <p:blipFill>
          <a:blip r:embed="rId2"/>
          <a:srcRect/>
          <a:stretch>
            <a:fillRect/>
          </a:stretch>
        </p:blipFill>
        <p:spPr bwMode="auto">
          <a:xfrm>
            <a:off x="0" y="571480"/>
            <a:ext cx="9144000" cy="6286520"/>
          </a:xfrm>
          <a:prstGeom prst="rect">
            <a:avLst/>
          </a:prstGeom>
          <a:noFill/>
        </p:spPr>
      </p:pic>
      <p:sp>
        <p:nvSpPr>
          <p:cNvPr id="2" name="Заголовок 1"/>
          <p:cNvSpPr>
            <a:spLocks noGrp="1"/>
          </p:cNvSpPr>
          <p:nvPr>
            <p:ph type="title"/>
          </p:nvPr>
        </p:nvSpPr>
        <p:spPr/>
        <p:txBody>
          <a:bodyPr/>
          <a:lstStyle/>
          <a:p>
            <a:r>
              <a:rPr lang="ru-RU" b="1" i="1" dirty="0" smtClean="0"/>
              <a:t>Спасибо за внимание !</a:t>
            </a:r>
            <a:endParaRPr lang="ru-RU" b="1" i="1" dirty="0"/>
          </a:p>
        </p:txBody>
      </p:sp>
    </p:spTree>
  </p:cSld>
  <p:clrMapOvr>
    <a:masterClrMapping/>
  </p:clrMapOvr>
  <p:transition spd="slow">
    <p:dissolve/>
  </p:transition>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Официальная">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Официальная">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Официальная">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Начальная">
  <a:themeElements>
    <a:clrScheme name="Начальная">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Начальная">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Начальная">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501</TotalTime>
  <Words>1126</Words>
  <Application>Microsoft Office PowerPoint</Application>
  <PresentationFormat>Экран (4:3)</PresentationFormat>
  <Paragraphs>252</Paragraphs>
  <Slides>25</Slides>
  <Notes>0</Notes>
  <HiddenSlides>0</HiddenSlides>
  <MMClips>0</MMClips>
  <ScaleCrop>false</ScaleCrop>
  <HeadingPairs>
    <vt:vector size="4" baseType="variant">
      <vt:variant>
        <vt:lpstr>Тема</vt:lpstr>
      </vt:variant>
      <vt:variant>
        <vt:i4>4</vt:i4>
      </vt:variant>
      <vt:variant>
        <vt:lpstr>Заголовки слайдов</vt:lpstr>
      </vt:variant>
      <vt:variant>
        <vt:i4>25</vt:i4>
      </vt:variant>
    </vt:vector>
  </HeadingPairs>
  <TitlesOfParts>
    <vt:vector size="29" baseType="lpstr">
      <vt:lpstr>Тема Office</vt:lpstr>
      <vt:lpstr>Справедливость</vt:lpstr>
      <vt:lpstr>Официальная</vt:lpstr>
      <vt:lpstr>Начальная</vt:lpstr>
      <vt:lpstr>МУНИЦИПАЛЬНОЕ БЮДЖЕТНОЕ ОБЩЕОБРАЗОВАТЕЛЬНОЕ УЧРЕЖДЕНИЕ «ЯРЦЕВСКАЯ СРЕДНЯЯ ШКОЛА № 1»         Педагогический проект   «Мнемоника – математики гармоника»  (Повышение качества математического образования во внеурочной деятельности посредством использования мнемонических приемов) </vt:lpstr>
      <vt:lpstr>Структура проекта</vt:lpstr>
      <vt:lpstr>Слайд 3</vt:lpstr>
      <vt:lpstr>Слайд 4</vt:lpstr>
      <vt:lpstr>1.Обоснование актуальности проекта </vt:lpstr>
      <vt:lpstr>Слайд 6</vt:lpstr>
      <vt:lpstr>2. Цель и задачи проекта </vt:lpstr>
      <vt:lpstr>Слайд 8</vt:lpstr>
      <vt:lpstr> 3.  Теоретическая база проекта </vt:lpstr>
      <vt:lpstr>4. Сроки реализации проекта. </vt:lpstr>
      <vt:lpstr>5. SWOT – анализ ситуации</vt:lpstr>
      <vt:lpstr>Слайд 12</vt:lpstr>
      <vt:lpstr>Стейкхолдеры проекта</vt:lpstr>
      <vt:lpstr>6. Проектное  решение(ведущие идеи). </vt:lpstr>
      <vt:lpstr>II этап. Основной </vt:lpstr>
      <vt:lpstr>III этап. Заключительный </vt:lpstr>
      <vt:lpstr>7. Ресурсное обеспечение проекта </vt:lpstr>
      <vt:lpstr>8. Ожидаемые результаты реализации проекта  </vt:lpstr>
      <vt:lpstr>9. Риск-менеджмент. (Риски и пути их минимизации) </vt:lpstr>
      <vt:lpstr>Заключение. </vt:lpstr>
      <vt:lpstr>Слайд 21</vt:lpstr>
      <vt:lpstr>Слайд 22</vt:lpstr>
      <vt:lpstr>Список источников информации </vt:lpstr>
      <vt:lpstr>Слайд 24</vt:lpstr>
      <vt:lpstr>Спасибо за внимание !</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МУНИЦИПАЛЬНОЕ БЮДЖЕТНОЕ ОБЩЕОБРАЗОВАТЕЛЬНОЕ УЧРЕЖДЕНИЕ «ЯРЦЕВСКАЯ СРЕДНЯЯ ШКОЛА № 1»         Педагогический проект   «Мнемоника – математики гармоника»  (Повышение качества математического образования во внеурочной деятельности посредством использования мнемонических приемов)</dc:title>
  <dc:creator>1</dc:creator>
  <cp:lastModifiedBy>USER</cp:lastModifiedBy>
  <cp:revision>55</cp:revision>
  <dcterms:created xsi:type="dcterms:W3CDTF">2017-04-07T12:34:26Z</dcterms:created>
  <dcterms:modified xsi:type="dcterms:W3CDTF">2023-10-24T20:57:04Z</dcterms:modified>
</cp:coreProperties>
</file>