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6" r:id="rId2"/>
    <p:sldId id="257" r:id="rId3"/>
    <p:sldId id="258" r:id="rId4"/>
    <p:sldId id="261" r:id="rId5"/>
    <p:sldId id="259" r:id="rId6"/>
    <p:sldId id="277" r:id="rId7"/>
    <p:sldId id="262" r:id="rId8"/>
    <p:sldId id="263" r:id="rId9"/>
    <p:sldId id="264" r:id="rId10"/>
    <p:sldId id="265" r:id="rId11"/>
    <p:sldId id="267" r:id="rId12"/>
    <p:sldId id="271" r:id="rId13"/>
    <p:sldId id="287" r:id="rId14"/>
    <p:sldId id="286" r:id="rId15"/>
    <p:sldId id="288" r:id="rId16"/>
    <p:sldId id="289" r:id="rId17"/>
    <p:sldId id="291" r:id="rId18"/>
    <p:sldId id="292" r:id="rId19"/>
    <p:sldId id="295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AF9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B57B6A3-62A2-4B07-B54A-0978F452030F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BF5F2AC-96D7-4B9D-B435-99E2504190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AB3405-5202-438B-82C6-D68247159B0A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6914C-F0B5-418B-A5B6-A9140E6DC8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0AB89-7FB0-4FA6-BBDC-B879422C5C11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762F6-6000-4B78-92C2-F5DC7B26BD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13A72-1DCF-45C8-8DA9-5E1397CA19CB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F9402-4DF1-4159-B3F7-823D863BAE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6DA3180-FD02-4E16-B86E-504FE4775FF6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4116D7A-16AB-41A2-8490-5282431478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03664-61D6-4774-9966-5BA06F842869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0FF8D-BDEF-4286-9F4F-F9964C6ABF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Прямая соединительная линия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Овал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62E6FBE-4DD9-470F-84D8-F2DFC4829861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5F4B63F-BAA0-4AB9-9FC2-E5390F4D7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Овал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FB06B50-86DF-4852-9F86-64C3039FDE4D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2321AE1-EAA2-420D-8C0A-98B62C261A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A656D-DB7A-449D-93B9-E87722E43F83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B77D65-9CDD-423D-BA7D-448C060D6F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E215F-93FD-4FA5-BCF1-5691F929F6BE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B657B-415D-43FC-9A8E-805180D80A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8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29DB5CB-26E2-42FE-9CDD-3F93D705D8C5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CD5D2A-A7DC-4DD7-BE3D-7BB66FD859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4" r:id="rId3"/>
    <p:sldLayoutId id="2147483693" r:id="rId4"/>
    <p:sldLayoutId id="2147483697" r:id="rId5"/>
    <p:sldLayoutId id="2147483692" r:id="rId6"/>
    <p:sldLayoutId id="2147483698" r:id="rId7"/>
    <p:sldLayoutId id="2147483699" r:id="rId8"/>
    <p:sldLayoutId id="2147483691" r:id="rId9"/>
    <p:sldLayoutId id="2147483690" r:id="rId10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1066800"/>
            <a:ext cx="2971800" cy="35052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200" b="1" cap="none" dirty="0" smtClean="0">
                <a:solidFill>
                  <a:schemeClr val="tx1"/>
                </a:solidFill>
                <a:latin typeface="Georgia" pitchFamily="18" charset="0"/>
              </a:rPr>
              <a:t>Тема проекта: </a:t>
            </a:r>
            <a:r>
              <a:rPr lang="ru-RU" sz="6000" cap="none" dirty="0" smtClean="0">
                <a:solidFill>
                  <a:schemeClr val="tx1"/>
                </a:solidFill>
                <a:effectLst>
                  <a:glow rad="101600">
                    <a:srgbClr val="92D050">
                      <a:alpha val="60000"/>
                    </a:srgbClr>
                  </a:glow>
                </a:effectLst>
                <a:latin typeface="Georgia" pitchFamily="18" charset="0"/>
              </a:rPr>
              <a:t>«Чудеса на грядке»</a:t>
            </a:r>
            <a:endParaRPr lang="ru-RU" sz="6000" cap="none" dirty="0">
              <a:solidFill>
                <a:schemeClr val="tx1"/>
              </a:solidFill>
              <a:effectLst>
                <a:glow rad="101600">
                  <a:srgbClr val="92D050">
                    <a:alpha val="60000"/>
                  </a:srgbClr>
                </a:glow>
              </a:effectLst>
              <a:latin typeface="Georgia" pitchFamily="18" charset="0"/>
            </a:endParaRPr>
          </a:p>
        </p:txBody>
      </p:sp>
      <p:pic>
        <p:nvPicPr>
          <p:cNvPr id="4" name="Содержимое 3" descr="0002900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124200" y="-21771"/>
            <a:ext cx="6019800" cy="6879771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304800"/>
            <a:ext cx="8001000" cy="6169025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Ø"/>
            </a:pPr>
            <a:r>
              <a:rPr lang="ru-RU" sz="2600" b="1" i="1" smtClean="0">
                <a:solidFill>
                  <a:srgbClr val="7030A0"/>
                </a:solidFill>
                <a:latin typeface="Georgia" pitchFamily="18" charset="0"/>
              </a:rPr>
              <a:t>Тип проекта </a:t>
            </a:r>
            <a:r>
              <a:rPr lang="ru-RU" sz="2200" b="1" smtClean="0">
                <a:solidFill>
                  <a:srgbClr val="0D0D0D"/>
                </a:solidFill>
                <a:latin typeface="Georgia" pitchFamily="18" charset="0"/>
              </a:rPr>
              <a:t>– исследовательско-творческий</a:t>
            </a:r>
          </a:p>
          <a:p>
            <a:pPr algn="just" eaLnBrk="1" hangingPunct="1">
              <a:buFont typeface="Wingdings" pitchFamily="2" charset="2"/>
              <a:buChar char="Ø"/>
            </a:pPr>
            <a:endParaRPr lang="ru-RU" sz="2200" smtClean="0">
              <a:latin typeface="Georgia" pitchFamily="18" charset="0"/>
            </a:endParaRP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z="2600" b="1" i="1" smtClean="0">
                <a:solidFill>
                  <a:srgbClr val="7030A0"/>
                </a:solidFill>
                <a:latin typeface="Georgia" pitchFamily="18" charset="0"/>
              </a:rPr>
              <a:t>Время проекта</a:t>
            </a:r>
            <a:r>
              <a:rPr lang="ru-RU" sz="2600" i="1" smtClean="0">
                <a:solidFill>
                  <a:srgbClr val="7030A0"/>
                </a:solidFill>
                <a:latin typeface="Georgia" pitchFamily="18" charset="0"/>
              </a:rPr>
              <a:t> </a:t>
            </a:r>
            <a:r>
              <a:rPr lang="ru-RU" sz="2200" b="1" smtClean="0">
                <a:solidFill>
                  <a:srgbClr val="0D0D0D"/>
                </a:solidFill>
                <a:latin typeface="Georgia" pitchFamily="18" charset="0"/>
              </a:rPr>
              <a:t>– </a:t>
            </a:r>
            <a:r>
              <a:rPr lang="ru-RU" sz="2200" b="1" smtClean="0">
                <a:solidFill>
                  <a:srgbClr val="0D0D0D"/>
                </a:solidFill>
                <a:latin typeface="Arial" charset="0"/>
              </a:rPr>
              <a:t>краткосрочный</a:t>
            </a:r>
          </a:p>
          <a:p>
            <a:pPr algn="just" eaLnBrk="1" hangingPunct="1">
              <a:buFont typeface="Wingdings" pitchFamily="2" charset="2"/>
              <a:buChar char="Ø"/>
            </a:pPr>
            <a:endParaRPr lang="ru-RU" sz="2200" smtClean="0">
              <a:latin typeface="Georgia" pitchFamily="18" charset="0"/>
            </a:endParaRP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z="2600" b="1" i="1" smtClean="0">
                <a:solidFill>
                  <a:srgbClr val="7030A0"/>
                </a:solidFill>
                <a:latin typeface="Georgia" pitchFamily="18" charset="0"/>
              </a:rPr>
              <a:t>Участники проекта</a:t>
            </a:r>
            <a:r>
              <a:rPr lang="ru-RU" sz="2600" i="1" smtClean="0">
                <a:solidFill>
                  <a:srgbClr val="7030A0"/>
                </a:solidFill>
                <a:latin typeface="Georgia" pitchFamily="18" charset="0"/>
              </a:rPr>
              <a:t> </a:t>
            </a:r>
            <a:r>
              <a:rPr lang="ru-RU" sz="2600" b="1" smtClean="0">
                <a:solidFill>
                  <a:srgbClr val="0D0D0D"/>
                </a:solidFill>
                <a:latin typeface="Georgia" pitchFamily="18" charset="0"/>
              </a:rPr>
              <a:t>– </a:t>
            </a:r>
            <a:r>
              <a:rPr lang="ru-RU" sz="2200" b="1" smtClean="0">
                <a:solidFill>
                  <a:srgbClr val="0D0D0D"/>
                </a:solidFill>
                <a:latin typeface="Georgia" pitchFamily="18" charset="0"/>
              </a:rPr>
              <a:t>дети</a:t>
            </a:r>
            <a:r>
              <a:rPr lang="ru-RU" sz="2200" b="1" smtClean="0">
                <a:solidFill>
                  <a:srgbClr val="0D0D0D"/>
                </a:solidFill>
                <a:latin typeface="Arial" charset="0"/>
              </a:rPr>
              <a:t> старшей</a:t>
            </a:r>
            <a:r>
              <a:rPr lang="ru-RU" sz="2200" b="1" smtClean="0">
                <a:solidFill>
                  <a:srgbClr val="0D0D0D"/>
                </a:solidFill>
                <a:latin typeface="Georgia" pitchFamily="18" charset="0"/>
              </a:rPr>
              <a:t> группы, родители, воспитатель</a:t>
            </a:r>
          </a:p>
          <a:p>
            <a:pPr algn="just" eaLnBrk="1" hangingPunct="1">
              <a:buFont typeface="Wingdings" pitchFamily="2" charset="2"/>
              <a:buChar char="Ø"/>
            </a:pPr>
            <a:endParaRPr lang="ru-RU" sz="2200" smtClean="0">
              <a:latin typeface="Georgia" pitchFamily="18" charset="0"/>
            </a:endParaRP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z="2600" b="1" i="1" smtClean="0">
                <a:solidFill>
                  <a:srgbClr val="7030A0"/>
                </a:solidFill>
                <a:latin typeface="Georgia" pitchFamily="18" charset="0"/>
              </a:rPr>
              <a:t>Гипотеза</a:t>
            </a:r>
            <a:r>
              <a:rPr lang="ru-RU" b="1" i="1" smtClean="0">
                <a:latin typeface="Georgia" pitchFamily="18" charset="0"/>
              </a:rPr>
              <a:t> </a:t>
            </a:r>
            <a:r>
              <a:rPr lang="ru-RU" sz="2200" b="1" smtClean="0">
                <a:solidFill>
                  <a:srgbClr val="0D0D0D"/>
                </a:solidFill>
                <a:latin typeface="Georgia" pitchFamily="18" charset="0"/>
              </a:rPr>
              <a:t>– овощи – полезные продукты</a:t>
            </a:r>
          </a:p>
          <a:p>
            <a:pPr algn="just" eaLnBrk="1" hangingPunct="1">
              <a:buFont typeface="Wingdings" pitchFamily="2" charset="2"/>
              <a:buChar char="Ø"/>
            </a:pPr>
            <a:endParaRPr lang="ru-RU" sz="2200" smtClean="0">
              <a:latin typeface="Georgia" pitchFamily="18" charset="0"/>
            </a:endParaRP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z="2600" b="1" i="1" smtClean="0">
                <a:solidFill>
                  <a:srgbClr val="7030A0"/>
                </a:solidFill>
                <a:latin typeface="Georgia" pitchFamily="18" charset="0"/>
              </a:rPr>
              <a:t>Проблема</a:t>
            </a:r>
            <a:r>
              <a:rPr lang="ru-RU" b="1" smtClean="0">
                <a:latin typeface="Georgia" pitchFamily="18" charset="0"/>
              </a:rPr>
              <a:t> </a:t>
            </a:r>
            <a:r>
              <a:rPr lang="ru-RU" sz="2200" b="1" smtClean="0">
                <a:solidFill>
                  <a:srgbClr val="0D0D0D"/>
                </a:solidFill>
                <a:latin typeface="Georgia" pitchFamily="18" charset="0"/>
              </a:rPr>
              <a:t>– овощи поспорили, кто из них главнее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Содержимое 3" descr="81D2A3210851-20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55113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181600" cy="16764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i="1" dirty="0" smtClean="0">
                <a:solidFill>
                  <a:srgbClr val="7030A0"/>
                </a:solidFill>
                <a:latin typeface="Georgia" pitchFamily="18" charset="0"/>
              </a:rPr>
              <a:t>Цель: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накопление детьми эмоционально-позитивного опыта общения с природой</a:t>
            </a:r>
            <a:r>
              <a:rPr lang="ru-RU" sz="2400" dirty="0" smtClean="0">
                <a:latin typeface="Georgia" pitchFamily="18" charset="0"/>
              </a:rPr>
              <a:t/>
            </a:r>
            <a:br>
              <a:rPr lang="ru-RU" sz="2400" dirty="0" smtClean="0">
                <a:latin typeface="Georgia" pitchFamily="18" charset="0"/>
              </a:rPr>
            </a:br>
            <a:endParaRPr lang="ru-RU" sz="24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-381000"/>
            <a:ext cx="8229600" cy="7239000"/>
          </a:xfrm>
        </p:spPr>
        <p:txBody>
          <a:bodyPr>
            <a:normAutofit lnSpcReduction="10000"/>
          </a:bodyPr>
          <a:lstStyle/>
          <a:p>
            <a:pPr marL="274320" indent="-27432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b="1" dirty="0" smtClean="0">
              <a:latin typeface="Georgia" pitchFamily="18" charset="0"/>
            </a:endParaRPr>
          </a:p>
          <a:p>
            <a:pPr marL="274320" indent="-27432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b="1" dirty="0" smtClean="0">
              <a:latin typeface="Georgia" pitchFamily="18" charset="0"/>
            </a:endParaRPr>
          </a:p>
          <a:p>
            <a:pPr marL="274320" indent="-27432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b="1" dirty="0" smtClean="0">
                <a:latin typeface="Georgia" pitchFamily="18" charset="0"/>
              </a:rPr>
              <a:t>	</a:t>
            </a:r>
            <a:r>
              <a:rPr lang="ru-RU" sz="3200" b="1" i="1" dirty="0" smtClean="0">
                <a:solidFill>
                  <a:srgbClr val="7030A0"/>
                </a:solidFill>
                <a:latin typeface="Georgia" pitchFamily="18" charset="0"/>
              </a:rPr>
              <a:t>Задачи развития: 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sz="900" i="1" dirty="0" smtClean="0">
              <a:solidFill>
                <a:srgbClr val="7030A0"/>
              </a:solidFill>
              <a:latin typeface="Georgia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b="1" dirty="0" smtClean="0">
                <a:latin typeface="Georgia" pitchFamily="18" charset="0"/>
              </a:rPr>
              <a:t>Дать детям представление о том, что овощи – полезные продукты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ru-RU" sz="800" b="1" dirty="0" smtClean="0">
              <a:latin typeface="Georgia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b="1" dirty="0" smtClean="0">
                <a:latin typeface="Georgia" pitchFamily="18" charset="0"/>
              </a:rPr>
              <a:t>Расширять знания детей об овощах: названиях, форме, цвете, вкусе, запахе, твердости  (мягкости)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ru-RU" sz="800" b="1" dirty="0" smtClean="0">
              <a:latin typeface="Georgia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b="1" dirty="0" smtClean="0">
                <a:latin typeface="Georgia" pitchFamily="18" charset="0"/>
              </a:rPr>
              <a:t>Обеспечить психологическое благополучие и здоровье детей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ru-RU" sz="800" b="1" dirty="0" smtClean="0">
              <a:latin typeface="Georgia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b="1" dirty="0" smtClean="0">
                <a:latin typeface="Georgia" pitchFamily="18" charset="0"/>
              </a:rPr>
              <a:t>Развивать любопытство, любознательность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ru-RU" sz="900" b="1" dirty="0" smtClean="0">
              <a:latin typeface="Georgia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b="1" dirty="0" smtClean="0">
                <a:latin typeface="Georgia" pitchFamily="18" charset="0"/>
              </a:rPr>
              <a:t>Развивать творческое воображение, мышление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ru-RU" sz="900" b="1" dirty="0" smtClean="0">
              <a:latin typeface="Georgia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b="1" dirty="0" smtClean="0">
                <a:latin typeface="Georgia" pitchFamily="18" charset="0"/>
              </a:rPr>
              <a:t>Воспитывать интерес к миру природы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52400"/>
            <a:ext cx="8229600" cy="5973763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b="1" smtClean="0"/>
              <a:t>	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z="3200" b="1" i="1" smtClean="0">
                <a:solidFill>
                  <a:srgbClr val="7030A0"/>
                </a:solidFill>
                <a:latin typeface="Georgia" pitchFamily="18" charset="0"/>
              </a:rPr>
              <a:t>Задачи исследовательской деятельности:</a:t>
            </a:r>
            <a:r>
              <a:rPr lang="ru-RU" smtClean="0">
                <a:latin typeface="Georgia" pitchFamily="18" charset="0"/>
              </a:rPr>
              <a:t/>
            </a:r>
            <a:br>
              <a:rPr lang="ru-RU" smtClean="0">
                <a:latin typeface="Georgia" pitchFamily="18" charset="0"/>
              </a:rPr>
            </a:br>
            <a:r>
              <a:rPr lang="ru-RU" smtClean="0">
                <a:latin typeface="Georgia" pitchFamily="18" charset="0"/>
              </a:rPr>
              <a:t> </a:t>
            </a:r>
          </a:p>
          <a:p>
            <a:pPr eaLnBrk="1" hangingPunct="1"/>
            <a:r>
              <a:rPr lang="ru-RU" b="1" smtClean="0">
                <a:solidFill>
                  <a:srgbClr val="002060"/>
                </a:solidFill>
                <a:latin typeface="Georgia" pitchFamily="18" charset="0"/>
              </a:rPr>
              <a:t>Вхождение детей в проблемную игровую ситуацию (ведущая роль педагога)</a:t>
            </a:r>
          </a:p>
          <a:p>
            <a:pPr eaLnBrk="1" hangingPunct="1"/>
            <a:endParaRPr lang="ru-RU" sz="800" b="1" smtClean="0">
              <a:solidFill>
                <a:srgbClr val="002060"/>
              </a:solidFill>
              <a:latin typeface="Georgia" pitchFamily="18" charset="0"/>
            </a:endParaRPr>
          </a:p>
          <a:p>
            <a:pPr eaLnBrk="1" hangingPunct="1"/>
            <a:r>
              <a:rPr lang="ru-RU" b="1" smtClean="0">
                <a:solidFill>
                  <a:srgbClr val="002060"/>
                </a:solidFill>
                <a:latin typeface="Georgia" pitchFamily="18" charset="0"/>
              </a:rPr>
              <a:t>Активизация желания искать пути разрешения проблемной ситуации (вместе с педагогом)</a:t>
            </a:r>
          </a:p>
          <a:p>
            <a:pPr eaLnBrk="1" hangingPunct="1"/>
            <a:endParaRPr lang="ru-RU" sz="800" b="1" smtClean="0">
              <a:solidFill>
                <a:srgbClr val="002060"/>
              </a:solidFill>
              <a:latin typeface="Georgia" pitchFamily="18" charset="0"/>
            </a:endParaRPr>
          </a:p>
          <a:p>
            <a:pPr eaLnBrk="1" hangingPunct="1"/>
            <a:r>
              <a:rPr lang="ru-RU" b="1" smtClean="0">
                <a:solidFill>
                  <a:srgbClr val="002060"/>
                </a:solidFill>
                <a:latin typeface="Georgia" pitchFamily="18" charset="0"/>
              </a:rPr>
              <a:t>Формирование начальных предпосылок исследовательской деятельности (практические опыты)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4456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7030A0"/>
                </a:solidFill>
                <a:latin typeface="Georgia" pitchFamily="18" charset="0"/>
              </a:rPr>
              <a:t>Предполагаемые результаты:</a:t>
            </a:r>
            <a:endParaRPr lang="ru-RU" sz="3200" b="1" i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17410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447800"/>
            <a:ext cx="7467600" cy="5026025"/>
          </a:xfrm>
        </p:spPr>
        <p:txBody>
          <a:bodyPr/>
          <a:lstStyle/>
          <a:p>
            <a:pPr eaLnBrk="1" hangingPunct="1"/>
            <a:r>
              <a:rPr lang="ru-RU" smtClean="0"/>
              <a:t> </a:t>
            </a:r>
            <a:r>
              <a:rPr lang="ru-RU" b="1" smtClean="0">
                <a:latin typeface="Georgia" pitchFamily="18" charset="0"/>
              </a:rPr>
              <a:t>Дети будут уверенно называть отличительные признаки овощей</a:t>
            </a:r>
          </a:p>
          <a:p>
            <a:pPr eaLnBrk="1" hangingPunct="1"/>
            <a:endParaRPr lang="ru-RU" sz="800" b="1" smtClean="0">
              <a:latin typeface="Georgia" pitchFamily="18" charset="0"/>
            </a:endParaRPr>
          </a:p>
          <a:p>
            <a:pPr eaLnBrk="1" hangingPunct="1"/>
            <a:r>
              <a:rPr lang="ru-RU" b="1" smtClean="0">
                <a:latin typeface="Georgia" pitchFamily="18" charset="0"/>
              </a:rPr>
              <a:t>Дети узнают много интересного из жизни овощей, определят какую пользу они приносят</a:t>
            </a:r>
          </a:p>
          <a:p>
            <a:pPr eaLnBrk="1" hangingPunct="1"/>
            <a:endParaRPr lang="ru-RU" sz="800" b="1" smtClean="0">
              <a:latin typeface="Georgia" pitchFamily="18" charset="0"/>
            </a:endParaRPr>
          </a:p>
          <a:p>
            <a:pPr eaLnBrk="1" hangingPunct="1"/>
            <a:r>
              <a:rPr lang="ru-RU" b="1" smtClean="0">
                <a:latin typeface="Georgia" pitchFamily="18" charset="0"/>
              </a:rPr>
              <a:t>Научатся правильно ухаживать за овощами.</a:t>
            </a:r>
          </a:p>
          <a:p>
            <a:pPr eaLnBrk="1" hangingPunct="1"/>
            <a:endParaRPr lang="ru-RU" sz="800" b="1" smtClean="0">
              <a:latin typeface="Georgia" pitchFamily="18" charset="0"/>
            </a:endParaRPr>
          </a:p>
          <a:p>
            <a:pPr eaLnBrk="1" hangingPunct="1"/>
            <a:r>
              <a:rPr lang="ru-RU" b="1" smtClean="0">
                <a:latin typeface="Georgia" pitchFamily="18" charset="0"/>
              </a:rPr>
              <a:t>Дети будут бережно относиться и правильно вести себя в природе.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5240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latin typeface="Georgia" pitchFamily="18" charset="0"/>
              </a:rPr>
              <a:t/>
            </a:r>
            <a:br>
              <a:rPr lang="ru-RU" sz="2800" b="1" dirty="0" smtClean="0">
                <a:latin typeface="Georgia" pitchFamily="18" charset="0"/>
              </a:rPr>
            </a:br>
            <a:r>
              <a:rPr lang="ru-RU" sz="2800" b="1" dirty="0" smtClean="0">
                <a:latin typeface="Georgia" pitchFamily="18" charset="0"/>
              </a:rPr>
              <a:t/>
            </a:r>
            <a:br>
              <a:rPr lang="ru-RU" sz="2800" b="1" dirty="0" smtClean="0">
                <a:latin typeface="Georgia" pitchFamily="18" charset="0"/>
              </a:rPr>
            </a:br>
            <a:r>
              <a:rPr lang="ru-RU" sz="2800" b="1" dirty="0" smtClean="0">
                <a:latin typeface="Georgia" pitchFamily="18" charset="0"/>
              </a:rPr>
              <a:t/>
            </a:r>
            <a:br>
              <a:rPr lang="ru-RU" sz="2800" b="1" dirty="0" smtClean="0">
                <a:latin typeface="Georgia" pitchFamily="18" charset="0"/>
              </a:rPr>
            </a:br>
            <a:r>
              <a:rPr lang="ru-RU" sz="2800" b="1" dirty="0" smtClean="0">
                <a:latin typeface="Georgia" pitchFamily="18" charset="0"/>
              </a:rPr>
              <a:t> </a:t>
            </a:r>
            <a:br>
              <a:rPr lang="ru-RU" sz="2800" b="1" dirty="0" smtClean="0">
                <a:latin typeface="Georgia" pitchFamily="18" charset="0"/>
              </a:rPr>
            </a:br>
            <a:r>
              <a:rPr lang="ru-RU" sz="2800" b="1" dirty="0" smtClean="0">
                <a:latin typeface="Georgia" pitchFamily="18" charset="0"/>
              </a:rPr>
              <a:t/>
            </a:r>
            <a:br>
              <a:rPr lang="ru-RU" sz="2800" b="1" dirty="0" smtClean="0">
                <a:latin typeface="Georgia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Georgia" pitchFamily="18" charset="0"/>
              </a:rPr>
              <a:t>Распределение деятельности по этапам проекта</a:t>
            </a:r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</a:br>
            <a:endParaRPr lang="ru-RU" sz="24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18434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609600"/>
            <a:ext cx="8229600" cy="5592763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endParaRPr lang="ru-RU" b="1" i="1" smtClean="0"/>
          </a:p>
          <a:p>
            <a:pPr algn="ctr" eaLnBrk="1" hangingPunct="1">
              <a:buFont typeface="Wingdings" pitchFamily="2" charset="2"/>
              <a:buNone/>
            </a:pPr>
            <a:endParaRPr lang="ru-RU" sz="800" b="1" i="1" smtClean="0">
              <a:latin typeface="Georgia" pitchFamily="18" charset="0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en-US" sz="3200" b="1" i="1" smtClean="0">
                <a:solidFill>
                  <a:srgbClr val="7030A0"/>
                </a:solidFill>
                <a:latin typeface="Georgia" pitchFamily="18" charset="0"/>
              </a:rPr>
              <a:t>I</a:t>
            </a:r>
            <a:r>
              <a:rPr lang="ru-RU" sz="3200" b="1" i="1" smtClean="0">
                <a:solidFill>
                  <a:srgbClr val="7030A0"/>
                </a:solidFill>
                <a:latin typeface="Georgia" pitchFamily="18" charset="0"/>
              </a:rPr>
              <a:t> этап : Накопление знаний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mtClean="0">
                <a:latin typeface="Georgia" pitchFamily="18" charset="0"/>
              </a:rPr>
              <a:t>1</a:t>
            </a:r>
            <a:r>
              <a:rPr lang="ru-RU" b="1" smtClean="0">
                <a:latin typeface="Georgia" pitchFamily="18" charset="0"/>
              </a:rPr>
              <a:t>. Воспитатель формирует проблему ( Овощи на грядке поспорили: кто из них главней. Как им помочь разрешить проблему?)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b="1" smtClean="0">
                <a:latin typeface="Georgia" pitchFamily="18" charset="0"/>
              </a:rPr>
              <a:t>2. Воспитатель вводит детей в игровую ситуацию (Сказочные овощи пришли к детям, рассматривание, сравнение, описание)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b="1" smtClean="0">
                <a:latin typeface="Georgia" pitchFamily="18" charset="0"/>
              </a:rPr>
              <a:t>3. Воспитатель формирует задачу: определить, какую пользу приносят овощи</a:t>
            </a:r>
          </a:p>
          <a:p>
            <a:pPr eaLnBrk="1" hangingPunct="1"/>
            <a:r>
              <a:rPr lang="ru-RU" b="1" smtClean="0">
                <a:latin typeface="Georgia" pitchFamily="18" charset="0"/>
              </a:rPr>
              <a:t>Воспитатель знакомит родителей с проектом</a:t>
            </a:r>
          </a:p>
          <a:p>
            <a:pPr eaLnBrk="1" hangingPunct="1">
              <a:buFont typeface="Wingdings" pitchFamily="2" charset="2"/>
              <a:buNone/>
            </a:pPr>
            <a:endParaRPr lang="ru-RU" smtClean="0"/>
          </a:p>
          <a:p>
            <a:pPr eaLnBrk="1" hangingPunct="1">
              <a:buFont typeface="Wingdings" pitchFamily="2" charset="2"/>
              <a:buNone/>
            </a:pPr>
            <a:endParaRPr lang="ru-RU" sz="1400" smtClean="0"/>
          </a:p>
          <a:p>
            <a:pPr eaLnBrk="1" hangingPunct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838200"/>
            <a:ext cx="8229600" cy="9906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700" dirty="0" smtClean="0">
                <a:latin typeface="Georgia" pitchFamily="18" charset="0"/>
              </a:rPr>
              <a:t/>
            </a:r>
            <a:br>
              <a:rPr lang="ru-RU" sz="2700" dirty="0" smtClean="0">
                <a:latin typeface="Georgia" pitchFamily="18" charset="0"/>
              </a:rPr>
            </a:br>
            <a:r>
              <a:rPr lang="ru-RU" sz="2700" dirty="0" smtClean="0">
                <a:latin typeface="Georgia" pitchFamily="18" charset="0"/>
              </a:rPr>
              <a:t/>
            </a:r>
            <a:br>
              <a:rPr lang="ru-RU" sz="2700" dirty="0" smtClean="0">
                <a:latin typeface="Georgia" pitchFamily="18" charset="0"/>
              </a:rPr>
            </a:br>
            <a:r>
              <a:rPr lang="ru-RU" sz="2700" dirty="0" smtClean="0">
                <a:latin typeface="Georgia" pitchFamily="18" charset="0"/>
              </a:rPr>
              <a:t/>
            </a:r>
            <a:br>
              <a:rPr lang="ru-RU" sz="2700" dirty="0" smtClean="0">
                <a:latin typeface="Georgia" pitchFamily="18" charset="0"/>
              </a:rPr>
            </a:br>
            <a:r>
              <a:rPr lang="en-US" sz="3100" b="1" i="1" dirty="0" smtClean="0">
                <a:solidFill>
                  <a:srgbClr val="7030A0"/>
                </a:solidFill>
                <a:latin typeface="Georgia" pitchFamily="18" charset="0"/>
              </a:rPr>
              <a:t>II</a:t>
            </a:r>
            <a:r>
              <a:rPr lang="ru-RU" sz="3100" b="1" i="1" dirty="0" smtClean="0">
                <a:solidFill>
                  <a:srgbClr val="7030A0"/>
                </a:solidFill>
                <a:latin typeface="Georgia" pitchFamily="18" charset="0"/>
              </a:rPr>
              <a:t> этап : Практическая деятельность по выполнению проекта</a:t>
            </a:r>
            <a:r>
              <a:rPr lang="ru-RU" sz="3600" b="1" i="1" dirty="0" smtClean="0">
                <a:latin typeface="Georgia" pitchFamily="18" charset="0"/>
              </a:rPr>
              <a:t/>
            </a:r>
            <a:br>
              <a:rPr lang="ru-RU" sz="3600" b="1" i="1" dirty="0" smtClean="0">
                <a:latin typeface="Georgia" pitchFamily="18" charset="0"/>
              </a:rPr>
            </a:br>
            <a:endParaRPr lang="ru-RU" sz="36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990600"/>
            <a:ext cx="8305800" cy="5029200"/>
          </a:xfrm>
        </p:spPr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dirty="0" smtClean="0">
              <a:latin typeface="Georgia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sz="2600" b="1" i="1" dirty="0" smtClean="0">
                <a:solidFill>
                  <a:srgbClr val="7030A0"/>
                </a:solidFill>
                <a:latin typeface="Georgia" pitchFamily="18" charset="0"/>
              </a:rPr>
              <a:t>Целевая прогулка на огород</a:t>
            </a:r>
            <a:endParaRPr lang="ru-RU" sz="2600" i="1" dirty="0" smtClean="0">
              <a:solidFill>
                <a:srgbClr val="7030A0"/>
              </a:solidFill>
              <a:latin typeface="Georgia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sz="2600" dirty="0" smtClean="0">
                <a:latin typeface="Georgia" pitchFamily="18" charset="0"/>
              </a:rPr>
              <a:t>	</a:t>
            </a:r>
            <a:r>
              <a:rPr lang="ru-RU" sz="2600" b="1" i="1" dirty="0" smtClean="0">
                <a:solidFill>
                  <a:srgbClr val="7030A0"/>
                </a:solidFill>
                <a:latin typeface="Georgia" pitchFamily="18" charset="0"/>
              </a:rPr>
              <a:t>Цель:</a:t>
            </a:r>
            <a:r>
              <a:rPr lang="ru-RU" sz="2600" dirty="0" smtClean="0">
                <a:latin typeface="Georgia" pitchFamily="18" charset="0"/>
              </a:rPr>
              <a:t> </a:t>
            </a:r>
            <a:r>
              <a:rPr lang="ru-RU" b="1" dirty="0" smtClean="0">
                <a:latin typeface="Georgia" pitchFamily="18" charset="0"/>
              </a:rPr>
              <a:t>формировать представление, что на огороде вырастают овощи, закреплять представления об овощах и отличительных признаках (форма, цвет)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sz="2600" b="1" i="1" dirty="0" smtClean="0">
                <a:solidFill>
                  <a:srgbClr val="7030A0"/>
                </a:solidFill>
                <a:latin typeface="Georgia" pitchFamily="18" charset="0"/>
              </a:rPr>
              <a:t>Занятие «Гости с огорода»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>
                <a:latin typeface="Georgia" pitchFamily="18" charset="0"/>
              </a:rPr>
              <a:t>	</a:t>
            </a:r>
            <a:r>
              <a:rPr lang="ru-RU" sz="2600" b="1" i="1" dirty="0" smtClean="0">
                <a:solidFill>
                  <a:srgbClr val="7030A0"/>
                </a:solidFill>
                <a:latin typeface="Georgia" pitchFamily="18" charset="0"/>
              </a:rPr>
              <a:t>Задачи:</a:t>
            </a:r>
            <a:r>
              <a:rPr lang="ru-RU" sz="2600" dirty="0" smtClean="0">
                <a:latin typeface="Georgia" pitchFamily="18" charset="0"/>
              </a:rPr>
              <a:t> </a:t>
            </a:r>
            <a:r>
              <a:rPr lang="ru-RU" b="1" dirty="0" smtClean="0">
                <a:latin typeface="Georgia" pitchFamily="18" charset="0"/>
              </a:rPr>
              <a:t>продолжать учить различать овощи по форме, цвету, размеру (огурец – продолговатый, зеленый, помидор круглый красный, капуста большая зеленая, круглая, морковь – длинная, оранжевая, репа круглая, желтая), знать и называть корнеплоды, их сенсорные характеристики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sz="2600" b="1" i="1" dirty="0" smtClean="0">
                <a:solidFill>
                  <a:srgbClr val="7030A0"/>
                </a:solidFill>
                <a:latin typeface="Georgia" pitchFamily="18" charset="0"/>
              </a:rPr>
              <a:t>Беседы с родителями </a:t>
            </a:r>
            <a:r>
              <a:rPr lang="ru-RU" b="1" dirty="0" smtClean="0">
                <a:latin typeface="Georgia" pitchFamily="18" charset="0"/>
              </a:rPr>
              <a:t>«Ребенок на огороде»</a:t>
            </a:r>
            <a:r>
              <a:rPr lang="ru-RU" dirty="0" smtClean="0">
                <a:latin typeface="Georgia" pitchFamily="18" charset="0"/>
              </a:rPr>
              <a:t> </a:t>
            </a:r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ru-RU" dirty="0" smtClean="0">
              <a:latin typeface="Georgia" pitchFamily="18" charset="0"/>
            </a:endParaRPr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b="1" i="1" smtClean="0">
                <a:solidFill>
                  <a:srgbClr val="7030A0"/>
                </a:solidFill>
                <a:latin typeface="Georgia" pitchFamily="18" charset="0"/>
              </a:rPr>
              <a:t>Игра «Чудесный мешочек» (рассматривание овощей)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ru-RU" b="1" i="1" smtClean="0">
                <a:solidFill>
                  <a:srgbClr val="7030A0"/>
                </a:solidFill>
                <a:latin typeface="Georgia" pitchFamily="18" charset="0"/>
              </a:rPr>
              <a:t>	Цель: </a:t>
            </a:r>
            <a:r>
              <a:rPr lang="ru-RU" b="1" smtClean="0">
                <a:latin typeface="Georgia" pitchFamily="18" charset="0"/>
              </a:rPr>
              <a:t>продолжать учить называть овощи и различать их по цвету, по величине (большой, маленький), по характеру поверхности (гладкий, шероховатый), по вкусу (сладкий, горький, кислый), учить обследовательским действиям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ru-RU" b="1" i="1" smtClean="0">
                <a:solidFill>
                  <a:srgbClr val="7030A0"/>
                </a:solidFill>
                <a:latin typeface="Georgia" pitchFamily="18" charset="0"/>
              </a:rPr>
              <a:t>Занятие «В гостях у Сентябринки»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ru-RU" b="1" i="1" smtClean="0">
                <a:solidFill>
                  <a:srgbClr val="7030A0"/>
                </a:solidFill>
                <a:latin typeface="Georgia" pitchFamily="18" charset="0"/>
              </a:rPr>
              <a:t>	Цель: </a:t>
            </a:r>
            <a:r>
              <a:rPr lang="ru-RU" b="1" smtClean="0">
                <a:latin typeface="Georgia" pitchFamily="18" charset="0"/>
              </a:rPr>
              <a:t>уточнить представление о названиях, форме, вкусе, цвете, запахе овощей, фруктов и о местах их произрастания; формировать представление о некоторых способах употребления овощей и фруктов в пищу.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52400"/>
            <a:ext cx="8229600" cy="61722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ru-RU" b="1" i="1" smtClean="0">
                <a:solidFill>
                  <a:srgbClr val="7030A0"/>
                </a:solidFill>
                <a:latin typeface="Georgia" pitchFamily="18" charset="0"/>
              </a:rPr>
              <a:t>Занятие «Незнайка пришел в гости»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b="1" i="1" smtClean="0">
                <a:solidFill>
                  <a:srgbClr val="7030A0"/>
                </a:solidFill>
                <a:latin typeface="Georgia" pitchFamily="18" charset="0"/>
              </a:rPr>
              <a:t>	Цель: </a:t>
            </a:r>
            <a:r>
              <a:rPr lang="ru-RU" b="1" smtClean="0">
                <a:latin typeface="Georgia" pitchFamily="18" charset="0"/>
              </a:rPr>
              <a:t>расширить представления детей об овощах и фруктах; активизировать словарный запас, внимание и память детей, развивать логическое мышление; учить сравнивать, анализировать, устанавливать простейшие причинно-следственные связи, делать обобщения.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ru-RU" b="1" i="1" smtClean="0">
                <a:solidFill>
                  <a:srgbClr val="7030A0"/>
                </a:solidFill>
                <a:latin typeface="Georgia" pitchFamily="18" charset="0"/>
              </a:rPr>
              <a:t>Занятие «Могут ли овощи принести вред нашему здоровью?»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b="1" i="1" smtClean="0">
                <a:solidFill>
                  <a:srgbClr val="7030A0"/>
                </a:solidFill>
                <a:latin typeface="Georgia" pitchFamily="18" charset="0"/>
              </a:rPr>
              <a:t>	Задачи: </a:t>
            </a:r>
            <a:r>
              <a:rPr lang="ru-RU" b="1" smtClean="0">
                <a:latin typeface="Georgia" pitchFamily="18" charset="0"/>
              </a:rPr>
              <a:t>закрепить знания детей об овощных культурах, об их пользе. Сформировать представление детей о нитратах. Рассказать о том, в каких растениях они содержатся и какой вред приносят человеку.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8229600" cy="5867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b="1" i="1" smtClean="0">
                <a:solidFill>
                  <a:srgbClr val="7030A0"/>
                </a:solidFill>
                <a:latin typeface="Georgia" pitchFamily="18" charset="0"/>
              </a:rPr>
              <a:t>Труд «Уборка урожая овощей»</a:t>
            </a:r>
            <a:endParaRPr lang="ru-RU" i="1" smtClean="0">
              <a:solidFill>
                <a:srgbClr val="7030A0"/>
              </a:solidFill>
              <a:latin typeface="Georgia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ru-RU" b="1" i="1" smtClean="0">
                <a:solidFill>
                  <a:srgbClr val="7030A0"/>
                </a:solidFill>
                <a:latin typeface="Georgia" pitchFamily="18" charset="0"/>
              </a:rPr>
              <a:t>Цель: </a:t>
            </a:r>
            <a:r>
              <a:rPr lang="ru-RU" b="1" smtClean="0">
                <a:latin typeface="Georgia" pitchFamily="18" charset="0"/>
              </a:rPr>
              <a:t>расширять знания детей о том, что на огороде вырастают овощи. Закрепить знания о моркови (оранжевая, длинная, вкусная, большая, сладкая, сочная, крепкая, есть листья – ботва), картофеле, капусте, свекле, воспитывать желание трудиться, помогать взрослым, активизировать словарь определениями 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b="1" i="1" smtClean="0">
                <a:solidFill>
                  <a:srgbClr val="7030A0"/>
                </a:solidFill>
                <a:latin typeface="Georgia" pitchFamily="18" charset="0"/>
              </a:rPr>
              <a:t>Занятие «Овощи, фрукты – полезные продукты»</a:t>
            </a:r>
            <a:endParaRPr lang="ru-RU" i="1" smtClean="0">
              <a:solidFill>
                <a:srgbClr val="7030A0"/>
              </a:solidFill>
              <a:latin typeface="Georgia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ru-RU" b="1" i="1" smtClean="0">
                <a:solidFill>
                  <a:srgbClr val="7030A0"/>
                </a:solidFill>
                <a:latin typeface="Georgia" pitchFamily="18" charset="0"/>
              </a:rPr>
              <a:t>Цель: </a:t>
            </a:r>
            <a:r>
              <a:rPr lang="ru-RU" b="1" smtClean="0">
                <a:latin typeface="Georgia" pitchFamily="18" charset="0"/>
              </a:rPr>
              <a:t>расширять знания детей о пользе овощей и фруктов, содержащихся в них витаминах</a:t>
            </a:r>
          </a:p>
          <a:p>
            <a:pPr eaLnBrk="1" hangingPunct="1"/>
            <a:endParaRPr lang="ru-RU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9800" y="0"/>
            <a:ext cx="6019800" cy="5334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en-US" sz="2400" b="1" i="1" dirty="0" smtClean="0">
                <a:solidFill>
                  <a:srgbClr val="7030A0"/>
                </a:solidFill>
                <a:latin typeface="Georgia" pitchFamily="18" charset="0"/>
              </a:rPr>
              <a:t>III</a:t>
            </a:r>
            <a:r>
              <a:rPr lang="ru-RU" sz="2400" b="1" i="1" dirty="0" smtClean="0">
                <a:solidFill>
                  <a:srgbClr val="7030A0"/>
                </a:solidFill>
                <a:latin typeface="Georgia" pitchFamily="18" charset="0"/>
              </a:rPr>
              <a:t> этап: Завершающий</a:t>
            </a:r>
            <a:endParaRPr lang="ru-RU" sz="2400" b="1" i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23554" name="Содержимое 2"/>
          <p:cNvSpPr>
            <a:spLocks noGrp="1"/>
          </p:cNvSpPr>
          <p:nvPr>
            <p:ph sz="quarter" idx="1"/>
          </p:nvPr>
        </p:nvSpPr>
        <p:spPr>
          <a:xfrm>
            <a:off x="685800" y="609600"/>
            <a:ext cx="7772400" cy="5516563"/>
          </a:xfrm>
        </p:spPr>
        <p:txBody>
          <a:bodyPr/>
          <a:lstStyle/>
          <a:p>
            <a:pPr eaLnBrk="1" hangingPunct="1"/>
            <a:r>
              <a:rPr lang="ru-RU" b="1" smtClean="0">
                <a:latin typeface="Georgia" pitchFamily="18" charset="0"/>
              </a:rPr>
              <a:t>Изготовление альбома «Загадки про витаминки с грядки»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3200" b="1" smtClean="0">
                <a:solidFill>
                  <a:srgbClr val="7030A0"/>
                </a:solidFill>
                <a:latin typeface="Palatino Linotype" pitchFamily="18" charset="0"/>
              </a:rPr>
              <a:t>ПЕРЕЦ</a:t>
            </a:r>
            <a:endParaRPr lang="ru-RU" sz="3200" b="1" smtClean="0">
              <a:solidFill>
                <a:srgbClr val="7030A0"/>
              </a:solidFill>
              <a:latin typeface="Georgia" pitchFamily="18" charset="0"/>
            </a:endParaRPr>
          </a:p>
        </p:txBody>
      </p:sp>
      <p:pic>
        <p:nvPicPr>
          <p:cNvPr id="5" name="Picture 4" descr="MPj0400584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28601" y="1828800"/>
            <a:ext cx="3886200" cy="48005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556" name="Прямоугольник 5"/>
          <p:cNvSpPr>
            <a:spLocks noChangeArrowheads="1"/>
          </p:cNvSpPr>
          <p:nvPr/>
        </p:nvSpPr>
        <p:spPr bwMode="auto">
          <a:xfrm>
            <a:off x="4419600" y="1828800"/>
            <a:ext cx="4038600" cy="470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Если красный твой стручок – </a:t>
            </a:r>
          </a:p>
          <a:p>
            <a:pPr>
              <a:lnSpc>
                <a:spcPct val="90000"/>
              </a:lnSpc>
            </a:pPr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Горький, злой ты старичок! </a:t>
            </a:r>
          </a:p>
          <a:p>
            <a:pPr>
              <a:lnSpc>
                <a:spcPct val="90000"/>
              </a:lnSpc>
            </a:pPr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Если ты зеленый малый, </a:t>
            </a:r>
          </a:p>
          <a:p>
            <a:pPr>
              <a:lnSpc>
                <a:spcPct val="90000"/>
              </a:lnSpc>
            </a:pPr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Твоя горечь убежала, </a:t>
            </a:r>
          </a:p>
          <a:p>
            <a:pPr>
              <a:lnSpc>
                <a:spcPct val="90000"/>
              </a:lnSpc>
            </a:pPr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Ты гордишься сочным тельцем, </a:t>
            </a:r>
          </a:p>
          <a:p>
            <a:pPr>
              <a:lnSpc>
                <a:spcPct val="90000"/>
              </a:lnSpc>
            </a:pPr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То зовешься сладким... (</a:t>
            </a:r>
            <a:r>
              <a:rPr lang="ru-RU" sz="2800" b="1">
                <a:solidFill>
                  <a:srgbClr val="7030A0"/>
                </a:solidFill>
              </a:rPr>
              <a:t>перец</a:t>
            </a:r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7030A0"/>
                </a:solidFill>
                <a:latin typeface="Georgia" pitchFamily="18" charset="0"/>
              </a:rPr>
              <a:t>ПОМИДОР</a:t>
            </a:r>
            <a:endParaRPr lang="ru-RU" b="1" dirty="0">
              <a:solidFill>
                <a:srgbClr val="7030A0"/>
              </a:solidFill>
              <a:latin typeface="Georgia" pitchFamily="18" charset="0"/>
            </a:endParaRPr>
          </a:p>
        </p:txBody>
      </p:sp>
      <p:pic>
        <p:nvPicPr>
          <p:cNvPr id="4" name="Содержимое 3" descr="img-1e24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05200" y="1600200"/>
            <a:ext cx="5181600" cy="5026025"/>
          </a:xfrm>
          <a:effectLst>
            <a:softEdge rad="112500"/>
          </a:effectLst>
        </p:spPr>
      </p:pic>
      <p:sp>
        <p:nvSpPr>
          <p:cNvPr id="24579" name="Прямоугольник 4"/>
          <p:cNvSpPr>
            <a:spLocks noChangeArrowheads="1"/>
          </p:cNvSpPr>
          <p:nvPr/>
        </p:nvSpPr>
        <p:spPr bwMode="auto">
          <a:xfrm>
            <a:off x="228600" y="1447800"/>
            <a:ext cx="3733800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Что это за елочки, Нет на них иголочек? </a:t>
            </a:r>
          </a:p>
          <a:p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Что за красные шары, </a:t>
            </a:r>
          </a:p>
          <a:p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Но не видно мишуры? </a:t>
            </a:r>
          </a:p>
          <a:p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Так красиво вдоль забора </a:t>
            </a:r>
          </a:p>
          <a:p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Летом спеют... (</a:t>
            </a:r>
            <a:r>
              <a:rPr lang="ru-RU" sz="2800" b="1">
                <a:solidFill>
                  <a:srgbClr val="7030A0"/>
                </a:solidFill>
              </a:rPr>
              <a:t>помидоры</a:t>
            </a:r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7030A0"/>
                </a:solidFill>
                <a:latin typeface="Georgia" pitchFamily="18" charset="0"/>
              </a:rPr>
              <a:t>МОРКОВКА</a:t>
            </a:r>
            <a:endParaRPr lang="ru-RU" b="1" dirty="0">
              <a:solidFill>
                <a:srgbClr val="7030A0"/>
              </a:solidFill>
              <a:latin typeface="Georgia" pitchFamily="18" charset="0"/>
            </a:endParaRPr>
          </a:p>
        </p:txBody>
      </p:sp>
      <p:pic>
        <p:nvPicPr>
          <p:cNvPr id="6" name="Содержимое 5" descr="ur_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295400"/>
            <a:ext cx="4343400" cy="5102225"/>
          </a:xfrm>
          <a:effectLst>
            <a:softEdge rad="112500"/>
          </a:effectLst>
        </p:spPr>
      </p:pic>
      <p:sp>
        <p:nvSpPr>
          <p:cNvPr id="25603" name="Прямоугольник 6"/>
          <p:cNvSpPr>
            <a:spLocks noChangeArrowheads="1"/>
          </p:cNvSpPr>
          <p:nvPr/>
        </p:nvSpPr>
        <p:spPr bwMode="auto">
          <a:xfrm>
            <a:off x="4953000" y="1371600"/>
            <a:ext cx="3657600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Раскудрявая коса </a:t>
            </a:r>
          </a:p>
          <a:p>
            <a:pPr>
              <a:lnSpc>
                <a:spcPct val="90000"/>
              </a:lnSpc>
            </a:pPr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И блестит на ней роса! </a:t>
            </a:r>
          </a:p>
          <a:p>
            <a:pPr>
              <a:lnSpc>
                <a:spcPct val="90000"/>
              </a:lnSpc>
            </a:pPr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Чья коса лежит на грядке? Где оранжевые пятки?</a:t>
            </a:r>
          </a:p>
          <a:p>
            <a:pPr>
              <a:lnSpc>
                <a:spcPct val="90000"/>
              </a:lnSpc>
            </a:pPr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В землю спрятала плутовка, Витаминная... (</a:t>
            </a:r>
            <a:r>
              <a:rPr lang="ru-RU" sz="2800" b="1">
                <a:solidFill>
                  <a:srgbClr val="7030A0"/>
                </a:solidFill>
              </a:rPr>
              <a:t>морковь</a:t>
            </a:r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7467600" cy="94456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7030A0"/>
                </a:solidFill>
                <a:latin typeface="Georgia" pitchFamily="18" charset="0"/>
              </a:rPr>
              <a:t>  ОГУРЕЦ</a:t>
            </a:r>
            <a:endParaRPr lang="ru-RU" b="1" dirty="0">
              <a:solidFill>
                <a:srgbClr val="7030A0"/>
              </a:solidFill>
              <a:latin typeface="Georgia" pitchFamily="18" charset="0"/>
            </a:endParaRPr>
          </a:p>
        </p:txBody>
      </p:sp>
      <p:pic>
        <p:nvPicPr>
          <p:cNvPr id="3174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81000" y="1371600"/>
            <a:ext cx="4267200" cy="5181600"/>
          </a:xfrm>
          <a:effectLst>
            <a:softEdge rad="112500"/>
          </a:effectLst>
        </p:spPr>
      </p:pic>
      <p:sp>
        <p:nvSpPr>
          <p:cNvPr id="26627" name="Прямоугольник 6"/>
          <p:cNvSpPr>
            <a:spLocks noChangeArrowheads="1"/>
          </p:cNvSpPr>
          <p:nvPr/>
        </p:nvSpPr>
        <p:spPr bwMode="auto">
          <a:xfrm>
            <a:off x="4876800" y="1447800"/>
            <a:ext cx="358140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На июньской грядке </a:t>
            </a:r>
          </a:p>
          <a:p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Все у нас в порядке! </a:t>
            </a:r>
          </a:p>
          <a:p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Строем, словно молодцы, Зеленеют... (</a:t>
            </a:r>
            <a:r>
              <a:rPr lang="ru-RU" sz="2800" b="1">
                <a:solidFill>
                  <a:srgbClr val="7030A0"/>
                </a:solidFill>
              </a:rPr>
              <a:t>огурец</a:t>
            </a:r>
            <a:r>
              <a:rPr lang="ru-RU" sz="2800" b="1">
                <a:solidFill>
                  <a:srgbClr val="7030A0"/>
                </a:solidFill>
                <a:latin typeface="Georgia" pitchFamily="18" charset="0"/>
              </a:rPr>
              <a:t>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7030A0"/>
                </a:solidFill>
                <a:latin typeface="Georgia" pitchFamily="18" charset="0"/>
              </a:rPr>
              <a:t>КАПУСТА</a:t>
            </a:r>
            <a:endParaRPr lang="ru-RU" b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27650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276600" cy="48736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800" b="1" smtClean="0">
                <a:solidFill>
                  <a:srgbClr val="7030A0"/>
                </a:solidFill>
                <a:latin typeface="Georgia" pitchFamily="18" charset="0"/>
              </a:rPr>
              <a:t>С королевой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 b="1" smtClean="0">
                <a:solidFill>
                  <a:srgbClr val="7030A0"/>
                </a:solidFill>
                <a:latin typeface="Georgia" pitchFamily="18" charset="0"/>
              </a:rPr>
              <a:t>Овощей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 b="1" smtClean="0">
                <a:solidFill>
                  <a:srgbClr val="7030A0"/>
                </a:solidFill>
                <a:latin typeface="Georgia" pitchFamily="18" charset="0"/>
              </a:rPr>
              <a:t>Подружитесь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 b="1" smtClean="0">
                <a:solidFill>
                  <a:srgbClr val="7030A0"/>
                </a:solidFill>
                <a:latin typeface="Georgia" pitchFamily="18" charset="0"/>
              </a:rPr>
              <a:t>поскорей!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 b="1" smtClean="0">
                <a:solidFill>
                  <a:srgbClr val="7030A0"/>
                </a:solidFill>
                <a:latin typeface="Georgia" pitchFamily="18" charset="0"/>
              </a:rPr>
              <a:t>На столе не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 b="1" smtClean="0">
                <a:solidFill>
                  <a:srgbClr val="7030A0"/>
                </a:solidFill>
                <a:latin typeface="Georgia" pitchFamily="18" charset="0"/>
              </a:rPr>
              <a:t>будет пусто,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 b="1" smtClean="0">
                <a:solidFill>
                  <a:srgbClr val="7030A0"/>
                </a:solidFill>
                <a:latin typeface="Georgia" pitchFamily="18" charset="0"/>
              </a:rPr>
              <a:t>Если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 b="1" smtClean="0">
                <a:solidFill>
                  <a:srgbClr val="7030A0"/>
                </a:solidFill>
                <a:latin typeface="Georgia" pitchFamily="18" charset="0"/>
              </a:rPr>
              <a:t>вырастишь... (</a:t>
            </a:r>
            <a:r>
              <a:rPr lang="ru-RU" sz="2800" b="1" smtClean="0">
                <a:solidFill>
                  <a:srgbClr val="7030A0"/>
                </a:solidFill>
                <a:latin typeface="Arial" charset="0"/>
              </a:rPr>
              <a:t>капуста</a:t>
            </a:r>
            <a:r>
              <a:rPr lang="ru-RU" sz="2800" b="1" smtClean="0">
                <a:solidFill>
                  <a:srgbClr val="7030A0"/>
                </a:solidFill>
                <a:latin typeface="Georgia" pitchFamily="18" charset="0"/>
              </a:rPr>
              <a:t>) </a:t>
            </a:r>
          </a:p>
          <a:p>
            <a:pPr eaLnBrk="1" hangingPunct="1"/>
            <a:endParaRPr lang="ru-RU" smtClean="0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6200" y="1447800"/>
            <a:ext cx="4800600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cap="none" smtClean="0">
                <a:latin typeface="Arial" charset="0"/>
              </a:rPr>
              <a:t>Фотоотчёт.</a:t>
            </a:r>
          </a:p>
        </p:txBody>
      </p:sp>
      <p:pic>
        <p:nvPicPr>
          <p:cNvPr id="28674" name="Picture 6" descr="DSCN8083"/>
          <p:cNvPicPr>
            <a:picLocks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762000" y="2894013"/>
            <a:ext cx="3048000" cy="2286000"/>
          </a:xfrm>
        </p:spPr>
      </p:pic>
      <p:pic>
        <p:nvPicPr>
          <p:cNvPr id="28675" name="Picture 11" descr="DSCN8085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5210175" y="1600200"/>
            <a:ext cx="1770063" cy="2360613"/>
          </a:xfrm>
        </p:spPr>
      </p:pic>
      <p:pic>
        <p:nvPicPr>
          <p:cNvPr id="28676" name="Picture 9" descr="DSCN8086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4"/>
          <a:srcRect/>
          <a:stretch>
            <a:fillRect/>
          </a:stretch>
        </p:blipFill>
        <p:spPr>
          <a:xfrm>
            <a:off x="4572000" y="4149725"/>
            <a:ext cx="3048000" cy="228600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1" descr="DSCN8098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276600" y="3276600"/>
            <a:ext cx="1770063" cy="2360613"/>
          </a:xfrm>
        </p:spPr>
      </p:pic>
      <p:pic>
        <p:nvPicPr>
          <p:cNvPr id="29698" name="Picture 12" descr="DSCN8109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609600" y="609600"/>
            <a:ext cx="3048000" cy="2286000"/>
          </a:xfrm>
        </p:spPr>
      </p:pic>
      <p:pic>
        <p:nvPicPr>
          <p:cNvPr id="29699" name="Picture 15" descr="DSCN8096"/>
          <p:cNvPicPr>
            <a:picLocks noChangeAspect="1" noChangeArrowheads="1"/>
          </p:cNvPicPr>
          <p:nvPr>
            <p:ph sz="half" idx="4294967295"/>
          </p:nvPr>
        </p:nvPicPr>
        <p:blipFill>
          <a:blip r:embed="rId4"/>
          <a:srcRect/>
          <a:stretch>
            <a:fillRect/>
          </a:stretch>
        </p:blipFill>
        <p:spPr>
          <a:xfrm>
            <a:off x="4572000" y="609600"/>
            <a:ext cx="3048000" cy="2286000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cap="none" smtClean="0">
                <a:latin typeface="Arial" charset="0"/>
              </a:rPr>
              <a:t>Литература.</a:t>
            </a:r>
          </a:p>
        </p:txBody>
      </p:sp>
      <p:sp>
        <p:nvSpPr>
          <p:cNvPr id="3072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457200" indent="-457200">
              <a:buFont typeface="Wingdings" pitchFamily="2" charset="2"/>
              <a:buAutoNum type="arabicPeriod"/>
            </a:pPr>
            <a:r>
              <a:rPr lang="ru-RU" smtClean="0">
                <a:latin typeface="Arial" charset="0"/>
              </a:rPr>
              <a:t>С.И. Ушакова « Воспитание экологической культуры в дошкольном возрасте.»</a:t>
            </a:r>
          </a:p>
          <a:p>
            <a:pPr marL="457200" indent="-457200">
              <a:buFont typeface="Wingdings" pitchFamily="2" charset="2"/>
              <a:buAutoNum type="arabicPeriod"/>
            </a:pPr>
            <a:r>
              <a:rPr lang="ru-RU" smtClean="0">
                <a:latin typeface="Arial" charset="0"/>
              </a:rPr>
              <a:t>С.И. Мартынов «Овощи+фрукты+ягоды»- Здоровье.</a:t>
            </a:r>
          </a:p>
          <a:p>
            <a:pPr marL="457200" indent="-457200">
              <a:buFont typeface="Wingdings" pitchFamily="2" charset="2"/>
              <a:buAutoNum type="arabicPeriod"/>
            </a:pPr>
            <a:r>
              <a:rPr lang="ru-RU" smtClean="0">
                <a:latin typeface="Arial" charset="0"/>
              </a:rPr>
              <a:t>О.С. Соломенникова «Формирование элементарных экологических представлений».</a:t>
            </a:r>
          </a:p>
          <a:p>
            <a:pPr marL="457200" indent="-457200">
              <a:buFont typeface="Wingdings" pitchFamily="2" charset="2"/>
              <a:buAutoNum type="arabicPeriod"/>
            </a:pPr>
            <a:r>
              <a:rPr lang="ru-RU" smtClean="0">
                <a:latin typeface="Arial" charset="0"/>
              </a:rPr>
              <a:t>«1000» пословиц, загадок,поговорок – Издательство « Сова»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630</TotalTime>
  <Words>586</Words>
  <Application>Microsoft Office PowerPoint</Application>
  <PresentationFormat>Экран (4:3)</PresentationFormat>
  <Paragraphs>107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Шаблон оформления</vt:lpstr>
      </vt:variant>
      <vt:variant>
        <vt:i4>6</vt:i4>
      </vt:variant>
      <vt:variant>
        <vt:lpstr>Заголовки слайдов</vt:lpstr>
      </vt:variant>
      <vt:variant>
        <vt:i4>19</vt:i4>
      </vt:variant>
    </vt:vector>
  </HeadingPairs>
  <TitlesOfParts>
    <vt:vector size="32" baseType="lpstr">
      <vt:lpstr>Arial</vt:lpstr>
      <vt:lpstr>Century Schoolbook</vt:lpstr>
      <vt:lpstr>Wingdings</vt:lpstr>
      <vt:lpstr>Wingdings 2</vt:lpstr>
      <vt:lpstr>Calibri</vt:lpstr>
      <vt:lpstr>Georgia</vt:lpstr>
      <vt:lpstr>Palatino Linotype</vt:lpstr>
      <vt:lpstr>Эркер</vt:lpstr>
      <vt:lpstr>Эркер</vt:lpstr>
      <vt:lpstr>Эркер</vt:lpstr>
      <vt:lpstr>Эркер</vt:lpstr>
      <vt:lpstr>Эркер</vt:lpstr>
      <vt:lpstr>Эркер</vt:lpstr>
      <vt:lpstr>Слайд 1</vt:lpstr>
      <vt:lpstr>Слайд 2</vt:lpstr>
      <vt:lpstr>                                    ЦЕЛЬ: НАКОПЛЕНИЕ ДЕТЬМИ ЭМОЦИОНАЛЬНО-ПОЗИТИВНОГО ОПЫТА ОБЩЕНИЯ С ПРИРОДОЙ </vt:lpstr>
      <vt:lpstr>Слайд 4</vt:lpstr>
      <vt:lpstr>Слайд 5</vt:lpstr>
      <vt:lpstr>ПРЕДПОЛАГАЕМЫЕ РЕЗУЛЬТАТЫ:</vt:lpstr>
      <vt:lpstr>      РАСПРЕДЕЛЕНИЕ ДЕЯТЕЛЬНОСТИ ПО ЭТАПАМ ПРОЕКТА </vt:lpstr>
      <vt:lpstr>   II ЭТАП : ПРАКТИЧЕСКАЯ ДЕЯТЕЛЬНОСТЬ ПО ВЫПОЛНЕНИЮ ПРОЕКТА </vt:lpstr>
      <vt:lpstr>Слайд 9</vt:lpstr>
      <vt:lpstr>Слайд 10</vt:lpstr>
      <vt:lpstr>Слайд 11</vt:lpstr>
      <vt:lpstr> III ЭТАП: ЗАВЕРШАЮЩИЙ</vt:lpstr>
      <vt:lpstr>ПОМИДОР</vt:lpstr>
      <vt:lpstr>МОРКОВКА</vt:lpstr>
      <vt:lpstr>  ОГУРЕЦ</vt:lpstr>
      <vt:lpstr>КАПУСТА</vt:lpstr>
      <vt:lpstr>Фотоотчёт.</vt:lpstr>
      <vt:lpstr>Слайд 18</vt:lpstr>
      <vt:lpstr>Литература.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Чудеса на грядке</dc:title>
  <cp:lastModifiedBy>вэю</cp:lastModifiedBy>
  <cp:revision>70</cp:revision>
  <dcterms:modified xsi:type="dcterms:W3CDTF">2017-02-20T13:25:11Z</dcterms:modified>
</cp:coreProperties>
</file>