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62" r:id="rId2"/>
    <p:sldId id="257" r:id="rId3"/>
    <p:sldId id="256" r:id="rId4"/>
    <p:sldId id="258" r:id="rId5"/>
    <p:sldId id="259" r:id="rId6"/>
    <p:sldId id="260" r:id="rId7"/>
    <p:sldId id="264" r:id="rId8"/>
    <p:sldId id="261" r:id="rId9"/>
    <p:sldId id="266" r:id="rId10"/>
    <p:sldId id="263" r:id="rId11"/>
    <p:sldId id="265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0924B-6C8D-4203-AF27-ABEAF8621C90}" type="datetimeFigureOut">
              <a:rPr lang="ru-RU" smtClean="0"/>
              <a:pPr/>
              <a:t>09.12.2018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AAC5B-054C-4A78-AEF5-04BD54250F4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0924B-6C8D-4203-AF27-ABEAF8621C90}" type="datetimeFigureOut">
              <a:rPr lang="ru-RU" smtClean="0"/>
              <a:pPr/>
              <a:t>09.12.2018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AAC5B-054C-4A78-AEF5-04BD54250F4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0924B-6C8D-4203-AF27-ABEAF8621C90}" type="datetimeFigureOut">
              <a:rPr lang="ru-RU" smtClean="0"/>
              <a:pPr/>
              <a:t>09.12.2018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AAC5B-054C-4A78-AEF5-04BD54250F4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0924B-6C8D-4203-AF27-ABEAF8621C90}" type="datetimeFigureOut">
              <a:rPr lang="ru-RU" smtClean="0"/>
              <a:pPr/>
              <a:t>09.12.2018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AAC5B-054C-4A78-AEF5-04BD54250F4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0924B-6C8D-4203-AF27-ABEAF8621C90}" type="datetimeFigureOut">
              <a:rPr lang="ru-RU" smtClean="0"/>
              <a:pPr/>
              <a:t>09.12.2018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AAC5B-054C-4A78-AEF5-04BD54250F4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0924B-6C8D-4203-AF27-ABEAF8621C90}" type="datetimeFigureOut">
              <a:rPr lang="ru-RU" smtClean="0"/>
              <a:pPr/>
              <a:t>09.12.2018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AAC5B-054C-4A78-AEF5-04BD54250F4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0924B-6C8D-4203-AF27-ABEAF8621C90}" type="datetimeFigureOut">
              <a:rPr lang="ru-RU" smtClean="0"/>
              <a:pPr/>
              <a:t>09.12.2018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AAC5B-054C-4A78-AEF5-04BD54250F4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0924B-6C8D-4203-AF27-ABEAF8621C90}" type="datetimeFigureOut">
              <a:rPr lang="ru-RU" smtClean="0"/>
              <a:pPr/>
              <a:t>09.12.2018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AAC5B-054C-4A78-AEF5-04BD54250F4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0924B-6C8D-4203-AF27-ABEAF8621C90}" type="datetimeFigureOut">
              <a:rPr lang="ru-RU" smtClean="0"/>
              <a:pPr/>
              <a:t>09.12.2018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AAC5B-054C-4A78-AEF5-04BD54250F4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0924B-6C8D-4203-AF27-ABEAF8621C90}" type="datetimeFigureOut">
              <a:rPr lang="ru-RU" smtClean="0"/>
              <a:pPr/>
              <a:t>09.12.2018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AAC5B-054C-4A78-AEF5-04BD54250F4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0924B-6C8D-4203-AF27-ABEAF8621C90}" type="datetimeFigureOut">
              <a:rPr lang="ru-RU" smtClean="0"/>
              <a:pPr/>
              <a:t>09.12.2018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AAC5B-054C-4A78-AEF5-04BD54250F4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BD0924B-6C8D-4203-AF27-ABEAF8621C90}" type="datetimeFigureOut">
              <a:rPr lang="ru-RU" smtClean="0"/>
              <a:pPr/>
              <a:t>09.12.2018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B6AAC5B-054C-4A78-AEF5-04BD54250F4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2.jpeg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520623" cy="2016224"/>
          </a:xfrm>
          <a:effectLst/>
        </p:spPr>
        <p:txBody>
          <a:bodyPr/>
          <a:lstStyle/>
          <a:p>
            <a:pPr algn="ctr">
              <a:buNone/>
            </a:pPr>
            <a:r>
              <a:rPr lang="ru-RU" sz="7200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Волшебные </a:t>
            </a:r>
            <a:r>
              <a:rPr lang="ru-RU" sz="6600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прищепки</a:t>
            </a:r>
            <a:endParaRPr lang="ru-RU" sz="6600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300" endPos="45500" dir="5400000" sy="-100000" algn="bl" rotWithShape="0"/>
              </a:effectLst>
            </a:endParaRPr>
          </a:p>
        </p:txBody>
      </p:sp>
      <p:pic>
        <p:nvPicPr>
          <p:cNvPr id="1029" name="Picture 5" descr="C:\Documents and Settings\Александра\Desktop\эксперт сове фото\DSCN184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1403" y="4413597"/>
            <a:ext cx="1951037" cy="1463675"/>
          </a:xfrm>
          <a:prstGeom prst="rect">
            <a:avLst/>
          </a:prstGeom>
          <a:noFill/>
        </p:spPr>
      </p:pic>
      <p:pic>
        <p:nvPicPr>
          <p:cNvPr id="1030" name="Picture 6" descr="C:\Documents and Settings\Александра\Desktop\эксперт сове фото\DSCN184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4437112"/>
            <a:ext cx="1951037" cy="1463675"/>
          </a:xfrm>
          <a:prstGeom prst="rect">
            <a:avLst/>
          </a:prstGeom>
          <a:noFill/>
        </p:spPr>
      </p:pic>
      <p:pic>
        <p:nvPicPr>
          <p:cNvPr id="1027" name="Picture 3" descr="C:\Documents and Settings\Александра\Desktop\эксперт сове фото\DSCN1848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2420888"/>
            <a:ext cx="2400267" cy="1800200"/>
          </a:xfrm>
          <a:prstGeom prst="rect">
            <a:avLst/>
          </a:prstGeom>
          <a:noFill/>
        </p:spPr>
      </p:pic>
      <p:pic>
        <p:nvPicPr>
          <p:cNvPr id="1028" name="Picture 4" descr="C:\Documents and Settings\Александра\Desktop\эксперт сове фото\DSCN184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25457" y="2469381"/>
            <a:ext cx="2334975" cy="1751707"/>
          </a:xfrm>
          <a:prstGeom prst="rect">
            <a:avLst/>
          </a:prstGeom>
          <a:noFill/>
        </p:spPr>
      </p:pic>
      <p:pic>
        <p:nvPicPr>
          <p:cNvPr id="1032" name="Picture 8" descr="C:\Documents and Settings\Александра\Desktop\эксперт сове фото\DSCN185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03848" y="2636912"/>
            <a:ext cx="2808312" cy="2106806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 flipH="1">
            <a:off x="2699792" y="5157192"/>
            <a:ext cx="41044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МБДОУ «Детский сад №303»</a:t>
            </a:r>
          </a:p>
          <a:p>
            <a:r>
              <a:rPr lang="ru-RU" sz="1400" dirty="0" smtClean="0"/>
              <a:t>Воспитатель: </a:t>
            </a:r>
            <a:r>
              <a:rPr lang="ru-RU" dirty="0" smtClean="0"/>
              <a:t>Алексеева Е.А.</a:t>
            </a: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683568" y="476673"/>
            <a:ext cx="7704856" cy="5040560"/>
          </a:xfrm>
        </p:spPr>
        <p:txBody>
          <a:bodyPr/>
          <a:lstStyle/>
          <a:p>
            <a:pPr marL="0" indent="0" algn="l">
              <a:buNone/>
            </a:pPr>
            <a:r>
              <a:rPr lang="ru-RU" sz="7200" dirty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rPr>
              <a:t>Цель:</a:t>
            </a:r>
            <a:r>
              <a:rPr lang="ru-RU" sz="3600" dirty="0">
                <a:effectLst/>
              </a:rPr>
              <a:t/>
            </a:r>
            <a:br>
              <a:rPr lang="ru-RU" sz="3600" dirty="0">
                <a:effectLst/>
              </a:rPr>
            </a:br>
            <a:r>
              <a:rPr lang="ru-RU" sz="4400" dirty="0" smtClean="0">
                <a:solidFill>
                  <a:schemeClr val="accent1">
                    <a:lumMod val="50000"/>
                  </a:schemeClr>
                </a:solidFill>
                <a:effectLst/>
              </a:rPr>
              <a:t>обогащение чувственного опыта детей</a:t>
            </a:r>
            <a:r>
              <a:rPr lang="ru-RU" sz="4400" dirty="0" smtClean="0">
                <a:effectLst/>
              </a:rPr>
              <a:t>,</a:t>
            </a:r>
            <a:r>
              <a:rPr lang="ru-RU" sz="4400" dirty="0" smtClean="0">
                <a:solidFill>
                  <a:schemeClr val="accent1">
                    <a:lumMod val="50000"/>
                  </a:schemeClr>
                </a:solidFill>
                <a:effectLst/>
              </a:rPr>
              <a:t> </a:t>
            </a:r>
            <a:r>
              <a:rPr lang="ru-RU" sz="4400" dirty="0" smtClean="0">
                <a:effectLst/>
              </a:rPr>
              <a:t>р</a:t>
            </a:r>
            <a:r>
              <a:rPr lang="ru-RU" sz="4400" dirty="0" smtClean="0">
                <a:solidFill>
                  <a:schemeClr val="accent1">
                    <a:lumMod val="50000"/>
                  </a:schemeClr>
                </a:solidFill>
                <a:effectLst/>
              </a:rPr>
              <a:t>азвитие </a:t>
            </a:r>
            <a:r>
              <a:rPr lang="ru-RU" sz="4400" dirty="0" err="1" smtClean="0">
                <a:solidFill>
                  <a:schemeClr val="accent1">
                    <a:lumMod val="50000"/>
                  </a:schemeClr>
                </a:solidFill>
                <a:effectLst/>
              </a:rPr>
              <a:t>сенсомоторики</a:t>
            </a:r>
            <a:r>
              <a:rPr lang="ru-RU" sz="4400" dirty="0" smtClean="0">
                <a:solidFill>
                  <a:schemeClr val="accent1">
                    <a:lumMod val="50000"/>
                  </a:schemeClr>
                </a:solidFill>
                <a:effectLst/>
              </a:rPr>
              <a:t>, </a:t>
            </a:r>
            <a:r>
              <a:rPr lang="ru-RU" sz="4400" dirty="0" err="1" smtClean="0">
                <a:solidFill>
                  <a:schemeClr val="accent1">
                    <a:lumMod val="50000"/>
                  </a:schemeClr>
                </a:solidFill>
                <a:effectLst/>
              </a:rPr>
              <a:t>развитие</a:t>
            </a:r>
            <a:r>
              <a:rPr lang="ru-RU" sz="4400" dirty="0" smtClean="0">
                <a:solidFill>
                  <a:schemeClr val="accent1">
                    <a:lumMod val="50000"/>
                  </a:schemeClr>
                </a:solidFill>
                <a:effectLst/>
              </a:rPr>
              <a:t> воображения.</a:t>
            </a:r>
            <a:endParaRPr lang="ru-RU" sz="4400" dirty="0">
              <a:solidFill>
                <a:schemeClr val="accent1">
                  <a:lumMod val="5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83437995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401185" y="188641"/>
            <a:ext cx="8059247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chemeClr val="accent1">
                    <a:lumMod val="50000"/>
                  </a:schemeClr>
                </a:solidFill>
              </a:rPr>
              <a:t>Настольная игра </a:t>
            </a:r>
            <a:r>
              <a:rPr lang="ru-RU" sz="2800" b="1" dirty="0" smtClean="0">
                <a:solidFill>
                  <a:srgbClr val="FF0000"/>
                </a:solidFill>
              </a:rPr>
              <a:t>«Волшебные </a:t>
            </a:r>
            <a:r>
              <a:rPr lang="ru-RU" sz="2800" b="1" dirty="0">
                <a:solidFill>
                  <a:srgbClr val="FF0000"/>
                </a:solidFill>
              </a:rPr>
              <a:t>прищепки</a:t>
            </a:r>
            <a:r>
              <a:rPr lang="ru-RU" sz="2800" b="1" dirty="0" smtClean="0">
                <a:solidFill>
                  <a:srgbClr val="FF0000"/>
                </a:solidFill>
              </a:rPr>
              <a:t>» </a:t>
            </a:r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</a:rPr>
              <a:t>состоит </a:t>
            </a:r>
            <a:r>
              <a:rPr lang="ru-RU" sz="2800" b="1" dirty="0">
                <a:solidFill>
                  <a:schemeClr val="accent1">
                    <a:lumMod val="50000"/>
                  </a:schemeClr>
                </a:solidFill>
              </a:rPr>
              <a:t>из </a:t>
            </a:r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</a:rPr>
              <a:t>прищепок красного, желтого, зеленого, синего цветов, цветных дорожек (тех же цветов) </a:t>
            </a:r>
            <a:r>
              <a:rPr lang="ru-RU" sz="2800" b="1" dirty="0">
                <a:solidFill>
                  <a:schemeClr val="accent1">
                    <a:lumMod val="50000"/>
                  </a:schemeClr>
                </a:solidFill>
              </a:rPr>
              <a:t>и </a:t>
            </a:r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</a:rPr>
              <a:t>плоскостных (сюжетных и геометрических)  фигур.</a:t>
            </a:r>
            <a:endParaRPr lang="ru-RU" sz="28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Текст 8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8" name="Picture 4" descr="C:\Documents and Settings\Александра\Desktop\эксперт сове фото\DSCN184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1840" y="2924944"/>
            <a:ext cx="2952328" cy="2214847"/>
          </a:xfrm>
          <a:prstGeom prst="rect">
            <a:avLst/>
          </a:prstGeom>
          <a:noFill/>
        </p:spPr>
      </p:pic>
      <p:pic>
        <p:nvPicPr>
          <p:cNvPr id="2" name="Picture 2" descr="C:\Documents and Settings\Александра\Desktop\эксперт сове фото\DSCN1817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 l="8494" t="14157" r="6563"/>
          <a:stretch>
            <a:fillRect/>
          </a:stretch>
        </p:blipFill>
        <p:spPr bwMode="auto">
          <a:xfrm>
            <a:off x="107504" y="4077072"/>
            <a:ext cx="2880320" cy="2183120"/>
          </a:xfrm>
          <a:prstGeom prst="rect">
            <a:avLst/>
          </a:prstGeom>
          <a:noFill/>
        </p:spPr>
      </p:pic>
      <p:pic>
        <p:nvPicPr>
          <p:cNvPr id="1027" name="Picture 3" descr="C:\Documents and Settings\Александра\Desktop\эксперт сове фото\DSCN1843.JPG"/>
          <p:cNvPicPr>
            <a:picLocks noChangeAspect="1" noChangeArrowheads="1"/>
          </p:cNvPicPr>
          <p:nvPr/>
        </p:nvPicPr>
        <p:blipFill>
          <a:blip r:embed="rId4" cstate="print"/>
          <a:srcRect l="4594" t="7143" r="5841" b="7143"/>
          <a:stretch>
            <a:fillRect/>
          </a:stretch>
        </p:blipFill>
        <p:spPr bwMode="auto">
          <a:xfrm>
            <a:off x="6228184" y="4077072"/>
            <a:ext cx="2808312" cy="2016224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3131840" y="5085184"/>
            <a:ext cx="295232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</a:rPr>
              <a:t>Игра предназначена для детей от двух лет.</a:t>
            </a:r>
            <a:endParaRPr lang="ru-RU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44388047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611560" y="260648"/>
            <a:ext cx="7848872" cy="5760640"/>
          </a:xfrm>
        </p:spPr>
        <p:txBody>
          <a:bodyPr/>
          <a:lstStyle/>
          <a:p>
            <a:pPr marL="0" indent="0" algn="l">
              <a:buNone/>
            </a:pPr>
            <a:r>
              <a:rPr lang="ru-RU" sz="6000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Задачи:   </a:t>
            </a:r>
            <a:r>
              <a:rPr lang="ru-RU" sz="2400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/>
            </a:r>
            <a:br>
              <a:rPr lang="ru-RU" sz="2400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</a:b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effectLst/>
              </a:rPr>
              <a:t>1.Развитивать мелкую моторику рук.</a:t>
            </a:r>
            <a:br>
              <a:rPr lang="ru-RU" sz="2800" dirty="0" smtClean="0">
                <a:solidFill>
                  <a:schemeClr val="accent1">
                    <a:lumMod val="50000"/>
                  </a:schemeClr>
                </a:solidFill>
                <a:effectLst/>
              </a:rPr>
            </a:b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effectLst/>
              </a:rPr>
              <a:t>2.Координировать движение рук и глаз. </a:t>
            </a:r>
            <a:br>
              <a:rPr lang="ru-RU" sz="2800" dirty="0" smtClean="0">
                <a:solidFill>
                  <a:schemeClr val="accent1">
                    <a:lumMod val="50000"/>
                  </a:schemeClr>
                </a:solidFill>
                <a:effectLst/>
              </a:rPr>
            </a:b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effectLst/>
              </a:rPr>
              <a:t>3.Развивать способность различать и  называть существенные детали предметов.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effectLst/>
              </a:rPr>
              <a:t/>
            </a:r>
            <a:br>
              <a:rPr lang="ru-RU" sz="2800" dirty="0">
                <a:solidFill>
                  <a:schemeClr val="accent1">
                    <a:lumMod val="50000"/>
                  </a:schemeClr>
                </a:solidFill>
                <a:effectLst/>
              </a:rPr>
            </a:b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effectLst/>
              </a:rPr>
              <a:t>4.Побуждать выполнять постепенно усложняющиеся правила, развивать  воображение, конструктивные способности.</a:t>
            </a:r>
            <a:br>
              <a:rPr lang="ru-RU" sz="2800" dirty="0" smtClean="0">
                <a:solidFill>
                  <a:schemeClr val="accent1">
                    <a:lumMod val="50000"/>
                  </a:schemeClr>
                </a:solidFill>
                <a:effectLst/>
              </a:rPr>
            </a:b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effectLst/>
              </a:rPr>
              <a:t>5.Закреплять знание основных 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effectLst/>
              </a:rPr>
              <a:t>цветов. </a:t>
            </a:r>
            <a:br>
              <a:rPr lang="ru-RU" sz="2800" dirty="0">
                <a:solidFill>
                  <a:schemeClr val="accent1">
                    <a:lumMod val="50000"/>
                  </a:schemeClr>
                </a:solidFill>
                <a:effectLst/>
              </a:rPr>
            </a:br>
            <a:r>
              <a:rPr lang="ru-RU" sz="2800" dirty="0">
                <a:solidFill>
                  <a:schemeClr val="accent1">
                    <a:lumMod val="50000"/>
                  </a:schemeClr>
                </a:solidFill>
                <a:effectLst/>
              </a:rPr>
              <a:t/>
            </a:r>
            <a:br>
              <a:rPr lang="ru-RU" sz="2800" dirty="0">
                <a:solidFill>
                  <a:schemeClr val="accent1">
                    <a:lumMod val="50000"/>
                  </a:schemeClr>
                </a:solidFill>
                <a:effectLst/>
              </a:rPr>
            </a:br>
            <a:endParaRPr lang="ru-RU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08398130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1268760"/>
            <a:ext cx="8280920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1-вариант</a:t>
            </a:r>
            <a:endParaRPr lang="ru-RU" sz="2800" b="1" i="1" dirty="0">
              <a:solidFill>
                <a:schemeClr val="accent1">
                  <a:lumMod val="50000"/>
                </a:schemeClr>
              </a:solidFill>
              <a:latin typeface="+mj-lt"/>
            </a:endParaRPr>
          </a:p>
          <a:p>
            <a:r>
              <a:rPr lang="ru-RU" sz="2400" dirty="0">
                <a:solidFill>
                  <a:schemeClr val="accent1">
                    <a:lumMod val="50000"/>
                  </a:schemeClr>
                </a:solidFill>
              </a:rPr>
              <a:t>Ребенку </a:t>
            </a:r>
            <a:r>
              <a:rPr lang="ru-RU" sz="2400" dirty="0" err="1" smtClean="0">
                <a:solidFill>
                  <a:schemeClr val="accent1">
                    <a:lumMod val="50000"/>
                  </a:schemeClr>
                </a:solidFill>
              </a:rPr>
              <a:t>предлагются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 дорожки красного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</a:rPr>
              <a:t>, желтого, зеленого и синего цвета и прищепки тех же цветов. Ребенок должен прикрепить прищепки к 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дорожкам соответствующего цвета или подобрать прищепки контрастных цветов.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8" name="Заголовок 7"/>
          <p:cNvSpPr>
            <a:spLocks noGrp="1"/>
          </p:cNvSpPr>
          <p:nvPr>
            <p:ph type="title" idx="4294967295"/>
          </p:nvPr>
        </p:nvSpPr>
        <p:spPr>
          <a:xfrm>
            <a:off x="611560" y="332656"/>
            <a:ext cx="6384925" cy="1143000"/>
          </a:xfrm>
        </p:spPr>
        <p:txBody>
          <a:bodyPr/>
          <a:lstStyle/>
          <a:p>
            <a:pPr algn="l">
              <a:buNone/>
            </a:pPr>
            <a:r>
              <a:rPr lang="ru-RU" sz="4800" dirty="0" smtClean="0">
                <a:solidFill>
                  <a:schemeClr val="bg2">
                    <a:lumMod val="50000"/>
                  </a:schemeClr>
                </a:solidFill>
              </a:rPr>
              <a:t>Ход игры:</a:t>
            </a:r>
            <a:br>
              <a:rPr lang="ru-RU" sz="4800" dirty="0" smtClean="0">
                <a:solidFill>
                  <a:schemeClr val="bg2">
                    <a:lumMod val="50000"/>
                  </a:schemeClr>
                </a:solidFill>
              </a:rPr>
            </a:br>
            <a:r>
              <a:rPr lang="ru-RU" sz="4800" dirty="0" smtClean="0">
                <a:solidFill>
                  <a:schemeClr val="bg2">
                    <a:lumMod val="50000"/>
                  </a:schemeClr>
                </a:solidFill>
              </a:rPr>
              <a:t/>
            </a:r>
            <a:br>
              <a:rPr lang="ru-RU" sz="4800" dirty="0" smtClean="0">
                <a:solidFill>
                  <a:schemeClr val="bg2">
                    <a:lumMod val="50000"/>
                  </a:schemeClr>
                </a:solidFill>
              </a:rPr>
            </a:br>
            <a:endParaRPr lang="ru-RU" dirty="0"/>
          </a:p>
        </p:txBody>
      </p:sp>
      <p:pic>
        <p:nvPicPr>
          <p:cNvPr id="2050" name="Picture 2" descr="C:\Documents and Settings\Александра\Desktop\эксперт сове фото\DSCN18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43736" y="3645024"/>
            <a:ext cx="3743401" cy="2808312"/>
          </a:xfrm>
          <a:prstGeom prst="rect">
            <a:avLst/>
          </a:prstGeom>
          <a:noFill/>
        </p:spPr>
      </p:pic>
      <p:pic>
        <p:nvPicPr>
          <p:cNvPr id="2052" name="Picture 4" descr="C:\Documents and Settings\Александра\Desktop\эксперт сове фото\DSCN1815.JPG"/>
          <p:cNvPicPr>
            <a:picLocks noChangeAspect="1" noChangeArrowheads="1"/>
          </p:cNvPicPr>
          <p:nvPr/>
        </p:nvPicPr>
        <p:blipFill>
          <a:blip r:embed="rId3" cstate="print"/>
          <a:srcRect l="26923" t="32292" r="4308"/>
          <a:stretch>
            <a:fillRect/>
          </a:stretch>
        </p:blipFill>
        <p:spPr bwMode="auto">
          <a:xfrm>
            <a:off x="611560" y="3645024"/>
            <a:ext cx="3696411" cy="28083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4012337720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404664"/>
            <a:ext cx="799288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 smtClean="0">
                <a:solidFill>
                  <a:schemeClr val="accent1">
                    <a:lumMod val="50000"/>
                  </a:schemeClr>
                </a:solidFill>
              </a:rPr>
              <a:t>2-вариант</a:t>
            </a:r>
            <a:endParaRPr lang="ru-RU" sz="28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Ребенку предлагаются прищепки и плоскостные сюжетные фигурки. Ребенок выполняет задание по образцу взрослого или по карточке – образцу.</a:t>
            </a:r>
          </a:p>
        </p:txBody>
      </p:sp>
      <p:pic>
        <p:nvPicPr>
          <p:cNvPr id="3074" name="Picture 2" descr="C:\Documents and Settings\Александра\Desktop\эксперт сове фото\DSCN1825.JPG"/>
          <p:cNvPicPr>
            <a:picLocks noChangeAspect="1" noChangeArrowheads="1"/>
          </p:cNvPicPr>
          <p:nvPr/>
        </p:nvPicPr>
        <p:blipFill>
          <a:blip r:embed="rId2" cstate="print"/>
          <a:srcRect l="5556" t="1851" r="8332" b="11134"/>
          <a:stretch>
            <a:fillRect/>
          </a:stretch>
        </p:blipFill>
        <p:spPr bwMode="auto">
          <a:xfrm>
            <a:off x="2483768" y="2276872"/>
            <a:ext cx="4392488" cy="3329789"/>
          </a:xfrm>
          <a:prstGeom prst="rect">
            <a:avLst/>
          </a:prstGeom>
          <a:noFill/>
        </p:spPr>
      </p:pic>
      <p:pic>
        <p:nvPicPr>
          <p:cNvPr id="3075" name="Picture 3" descr="C:\Documents and Settings\Александра\Desktop\эксперт сове фото\DSCN184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4725144"/>
            <a:ext cx="2303631" cy="1728192"/>
          </a:xfrm>
          <a:prstGeom prst="rect">
            <a:avLst/>
          </a:prstGeom>
          <a:noFill/>
        </p:spPr>
      </p:pic>
      <p:pic>
        <p:nvPicPr>
          <p:cNvPr id="3076" name="Picture 4" descr="C:\Documents and Settings\Александра\Desktop\эксперт сове фото\DSCN184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16840" y="4725144"/>
            <a:ext cx="2303632" cy="1728192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Александра\Desktop\эксперт сове фото\IMG_20160426_15455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432" y="692696"/>
            <a:ext cx="2160000" cy="3600000"/>
          </a:xfrm>
          <a:prstGeom prst="rect">
            <a:avLst/>
          </a:prstGeom>
          <a:noFill/>
        </p:spPr>
      </p:pic>
      <p:pic>
        <p:nvPicPr>
          <p:cNvPr id="6147" name="Picture 3" descr="C:\Documents and Settings\Александра\Desktop\эксперт сове фото\IMG_20160426_15482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1844824"/>
            <a:ext cx="2160000" cy="3600000"/>
          </a:xfrm>
          <a:prstGeom prst="rect">
            <a:avLst/>
          </a:prstGeom>
          <a:noFill/>
        </p:spPr>
      </p:pic>
      <p:pic>
        <p:nvPicPr>
          <p:cNvPr id="6148" name="Picture 4" descr="C:\Documents and Settings\Александра\Desktop\эксперт сове фото\IMG_20160426_15450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9592" y="620688"/>
            <a:ext cx="2160000" cy="3600000"/>
          </a:xfrm>
          <a:prstGeom prst="rect">
            <a:avLst/>
          </a:prstGeom>
          <a:noFill/>
        </p:spPr>
      </p:pic>
      <p:pic>
        <p:nvPicPr>
          <p:cNvPr id="6149" name="Picture 5" descr="C:\Documents and Settings\Александра\Desktop\эксперт сове фото\DSCN184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28184" y="4869160"/>
            <a:ext cx="1951037" cy="1463675"/>
          </a:xfrm>
          <a:prstGeom prst="rect">
            <a:avLst/>
          </a:prstGeom>
          <a:noFill/>
        </p:spPr>
      </p:pic>
      <p:pic>
        <p:nvPicPr>
          <p:cNvPr id="6151" name="Picture 7" descr="C:\Documents and Settings\Александра\Desktop\эксперт сове фото\DSCN1847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87624" y="4869160"/>
            <a:ext cx="1951038" cy="146367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764704"/>
            <a:ext cx="8352928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 smtClean="0">
                <a:solidFill>
                  <a:schemeClr val="accent1">
                    <a:lumMod val="50000"/>
                  </a:schemeClr>
                </a:solidFill>
              </a:rPr>
              <a:t>3-вариант</a:t>
            </a:r>
            <a:endParaRPr lang="ru-RU" sz="28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Ребенок самостоятельно создает с помощью плоскостных геометрических фигурок и прищепок различные предметы.</a:t>
            </a:r>
          </a:p>
          <a:p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 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4099" name="Picture 3" descr="C:\Documents and Settings\Александра\Desktop\эксперт сове фото\DSCN1827.JPG"/>
          <p:cNvPicPr>
            <a:picLocks noChangeAspect="1" noChangeArrowheads="1"/>
          </p:cNvPicPr>
          <p:nvPr/>
        </p:nvPicPr>
        <p:blipFill>
          <a:blip r:embed="rId2" cstate="print"/>
          <a:srcRect l="34682" t="12903" r="19338" b="29637"/>
          <a:stretch>
            <a:fillRect/>
          </a:stretch>
        </p:blipFill>
        <p:spPr bwMode="auto">
          <a:xfrm>
            <a:off x="597158" y="2708920"/>
            <a:ext cx="3686810" cy="3456384"/>
          </a:xfrm>
          <a:prstGeom prst="rect">
            <a:avLst/>
          </a:prstGeom>
          <a:noFill/>
        </p:spPr>
      </p:pic>
      <p:pic>
        <p:nvPicPr>
          <p:cNvPr id="4098" name="Picture 2" descr="C:\Documents and Settings\Александра\Desktop\эксперт сове фото\DSCN1831.JPG"/>
          <p:cNvPicPr>
            <a:picLocks noChangeAspect="1" noChangeArrowheads="1"/>
          </p:cNvPicPr>
          <p:nvPr/>
        </p:nvPicPr>
        <p:blipFill>
          <a:blip r:embed="rId3" cstate="print"/>
          <a:srcRect l="30252" t="10076" r="26366" b="33384"/>
          <a:stretch>
            <a:fillRect/>
          </a:stretch>
        </p:blipFill>
        <p:spPr bwMode="auto">
          <a:xfrm>
            <a:off x="4932040" y="2708920"/>
            <a:ext cx="3534938" cy="345638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Александра\Desktop\эксперт сове фото\DSCN1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332656"/>
            <a:ext cx="4032448" cy="3025157"/>
          </a:xfrm>
          <a:prstGeom prst="rect">
            <a:avLst/>
          </a:prstGeom>
          <a:noFill/>
        </p:spPr>
      </p:pic>
      <p:pic>
        <p:nvPicPr>
          <p:cNvPr id="8195" name="Picture 3" descr="C:\Documents and Settings\Александра\Desktop\эксперт сове фото\DSCN185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3626216"/>
            <a:ext cx="3960440" cy="2971136"/>
          </a:xfrm>
          <a:prstGeom prst="rect">
            <a:avLst/>
          </a:prstGeom>
          <a:noFill/>
        </p:spPr>
      </p:pic>
      <p:pic>
        <p:nvPicPr>
          <p:cNvPr id="8196" name="Picture 4" descr="C:\Documents and Settings\Александра\Desktop\эксперт сове фото\DSCN185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9117" y="332656"/>
            <a:ext cx="4031355" cy="3024336"/>
          </a:xfrm>
          <a:prstGeom prst="rect">
            <a:avLst/>
          </a:prstGeom>
          <a:noFill/>
        </p:spPr>
      </p:pic>
      <p:pic>
        <p:nvPicPr>
          <p:cNvPr id="8198" name="Picture 6" descr="C:\Documents and Settings\Александра\Desktop\эксперт сове фото\DSCN185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8024" y="3572195"/>
            <a:ext cx="4032448" cy="3025157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Documents and Settings\Александра\Desktop\эксперт сове фото\DSCN1839.JPG"/>
          <p:cNvPicPr>
            <a:picLocks noChangeAspect="1" noChangeArrowheads="1"/>
          </p:cNvPicPr>
          <p:nvPr/>
        </p:nvPicPr>
        <p:blipFill>
          <a:blip r:embed="rId2" cstate="print"/>
          <a:srcRect r="4520" b="18182"/>
          <a:stretch>
            <a:fillRect/>
          </a:stretch>
        </p:blipFill>
        <p:spPr bwMode="auto">
          <a:xfrm>
            <a:off x="1763688" y="2091710"/>
            <a:ext cx="6000665" cy="385757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115616" y="620688"/>
            <a:ext cx="70567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Созданные предметы, дети могут использовать в театрализованной деятельности и сюжетных играх.</a:t>
            </a:r>
            <a:endParaRPr lang="ru-RU" sz="2400" dirty="0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D:\ВСЕ ДЛЯ ПРЕЗЕНТАЦИИ\клипарты\vbia6hlv5z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600" y="404813"/>
            <a:ext cx="7416800" cy="704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548680"/>
            <a:ext cx="6872551" cy="3024336"/>
          </a:xfrm>
        </p:spPr>
        <p:txBody>
          <a:bodyPr/>
          <a:lstStyle/>
          <a:p>
            <a:pPr algn="ctr">
              <a:buNone/>
            </a:pPr>
            <a:r>
              <a:rPr lang="ru-RU" sz="8000" dirty="0" smtClean="0">
                <a:solidFill>
                  <a:schemeClr val="bg2">
                    <a:lumMod val="50000"/>
                  </a:schemeClr>
                </a:solidFill>
              </a:rPr>
              <a:t>Спасибо за внимание</a:t>
            </a:r>
            <a:endParaRPr lang="ru-RU" sz="8000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5" name="Picture 3" descr="D:\ВСЕ ДЛЯ ПРЕЗЕНТАЦИИ\клипарты\61793325_1279724154_00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00782" y="0"/>
            <a:ext cx="5951538" cy="714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Остин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405</TotalTime>
  <Words>146</Words>
  <Application>Microsoft Office PowerPoint</Application>
  <PresentationFormat>Экран (4:3)</PresentationFormat>
  <Paragraphs>17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Воздушный поток</vt:lpstr>
      <vt:lpstr>Волшебные прищепки</vt:lpstr>
      <vt:lpstr>Цель: обогащение чувственного опыта детей, развитие сенсомоторики, развитие воображения.</vt:lpstr>
      <vt:lpstr>Слайд 3</vt:lpstr>
      <vt:lpstr>Задачи:    1.Развитивать мелкую моторику рук. 2.Координировать движение рук и глаз.  3.Развивать способность различать и  называть существенные детали предметов. 4.Побуждать выполнять постепенно усложняющиеся правила, развивать  воображение, конструктивные способности. 5.Закреплять знание основных цветов.   </vt:lpstr>
      <vt:lpstr>Ход игры:  </vt:lpstr>
      <vt:lpstr>Слайд 6</vt:lpstr>
      <vt:lpstr>Слайд 7</vt:lpstr>
      <vt:lpstr>Слайд 8</vt:lpstr>
      <vt:lpstr>Слайд 9</vt:lpstr>
      <vt:lpstr>Слайд 10</vt:lpstr>
      <vt:lpstr>Спасибо за внимание</vt:lpstr>
    </vt:vector>
  </TitlesOfParts>
  <Company>DreamLair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lenovo</dc:creator>
  <cp:lastModifiedBy>Пользователь Windows</cp:lastModifiedBy>
  <cp:revision>20</cp:revision>
  <dcterms:created xsi:type="dcterms:W3CDTF">2016-01-20T12:49:56Z</dcterms:created>
  <dcterms:modified xsi:type="dcterms:W3CDTF">2018-12-09T16:22:03Z</dcterms:modified>
</cp:coreProperties>
</file>