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57" r:id="rId3"/>
    <p:sldId id="258" r:id="rId4"/>
    <p:sldId id="289" r:id="rId5"/>
    <p:sldId id="259" r:id="rId6"/>
    <p:sldId id="290" r:id="rId7"/>
    <p:sldId id="291" r:id="rId8"/>
    <p:sldId id="293" r:id="rId9"/>
    <p:sldId id="260" r:id="rId10"/>
    <p:sldId id="261" r:id="rId11"/>
    <p:sldId id="262" r:id="rId12"/>
    <p:sldId id="292" r:id="rId13"/>
    <p:sldId id="263" r:id="rId14"/>
    <p:sldId id="287" r:id="rId15"/>
    <p:sldId id="264" r:id="rId16"/>
    <p:sldId id="265" r:id="rId17"/>
    <p:sldId id="301" r:id="rId18"/>
    <p:sldId id="266" r:id="rId19"/>
    <p:sldId id="267" r:id="rId20"/>
    <p:sldId id="268" r:id="rId21"/>
    <p:sldId id="294" r:id="rId22"/>
    <p:sldId id="298" r:id="rId23"/>
    <p:sldId id="269" r:id="rId24"/>
    <p:sldId id="300" r:id="rId25"/>
    <p:sldId id="299" r:id="rId26"/>
    <p:sldId id="270" r:id="rId27"/>
    <p:sldId id="288" r:id="rId28"/>
    <p:sldId id="271" r:id="rId29"/>
    <p:sldId id="272" r:id="rId30"/>
    <p:sldId id="273" r:id="rId31"/>
    <p:sldId id="278" r:id="rId32"/>
    <p:sldId id="297" r:id="rId33"/>
    <p:sldId id="295" r:id="rId34"/>
    <p:sldId id="282" r:id="rId35"/>
    <p:sldId id="296" r:id="rId36"/>
    <p:sldId id="283" r:id="rId37"/>
    <p:sldId id="284" r:id="rId38"/>
    <p:sldId id="285" r:id="rId39"/>
    <p:sldId id="286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129" autoAdjust="0"/>
    <p:restoredTop sz="74242" autoAdjust="0"/>
  </p:normalViewPr>
  <p:slideViewPr>
    <p:cSldViewPr>
      <p:cViewPr varScale="1">
        <p:scale>
          <a:sx n="112" d="100"/>
          <a:sy n="112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9296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D3190-56AE-416D-8C0A-6E423F8253AB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57984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D3190-56AE-416D-8C0A-6E423F8253AB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6327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D3190-56AE-416D-8C0A-6E423F8253AB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2598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43CAFAF-F440-4BEA-83C0-06215780B219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r>
              <a:rPr lang="en-US" smtClean="0"/>
              <a:t>corowina.ucoz.com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png"/><Relationship Id="rId4" Type="http://schemas.openxmlformats.org/officeDocument/2006/relationships/image" Target="../media/image7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02.jpeg"/><Relationship Id="rId7" Type="http://schemas.openxmlformats.org/officeDocument/2006/relationships/image" Target="../media/image106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10" Type="http://schemas.openxmlformats.org/officeDocument/2006/relationships/image" Target="../media/image109.jpeg"/><Relationship Id="rId4" Type="http://schemas.openxmlformats.org/officeDocument/2006/relationships/image" Target="../media/image103.jpeg"/><Relationship Id="rId9" Type="http://schemas.openxmlformats.org/officeDocument/2006/relationships/image" Target="../media/image10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987824" y="476673"/>
            <a:ext cx="5470376" cy="792087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МБДОУ «Детский сад №29»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776864" cy="4154016"/>
          </a:xfrm>
        </p:spPr>
        <p:txBody>
          <a:bodyPr>
            <a:normAutofit/>
          </a:bodyPr>
          <a:lstStyle/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Предметно–развивающая среда в группе «Сказка». 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(ранний возраст)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автор презентации</a:t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Ковшова Ирина Валерьевна</a:t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Яйва  (сентябрь 2013г.)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аюна\Desktop\Картинки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857364"/>
            <a:ext cx="7312838" cy="39837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orthographicFron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71287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«Если Вы отвели ребёнку место, обеспечили предметами и игрушками, о развитии своего мышления он позаботится сам. Он – экспериментатор и изобретатель, поэтому ваше дело лишь предоставить в его распоряжение лабораторию, оборудование и ассистента (себя), когда таковой ему потребуется. Что он будет делать с этим оборудованием – это уже его забота. Как любому учёному, ему нужна в его научной работе независимость».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Пенелопа  Лич </a:t>
            </a:r>
          </a:p>
          <a:p>
            <a:pPr algn="r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(психолог их Великобритании)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детском саду ребёнок приобретает опыт эмоционально-практического взаимодействия с взрослым и сверстниками в наиболее значимых для его развития, сферах жизни. Возможности организации и обогащения такого опыта расширяются, при условии создания в группе предметно-развивающей среды. Малыш находится здесь весь день и окружающая обстановка радует его, способствует пробуждению положительных эмоций, воспитанию хорошего вкуса.  Правильное оформление  группы в детском саду, играет большую роль в воспитании детей.</a:t>
            </a:r>
          </a:p>
        </p:txBody>
      </p:sp>
      <p:pic>
        <p:nvPicPr>
          <p:cNvPr id="3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аюна\Desktop\Картинки\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3859" y="1700808"/>
            <a:ext cx="6411215" cy="3802252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orthographicFron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аюна\Desktop\ДОУ РЖД\Портфолио педагогов\ФОТО педагогов\1429758074_dsc_31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03" t="6481" r="7956" b="25215"/>
          <a:stretch>
            <a:fillRect/>
          </a:stretch>
        </p:blipFill>
        <p:spPr bwMode="auto">
          <a:xfrm>
            <a:off x="7000892" y="2357430"/>
            <a:ext cx="1739360" cy="250033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2">
              <a:lumMod val="75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3357553" y="908732"/>
            <a:ext cx="614366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2800" b="1" dirty="0" smtClean="0">
              <a:solidFill>
                <a:schemeClr val="tx2">
                  <a:lumMod val="75000"/>
                </a:schemeClr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800" b="1" dirty="0" smtClean="0">
                <a:solidFill>
                  <a:schemeClr val="tx2">
                    <a:lumMod val="75000"/>
                  </a:schemeClr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Фрай </a:t>
            </a:r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Наталья Анатольевна</a:t>
            </a:r>
          </a:p>
          <a:p>
            <a:pPr algn="ct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воспитатель </a:t>
            </a:r>
            <a:endParaRPr lang="ru-RU" altLang="ru-RU" sz="2800" b="1" dirty="0" smtClean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700808"/>
            <a:ext cx="60486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 предметно-развивающей средой,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 понимаем естественную, комфортабельную обстановку, рационально организованную, насыщенную разнообразными предметами и игровыми материалами.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Правильно организованная предметно-развивающая среда является одним из самых важных условий воспитательно-образовательной работы в дошкольном учреждении.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90838" y="1292110"/>
            <a:ext cx="7633855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Главная ц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ель работы: 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Развитие познавательно-творческих способностей детей. 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1804221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48" y="3500438"/>
            <a:ext cx="3803915" cy="28529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942" y="2500306"/>
            <a:ext cx="3392505" cy="25443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28662" y="1428736"/>
            <a:ext cx="757242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</a:rPr>
              <a:t>Актуальность</a:t>
            </a:r>
            <a:r>
              <a:rPr lang="ru-RU" sz="2400" b="1" i="1" dirty="0" smtClean="0">
                <a:solidFill>
                  <a:srgbClr val="0070C0"/>
                </a:solidFill>
              </a:rPr>
              <a:t> состоит в том, что эти игры учат детей действовать в "уме" и "мыслить", а это в свою очередь раскрепощает воображение, развивает их творческие возможности и способности.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620688"/>
            <a:ext cx="6480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 же является главным для создания предметно-развивающей среды?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916832"/>
            <a:ext cx="698477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Она должна  быть: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яркой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познавательной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эстетичной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поучительной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гармоничной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доступной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учитываемая  потребности и интересы детей. </a:t>
            </a:r>
          </a:p>
          <a:p>
            <a:endParaRPr lang="ru-RU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 также, развивающая среда  должна иметь: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современный дизайн  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возрастную функциональность</a:t>
            </a:r>
          </a:p>
          <a:p>
            <a:pPr algn="just"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комфортность для пребывания детей в группе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834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2910" y="1714488"/>
            <a:ext cx="828680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Задачи</a:t>
            </a:r>
            <a: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стимулирование у дошкольников желания и готовности познавать свойства, отношения, зависимости через сенсомоторные действия с предметами;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совершенствование у детей процессов анализа, сравнения и синтеза, воображения и памяти;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способствование накоплению детского познавательно-творческого опыта через практическую деятельность;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развитие у детей проявления самостоятельности, инициативности, стремления к самоорганизации в игровой и творческой деятельности;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развитие у детей гибкости мышления, способности придумывать необычные решения, видеть противоположные свойства в предметах и явлениях;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создание условий для становления у дошкольников элементов коммуникативной культуры: умения слушать друг друга и договариваться между собой в процессе решения различных задач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www.intelkot.ru/upload/202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7356" y="1214422"/>
            <a:ext cx="1285884" cy="13389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dkarusel.ru/sites/default/files/styles/120x120/public/products/copyright_toys/nezrimka_vsyus_vsk-0007_0.jpg?itok=0HPVb7N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0761" y="1214422"/>
            <a:ext cx="1357322" cy="13573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razvitie.co.ua/images/vos/vos_063-t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071934" y="928670"/>
            <a:ext cx="1000132" cy="1454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57224" y="1443841"/>
            <a:ext cx="8286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Возрастной диапазон   </a:t>
            </a:r>
            <a:r>
              <a:rPr lang="ru-RU" i="1" dirty="0" smtClean="0">
                <a:solidFill>
                  <a:srgbClr val="0070C0"/>
                </a:solidFill>
              </a:rPr>
              <a:t>Одна и та же игра интересна и трехлетке и семилетке, так как в ней есть и действия для малышей и многоступенчатые задания для старших детей. Специфика </a:t>
            </a:r>
            <a:r>
              <a:rPr lang="ru-RU" i="1" dirty="0" smtClean="0">
                <a:solidFill>
                  <a:srgbClr val="0070C0"/>
                </a:solidFill>
              </a:rPr>
              <a:t> игр состоит </a:t>
            </a:r>
            <a:r>
              <a:rPr lang="ru-RU" i="1" dirty="0" smtClean="0">
                <a:solidFill>
                  <a:srgbClr val="0070C0"/>
                </a:solidFill>
              </a:rPr>
              <a:t>в том, что это не всегда понятные и очевидные вещи, что как раз и развивает </a:t>
            </a:r>
            <a:r>
              <a:rPr lang="ru-RU" i="1" dirty="0" smtClean="0">
                <a:solidFill>
                  <a:srgbClr val="0070C0"/>
                </a:solidFill>
              </a:rPr>
              <a:t>ребенка, </a:t>
            </a:r>
            <a:r>
              <a:rPr lang="ru-RU" i="1" dirty="0" smtClean="0">
                <a:solidFill>
                  <a:srgbClr val="0070C0"/>
                </a:solidFill>
              </a:rPr>
              <a:t>что присутствие взрослого желательно детям до трех лет. После трех все зависит от родителей, если они хотят дать ребенку больше, должны быть все - таки рядом в этой сфере. Ребенок будет выполнять задания и сам, но присутствие рядом взрослого даст ему больше.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:\БЛАНК горизонтальны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1214422"/>
            <a:ext cx="4572000" cy="92333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ru-RU" b="1" i="1" spc="300" dirty="0" smtClean="0">
                <a:ln w="11430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Интеграция </a:t>
            </a:r>
            <a:r>
              <a:rPr lang="ru-RU" b="1" i="1" spc="300" dirty="0" smtClean="0">
                <a:ln w="11430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центра развивающих игр</a:t>
            </a:r>
          </a:p>
          <a:p>
            <a:pPr algn="ctr"/>
            <a:r>
              <a:rPr lang="ru-RU" b="1" i="1" spc="300" dirty="0" smtClean="0">
                <a:ln w="11430" cmpd="sng">
                  <a:solidFill>
                    <a:srgbClr val="000099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«Сказки Фиолетового леса»</a:t>
            </a:r>
            <a:endParaRPr lang="ru-RU" b="1" i="1" spc="300" dirty="0">
              <a:ln w="11430" cmpd="sng">
                <a:solidFill>
                  <a:srgbClr val="000099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285720" y="2071679"/>
            <a:ext cx="7072362" cy="4638258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Центры активности:</a:t>
            </a:r>
          </a:p>
          <a:p>
            <a:pPr marL="228600" indent="-228600" algn="ctr">
              <a:buAutoNum type="arabicPeriod"/>
            </a:pP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Ц.М.Т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«Веселые нотки» </a:t>
            </a:r>
          </a:p>
          <a:p>
            <a:pPr marL="228600" indent="-228600" algn="ctr">
              <a:buAutoNum type="arabicPeriod"/>
            </a:pP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Ц.К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МастерскаСамоделкина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С.Х.Т. «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ород мастеров»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4.Ц.К.К. «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Почитайка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5 Ц.Р. «Риторик»</a:t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6. Ц.Д.А. «Юные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олимпийцы</a:t>
            </a:r>
          </a:p>
          <a:p>
            <a:pPr marL="228600" indent="-228600"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Театральная студия «В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гостях</a:t>
            </a:r>
          </a:p>
          <a:p>
            <a:pPr marL="228600" indent="-228600"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у сказки»</a:t>
            </a:r>
          </a:p>
          <a:p>
            <a:pPr marL="228600" indent="-228600"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Ц.П.О. «Мы разные, но мы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вместе»</a:t>
            </a:r>
          </a:p>
          <a:p>
            <a:pPr marL="228600" indent="-228600"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Детская телестудия</a:t>
            </a:r>
          </a:p>
          <a:p>
            <a:pPr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Информ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Аюна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10.Ц.Э.О.Д. «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Росинка»</a:t>
            </a:r>
          </a:p>
          <a:p>
            <a:pPr algn="ctr"/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Центр экспериментирования «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Знайка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Ц.Р.П.О. «Веселый паровозик»</a:t>
            </a:r>
            <a:b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14. Ц.ЭОР. «</a:t>
            </a:r>
            <a:r>
              <a:rPr lang="ru-RU" sz="1200" i="1" spc="300" dirty="0" err="1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Фиксики</a:t>
            </a:r>
            <a:r>
              <a:rPr lang="ru-RU" sz="1200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endParaRPr lang="ru-RU" sz="1200" spc="300" dirty="0">
              <a:ln w="11430" cmpd="sng">
                <a:solidFill>
                  <a:srgbClr val="0070C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 rot="976608">
            <a:off x="4887710" y="2362609"/>
            <a:ext cx="3786214" cy="126498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i="1" spc="300" dirty="0" smtClean="0">
                <a:ln w="11430" cmpd="sng">
                  <a:solidFill>
                    <a:srgbClr val="000099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Взаимодействие с воспитателями возрастных групп</a:t>
            </a:r>
            <a:endParaRPr lang="ru-RU" sz="1600" b="1" i="1" spc="300" dirty="0">
              <a:ln w="11430" cmpd="sng">
                <a:solidFill>
                  <a:srgbClr val="000099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 rot="1407490">
            <a:off x="5428932" y="3902828"/>
            <a:ext cx="2643206" cy="126498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Взаимодействие </a:t>
            </a:r>
            <a:r>
              <a:rPr lang="ru-RU" sz="1600" b="1" i="1" spc="300" dirty="0" smtClean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 родителями</a:t>
            </a:r>
            <a:endParaRPr lang="ru-RU" sz="1600" b="1" i="1" spc="300" dirty="0">
              <a:ln w="11430" cmpd="sng">
                <a:solidFill>
                  <a:srgbClr val="0070C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 rot="757770">
            <a:off x="5267327" y="5572582"/>
            <a:ext cx="3713912" cy="890171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i="1" spc="300" dirty="0" smtClean="0">
                <a:ln w="11430" cmpd="sng">
                  <a:solidFill>
                    <a:srgbClr val="000099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1600" b="1" i="1" spc="300" dirty="0">
              <a:ln w="11430" cmpd="sng">
                <a:solidFill>
                  <a:srgbClr val="000099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571480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Герои «Сказок Фиолетового леса</a:t>
            </a:r>
            <a:r>
              <a:rPr lang="ru-RU" sz="2400" b="1" dirty="0" smtClean="0">
                <a:solidFill>
                  <a:srgbClr val="0070C0"/>
                </a:solidFill>
              </a:rPr>
              <a:t>»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48130" name="Picture 2" descr="http://www.intelkot.ru/upload/202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428736"/>
            <a:ext cx="1282220" cy="1000132"/>
          </a:xfrm>
          <a:prstGeom prst="rect">
            <a:avLst/>
          </a:prstGeom>
          <a:noFill/>
        </p:spPr>
      </p:pic>
      <p:pic>
        <p:nvPicPr>
          <p:cNvPr id="48134" name="Picture 6" descr="http://www.razvitie.co.ua/images/vos/vos_062-t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2643182"/>
            <a:ext cx="1760232" cy="1571636"/>
          </a:xfrm>
          <a:prstGeom prst="rect">
            <a:avLst/>
          </a:prstGeom>
          <a:noFill/>
        </p:spPr>
      </p:pic>
      <p:pic>
        <p:nvPicPr>
          <p:cNvPr id="48136" name="Picture 8" descr="http://www.begemotik-nv.ru/upload/iblock/e04/e044c506d46193abfd78e6e352d9b84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500570"/>
            <a:ext cx="2000264" cy="2000264"/>
          </a:xfrm>
          <a:prstGeom prst="rect">
            <a:avLst/>
          </a:prstGeom>
          <a:noFill/>
        </p:spPr>
      </p:pic>
      <p:pic>
        <p:nvPicPr>
          <p:cNvPr id="48140" name="Picture 12" descr="http://www.novoedetstvo.ru/upload/resize_cache/iblock/03f/518_750_1418fb6365ca0acd231cd175cd5b9692a/03f0e71c66729f60a3ef2a710ac30d7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14818"/>
            <a:ext cx="1357322" cy="1965234"/>
          </a:xfrm>
          <a:prstGeom prst="rect">
            <a:avLst/>
          </a:prstGeom>
          <a:noFill/>
        </p:spPr>
      </p:pic>
      <p:pic>
        <p:nvPicPr>
          <p:cNvPr id="48142" name="Picture 14" descr="http://www.mstrana.ru/_mod_files/ce_images/eshop/generated/f44d3459-b345-11e3-a0d9-90f652e28205_300x300_p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2714620"/>
            <a:ext cx="1857388" cy="1857388"/>
          </a:xfrm>
          <a:prstGeom prst="rect">
            <a:avLst/>
          </a:prstGeom>
          <a:noFill/>
        </p:spPr>
      </p:pic>
      <p:pic>
        <p:nvPicPr>
          <p:cNvPr id="48144" name="Picture 16" descr="http://www.intelkot.ru/upload/202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00034" y="2285992"/>
            <a:ext cx="1304960" cy="1571636"/>
          </a:xfrm>
          <a:prstGeom prst="rect">
            <a:avLst/>
          </a:prstGeom>
          <a:noFill/>
        </p:spPr>
      </p:pic>
      <p:pic>
        <p:nvPicPr>
          <p:cNvPr id="48146" name="Picture 18" descr="https://im2-tub-ru.yandex.net/i?id=fa5f485d32344c0e180133a83d0dcc1a&amp;n=33&amp;h=215&amp;w=17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28794" y="1285860"/>
            <a:ext cx="971556" cy="1214446"/>
          </a:xfrm>
          <a:prstGeom prst="rect">
            <a:avLst/>
          </a:prstGeom>
          <a:noFill/>
        </p:spPr>
      </p:pic>
      <p:pic>
        <p:nvPicPr>
          <p:cNvPr id="48150" name="Picture 22" descr="http://umniedeti.kz/files/345/fullimage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08" y="5286388"/>
            <a:ext cx="1571636" cy="1040954"/>
          </a:xfrm>
          <a:prstGeom prst="rect">
            <a:avLst/>
          </a:prstGeom>
          <a:noFill/>
        </p:spPr>
      </p:pic>
      <p:pic>
        <p:nvPicPr>
          <p:cNvPr id="48152" name="Picture 24" descr="http://www.mstrana.ru/_mod_files/ce_images/eshop/generated/6bc759fc-aa9c-11e3-8c0a-90f652e28205_135x300_pc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28992" y="1071546"/>
            <a:ext cx="1285875" cy="2857500"/>
          </a:xfrm>
          <a:prstGeom prst="rect">
            <a:avLst/>
          </a:prstGeom>
          <a:noFill/>
        </p:spPr>
      </p:pic>
      <p:pic>
        <p:nvPicPr>
          <p:cNvPr id="48154" name="Picture 26" descr="https://im3-tub-ru.yandex.net/i?id=831b37e4b57405d54fe6228936154548&amp;n=33&amp;h=215&amp;w=20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72330" y="1214422"/>
            <a:ext cx="1409487" cy="1500198"/>
          </a:xfrm>
          <a:prstGeom prst="rect">
            <a:avLst/>
          </a:prstGeom>
          <a:noFill/>
        </p:spPr>
      </p:pic>
      <p:pic>
        <p:nvPicPr>
          <p:cNvPr id="16" name="Picture 4" descr="http://www.begemotik-nv.ru/upload/iblock/287/287ffc9920a732fb8d93f4741ac93da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72264" y="4071942"/>
            <a:ext cx="1571636" cy="2220413"/>
          </a:xfrm>
          <a:prstGeom prst="rect">
            <a:avLst/>
          </a:prstGeom>
          <a:noFill/>
        </p:spPr>
      </p:pic>
      <p:pic>
        <p:nvPicPr>
          <p:cNvPr id="48156" name="Picture 28" descr="http://www.intelkot.ru/upload/20215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286116" y="4143380"/>
            <a:ext cx="1214446" cy="1384112"/>
          </a:xfrm>
          <a:prstGeom prst="rect">
            <a:avLst/>
          </a:prstGeom>
          <a:noFill/>
        </p:spPr>
      </p:pic>
      <p:pic>
        <p:nvPicPr>
          <p:cNvPr id="48160" name="Picture 32" descr="http://www.intelkot.ru/upload/20238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72132" y="2571744"/>
            <a:ext cx="985352" cy="714380"/>
          </a:xfrm>
          <a:prstGeom prst="rect">
            <a:avLst/>
          </a:prstGeom>
          <a:noFill/>
        </p:spPr>
      </p:pic>
      <p:pic>
        <p:nvPicPr>
          <p:cNvPr id="48162" name="Picture 34" descr="http://www.begemotik-nv.ru/upload/iblock/a69/a69880a7a83d620890a80b7a0f94998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86314" y="3286124"/>
            <a:ext cx="1065855" cy="1143008"/>
          </a:xfrm>
          <a:prstGeom prst="rect">
            <a:avLst/>
          </a:prstGeom>
          <a:noFill/>
        </p:spPr>
      </p:pic>
      <p:pic>
        <p:nvPicPr>
          <p:cNvPr id="48164" name="Picture 36" descr="http://images-photo.ru/_ph/24/2/969348115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15206" y="428604"/>
            <a:ext cx="857256" cy="857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539552" y="4267908"/>
            <a:ext cx="518457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i="1" dirty="0">
                <a:solidFill>
                  <a:schemeClr val="accent2">
                    <a:lumMod val="75000"/>
                  </a:schemeClr>
                </a:solidFill>
              </a:rPr>
              <a:t>Фиолетовый лес </a:t>
            </a: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- полон здесь  у нас чудес.</a:t>
            </a:r>
            <a:b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Это развивающая сенсорная среда,</a:t>
            </a:r>
            <a:b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В которой дети самостоятельно играют,</a:t>
            </a:r>
            <a:b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Конструируют, полученные знания закрепляют.</a:t>
            </a:r>
            <a:b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С разными временами года лес меняется </a:t>
            </a:r>
            <a:b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1600" b="1" i="1" dirty="0">
                <a:solidFill>
                  <a:schemeClr val="accent2">
                    <a:lumMod val="75000"/>
                  </a:schemeClr>
                </a:solidFill>
              </a:rPr>
              <a:t>И сказочными персонажами наполняется.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3108" y="357166"/>
            <a:ext cx="4572033" cy="3429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717"/>
          <a:stretch/>
        </p:blipFill>
        <p:spPr>
          <a:xfrm rot="560562">
            <a:off x="5545819" y="3746708"/>
            <a:ext cx="3244954" cy="25812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glow rad="228600">
              <a:schemeClr val="accent2">
                <a:lumMod val="50000"/>
                <a:alpha val="40000"/>
              </a:schemeClr>
            </a:glow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620688"/>
            <a:ext cx="66967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i="1" dirty="0">
                <a:solidFill>
                  <a:srgbClr val="7030A0"/>
                </a:solidFill>
              </a:rPr>
              <a:t>Сказка </a:t>
            </a:r>
            <a:endParaRPr lang="ru-RU" altLang="ru-RU" sz="3600" b="1" i="1" dirty="0" smtClean="0">
              <a:solidFill>
                <a:srgbClr val="7030A0"/>
              </a:solidFill>
            </a:endParaRPr>
          </a:p>
          <a:p>
            <a:r>
              <a:rPr lang="ru-RU" altLang="ru-RU" sz="2800" b="1" i="1" dirty="0">
                <a:solidFill>
                  <a:srgbClr val="7030A0"/>
                </a:solidFill>
              </a:rPr>
              <a:t> </a:t>
            </a:r>
            <a:r>
              <a:rPr lang="ru-RU" altLang="ru-RU" sz="2800" b="1" i="1" dirty="0" smtClean="0">
                <a:solidFill>
                  <a:srgbClr val="7030A0"/>
                </a:solidFill>
              </a:rPr>
              <a:t>«</a:t>
            </a:r>
            <a:r>
              <a:rPr lang="ru-RU" altLang="ru-RU" sz="2800" b="1" i="1" dirty="0">
                <a:solidFill>
                  <a:srgbClr val="7030A0"/>
                </a:solidFill>
              </a:rPr>
              <a:t>Малышу Гео снился сон</a:t>
            </a:r>
            <a:r>
              <a:rPr lang="ru-RU" altLang="ru-RU" sz="2800" b="1" i="1" dirty="0" smtClean="0">
                <a:solidFill>
                  <a:srgbClr val="7030A0"/>
                </a:solidFill>
              </a:rPr>
              <a:t>» (</a:t>
            </a:r>
            <a:r>
              <a:rPr lang="ru-RU" altLang="ru-RU" sz="2800" b="1" i="1" dirty="0">
                <a:solidFill>
                  <a:srgbClr val="7030A0"/>
                </a:solidFill>
              </a:rPr>
              <a:t>Лампа)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307"/>
          <a:stretch/>
        </p:blipFill>
        <p:spPr>
          <a:xfrm>
            <a:off x="539552" y="2348880"/>
            <a:ext cx="3168354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52" t="15057" r="1866"/>
          <a:stretch/>
        </p:blipFill>
        <p:spPr>
          <a:xfrm>
            <a:off x="4714876" y="3429000"/>
            <a:ext cx="3960440" cy="2851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8" name="Picture 3" descr="F:\Фото Фиолетовый лес в гр №14\SAM_33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3367" y="1912622"/>
            <a:ext cx="1785829" cy="174959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Овал 8"/>
          <p:cNvSpPr/>
          <p:nvPr/>
        </p:nvSpPr>
        <p:spPr>
          <a:xfrm>
            <a:off x="11772800" y="3284984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306863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400" b="1" dirty="0" smtClean="0"/>
          </a:p>
          <a:p>
            <a:r>
              <a:rPr lang="ru-RU" altLang="ru-RU" sz="2000" b="1" i="1" dirty="0" err="1" smtClean="0">
                <a:solidFill>
                  <a:srgbClr val="0070C0"/>
                </a:solidFill>
              </a:rPr>
              <a:t>Геоконт</a:t>
            </a:r>
            <a:r>
              <a:rPr lang="ru-RU" altLang="ru-RU" sz="2000" b="1" i="1" dirty="0" smtClean="0">
                <a:solidFill>
                  <a:srgbClr val="0070C0"/>
                </a:solidFill>
              </a:rPr>
              <a:t/>
            </a:r>
            <a:br>
              <a:rPr lang="ru-RU" altLang="ru-RU" sz="20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Учёный </a:t>
            </a:r>
            <a:r>
              <a:rPr lang="ru-RU" altLang="ru-RU" sz="1800" b="1" i="1" dirty="0" smtClean="0">
                <a:solidFill>
                  <a:srgbClr val="0070C0"/>
                </a:solidFill>
              </a:rPr>
              <a:t>Паук</a:t>
            </a:r>
            <a:r>
              <a:rPr lang="ru-RU" altLang="ru-RU" sz="1800" b="1" i="1" dirty="0" smtClean="0">
                <a:solidFill>
                  <a:srgbClr val="0070C0"/>
                </a:solidFill>
              </a:rPr>
              <a:t/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Сплел свои сети</a:t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И видим мы вдруг…</a:t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Точки все соединились</a:t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И в разные предметы превратились.</a:t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На «</a:t>
            </a:r>
            <a:r>
              <a:rPr lang="ru-RU" altLang="ru-RU" sz="1800" b="1" i="1" dirty="0" err="1" smtClean="0">
                <a:solidFill>
                  <a:srgbClr val="0070C0"/>
                </a:solidFill>
              </a:rPr>
              <a:t>Геоконте</a:t>
            </a:r>
            <a:r>
              <a:rPr lang="ru-RU" altLang="ru-RU" sz="1800" b="1" i="1" dirty="0" smtClean="0">
                <a:solidFill>
                  <a:srgbClr val="0070C0"/>
                </a:solidFill>
              </a:rPr>
              <a:t>» дети задания выполняют </a:t>
            </a:r>
            <a:br>
              <a:rPr lang="ru-RU" altLang="ru-RU" sz="1800" b="1" i="1" dirty="0" smtClean="0">
                <a:solidFill>
                  <a:srgbClr val="0070C0"/>
                </a:solidFill>
              </a:rPr>
            </a:br>
            <a:r>
              <a:rPr lang="ru-RU" altLang="ru-RU" sz="1800" b="1" i="1" dirty="0" smtClean="0">
                <a:solidFill>
                  <a:srgbClr val="0070C0"/>
                </a:solidFill>
              </a:rPr>
              <a:t>И точки резинками цветными соединяют</a:t>
            </a:r>
            <a:r>
              <a:rPr lang="ru-RU" altLang="ru-RU" sz="2000" b="1" i="1" dirty="0" smtClean="0"/>
              <a:t>.</a:t>
            </a:r>
            <a:br>
              <a:rPr lang="ru-RU" altLang="ru-RU" sz="2000" b="1" i="1" dirty="0" smtClean="0"/>
            </a:br>
            <a:endParaRPr lang="ru-RU" altLang="ru-RU" sz="2000" b="1" i="1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1" t="22701" r="61025" b="22700"/>
          <a:stretch/>
        </p:blipFill>
        <p:spPr>
          <a:xfrm>
            <a:off x="7099332" y="2386920"/>
            <a:ext cx="1152128" cy="13024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01" r="12201" b="5900"/>
          <a:stretch/>
        </p:blipFill>
        <p:spPr>
          <a:xfrm>
            <a:off x="770292" y="1910761"/>
            <a:ext cx="1313988" cy="2078185"/>
          </a:xfrm>
          <a:prstGeom prst="rect">
            <a:avLst/>
          </a:prstGeom>
        </p:spPr>
      </p:pic>
      <p:pic>
        <p:nvPicPr>
          <p:cNvPr id="38914" name="Picture 2" descr="http://www.intelkot.ru/upload/202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571480"/>
            <a:ext cx="1720012" cy="1341610"/>
          </a:xfrm>
          <a:prstGeom prst="rect">
            <a:avLst/>
          </a:prstGeom>
          <a:noFill/>
        </p:spPr>
      </p:pic>
      <p:pic>
        <p:nvPicPr>
          <p:cNvPr id="38916" name="Picture 4" descr="http://rebenokigraet.ru/wp-content/uploads/2013/07/2413-3372-thickbo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357430"/>
            <a:ext cx="3386118" cy="3386118"/>
          </a:xfrm>
          <a:prstGeom prst="rect">
            <a:avLst/>
          </a:prstGeom>
          <a:noFill/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43636" y="4456734"/>
            <a:ext cx="2535110" cy="190133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18" r="6185" b="9677"/>
          <a:stretch/>
        </p:blipFill>
        <p:spPr>
          <a:xfrm>
            <a:off x="478915" y="4101223"/>
            <a:ext cx="2960355" cy="230249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0364" y="1071546"/>
            <a:ext cx="2699792" cy="202484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28" t="14351" r="5486" b="10297"/>
          <a:stretch/>
        </p:blipFill>
        <p:spPr>
          <a:xfrm>
            <a:off x="5500694" y="3929066"/>
            <a:ext cx="2133883" cy="15121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725" t="11151" r="15350" b="23750"/>
          <a:stretch/>
        </p:blipFill>
        <p:spPr>
          <a:xfrm>
            <a:off x="1643042" y="3643314"/>
            <a:ext cx="886307" cy="14460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39752" y="476672"/>
            <a:ext cx="50223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/>
              <a:t>Кораблик «Плюх – плюх» отплывает.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sz="2000" dirty="0"/>
              <a:t>С гусем – капитаном и матросами - лягушками </a:t>
            </a:r>
            <a:br>
              <a:rPr lang="ru-RU" altLang="ru-RU" sz="2000" dirty="0"/>
            </a:br>
            <a:r>
              <a:rPr lang="ru-RU" altLang="ru-RU" sz="2000" dirty="0"/>
              <a:t>В захватывающее приключение приглашает.</a:t>
            </a:r>
            <a:br>
              <a:rPr lang="ru-RU" altLang="ru-RU" sz="2000" dirty="0"/>
            </a:br>
            <a:r>
              <a:rPr lang="ru-RU" altLang="ru-RU" sz="2000" dirty="0"/>
              <a:t>Мелкую моторику пальцев рук </a:t>
            </a:r>
            <a:br>
              <a:rPr lang="ru-RU" altLang="ru-RU" sz="2000" dirty="0"/>
            </a:br>
            <a:r>
              <a:rPr lang="ru-RU" altLang="ru-RU" sz="2000" dirty="0"/>
              <a:t>и  тактильные ощущения развивает.</a:t>
            </a:r>
            <a:br>
              <a:rPr lang="ru-RU" altLang="ru-RU" sz="2000" dirty="0"/>
            </a:br>
            <a:r>
              <a:rPr lang="ru-RU" altLang="ru-RU" sz="2000" dirty="0"/>
              <a:t>Цвет и состав числа </a:t>
            </a:r>
            <a:r>
              <a:rPr lang="ru-RU" altLang="ru-RU" sz="2000" dirty="0" smtClean="0"/>
              <a:t>закрепляет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74" t="21152" r="6374" b="10103"/>
          <a:stretch/>
        </p:blipFill>
        <p:spPr>
          <a:xfrm>
            <a:off x="755575" y="4509120"/>
            <a:ext cx="3168353" cy="18722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98" t="16030" b="5588"/>
          <a:stretch/>
        </p:blipFill>
        <p:spPr>
          <a:xfrm>
            <a:off x="6036162" y="2723441"/>
            <a:ext cx="2651787" cy="17281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342" r="7275"/>
          <a:stretch/>
        </p:blipFill>
        <p:spPr>
          <a:xfrm flipH="1">
            <a:off x="575556" y="1772816"/>
            <a:ext cx="1512168" cy="148478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8247" y="4725144"/>
            <a:ext cx="2496277" cy="18722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6914" y="2723441"/>
            <a:ext cx="2230057" cy="1672543"/>
          </a:xfrm>
          <a:prstGeom prst="rect">
            <a:avLst/>
          </a:prstGeom>
        </p:spPr>
      </p:pic>
      <p:pic>
        <p:nvPicPr>
          <p:cNvPr id="37890" name="Picture 2" descr="http://www.inteltoys.ru/files/catalog/2014/04/5983_img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857232"/>
            <a:ext cx="1428760" cy="14287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32" r="6667"/>
          <a:stretch/>
        </p:blipFill>
        <p:spPr>
          <a:xfrm>
            <a:off x="3563888" y="4221088"/>
            <a:ext cx="1872208" cy="19888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476672"/>
            <a:ext cx="4375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Кораблик «Брызг – Брызг»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11" r="13174"/>
          <a:stretch/>
        </p:blipFill>
        <p:spPr>
          <a:xfrm>
            <a:off x="6372200" y="500449"/>
            <a:ext cx="2160240" cy="22048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0425" t="-960" r="10425" b="960"/>
          <a:stretch/>
        </p:blipFill>
        <p:spPr>
          <a:xfrm>
            <a:off x="1706232" y="1076793"/>
            <a:ext cx="1863989" cy="13979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501008"/>
            <a:ext cx="1491630" cy="19888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98" r="4879"/>
          <a:stretch/>
        </p:blipFill>
        <p:spPr>
          <a:xfrm>
            <a:off x="5923228" y="3573016"/>
            <a:ext cx="2160241" cy="18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02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188640"/>
            <a:ext cx="62464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/>
              <a:t>Коврига «Ларчик»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sz="2000" dirty="0"/>
              <a:t>решает самые разнообразные задачи:</a:t>
            </a:r>
            <a:br>
              <a:rPr lang="ru-RU" altLang="ru-RU" sz="2000" dirty="0"/>
            </a:br>
            <a:r>
              <a:rPr lang="ru-RU" altLang="ru-RU" sz="2000" dirty="0"/>
              <a:t>творит чудеса - семь гномиков мы изучили, </a:t>
            </a:r>
            <a:br>
              <a:rPr lang="ru-RU" altLang="ru-RU" sz="2000" dirty="0"/>
            </a:br>
            <a:r>
              <a:rPr lang="ru-RU" altLang="ru-RU" sz="2000" dirty="0"/>
              <a:t>забавные цифры из цирка прикрепили.</a:t>
            </a:r>
            <a:br>
              <a:rPr lang="ru-RU" altLang="ru-RU" sz="2000" dirty="0"/>
            </a:br>
            <a:r>
              <a:rPr lang="ru-RU" altLang="ru-RU" sz="2000" dirty="0"/>
              <a:t>Разноцветные верёвочки, липучки </a:t>
            </a:r>
            <a:br>
              <a:rPr lang="ru-RU" altLang="ru-RU" sz="2000" dirty="0"/>
            </a:br>
            <a:r>
              <a:rPr lang="ru-RU" altLang="ru-RU" sz="2000" dirty="0"/>
              <a:t>предлагают выполнить разные математические штучки.</a:t>
            </a:r>
            <a:br>
              <a:rPr lang="ru-RU" altLang="ru-RU" sz="2000" dirty="0"/>
            </a:b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901" r="17801" b="651"/>
          <a:stretch/>
        </p:blipFill>
        <p:spPr>
          <a:xfrm>
            <a:off x="6444208" y="3645024"/>
            <a:ext cx="2267153" cy="26642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87" t="7875" r="11408"/>
          <a:stretch/>
        </p:blipFill>
        <p:spPr>
          <a:xfrm>
            <a:off x="2681698" y="2204864"/>
            <a:ext cx="2448272" cy="25271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26" r="15512"/>
          <a:stretch/>
        </p:blipFill>
        <p:spPr>
          <a:xfrm>
            <a:off x="419758" y="3744416"/>
            <a:ext cx="2160240" cy="25649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427"/>
          <a:stretch/>
        </p:blipFill>
        <p:spPr>
          <a:xfrm>
            <a:off x="607717" y="1772816"/>
            <a:ext cx="1176722" cy="14367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3014" y="1676790"/>
            <a:ext cx="1221600" cy="1628800"/>
          </a:xfrm>
          <a:prstGeom prst="rect">
            <a:avLst/>
          </a:prstGeom>
        </p:spPr>
      </p:pic>
      <p:pic>
        <p:nvPicPr>
          <p:cNvPr id="12" name="Рисунок 2" descr="F:\Фото Фиолетовый лес в гр №14\SAM_33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21" r="12292"/>
          <a:stretch>
            <a:fillRect/>
          </a:stretch>
        </p:blipFill>
        <p:spPr bwMode="auto">
          <a:xfrm>
            <a:off x="2681698" y="4869160"/>
            <a:ext cx="801000" cy="66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7" t="8826" b="4241"/>
          <a:stretch/>
        </p:blipFill>
        <p:spPr>
          <a:xfrm flipH="1">
            <a:off x="4843657" y="4345324"/>
            <a:ext cx="1356554" cy="23042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253" r="7550" b="5503"/>
          <a:stretch/>
        </p:blipFill>
        <p:spPr>
          <a:xfrm>
            <a:off x="5471349" y="2137788"/>
            <a:ext cx="1341152" cy="153274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3023" r="-6307" b="10688"/>
          <a:stretch/>
        </p:blipFill>
        <p:spPr>
          <a:xfrm>
            <a:off x="3552857" y="5043928"/>
            <a:ext cx="1306450" cy="1328904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33265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altLang="ru-RU" sz="2000" b="1" dirty="0" smtClean="0"/>
              <a:t>«</a:t>
            </a:r>
            <a:r>
              <a:rPr lang="ru-RU" altLang="ru-RU" sz="2000" b="1" dirty="0" err="1"/>
              <a:t>Игровизор</a:t>
            </a:r>
            <a:r>
              <a:rPr lang="ru-RU" altLang="ru-RU" sz="2000" b="1" dirty="0" smtClean="0"/>
              <a:t>»</a:t>
            </a:r>
          </a:p>
          <a:p>
            <a:pPr algn="ctr"/>
            <a:r>
              <a:rPr lang="ru-RU" altLang="ru-RU" sz="2000" dirty="0" smtClean="0"/>
              <a:t> </a:t>
            </a:r>
            <a:r>
              <a:rPr lang="ru-RU" altLang="ru-RU" sz="2000" dirty="0"/>
              <a:t>открываем</a:t>
            </a:r>
            <a:br>
              <a:rPr lang="ru-RU" altLang="ru-RU" sz="2000" dirty="0"/>
            </a:br>
            <a:r>
              <a:rPr lang="ru-RU" altLang="ru-RU" sz="2000" dirty="0"/>
              <a:t> и задания в нём выполняем.</a:t>
            </a:r>
            <a:br>
              <a:rPr lang="ru-RU" altLang="ru-RU" sz="2000" dirty="0"/>
            </a:br>
            <a:r>
              <a:rPr lang="ru-RU" altLang="ru-RU" sz="2000" dirty="0"/>
              <a:t>В руки маркеры берём</a:t>
            </a:r>
            <a:br>
              <a:rPr lang="ru-RU" altLang="ru-RU" sz="2000" dirty="0"/>
            </a:br>
            <a:r>
              <a:rPr lang="ru-RU" altLang="ru-RU" sz="2000" dirty="0"/>
              <a:t> И правильные ответы на задания даём.</a:t>
            </a:r>
            <a:br>
              <a:rPr lang="ru-RU" altLang="ru-RU" sz="2000" dirty="0"/>
            </a:br>
            <a:r>
              <a:rPr lang="ru-RU" altLang="ru-RU" sz="2000" dirty="0"/>
              <a:t> </a:t>
            </a:r>
            <a:endParaRPr lang="ru-RU" sz="20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418" y="2005144"/>
            <a:ext cx="3936437" cy="32403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38" r="9051" b="17451"/>
          <a:stretch/>
        </p:blipFill>
        <p:spPr>
          <a:xfrm>
            <a:off x="6012160" y="2005144"/>
            <a:ext cx="2744942" cy="227164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38"/>
          <a:stretch/>
        </p:blipFill>
        <p:spPr>
          <a:xfrm>
            <a:off x="5364088" y="4608512"/>
            <a:ext cx="2280122" cy="177281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99592" y="4703762"/>
            <a:ext cx="2459765" cy="1844824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granadom.ru/uploadedFiles/eshopimages/big/g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85926"/>
            <a:ext cx="4286250" cy="3152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87" t="18273" r="1874"/>
          <a:stretch/>
        </p:blipFill>
        <p:spPr>
          <a:xfrm>
            <a:off x="465858" y="4176676"/>
            <a:ext cx="3096344" cy="20962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47864" y="692696"/>
            <a:ext cx="17315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«Черепашки»</a:t>
            </a:r>
            <a:endParaRPr lang="ru-RU" sz="2000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407696" y="476672"/>
            <a:ext cx="2304256" cy="17281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668010" y="4725144"/>
            <a:ext cx="2400267" cy="1800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94"/>
          <a:stretch/>
        </p:blipFill>
        <p:spPr>
          <a:xfrm>
            <a:off x="680196" y="1857242"/>
            <a:ext cx="2667668" cy="21328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44" t="12643" r="12699" b="14658"/>
          <a:stretch/>
        </p:blipFill>
        <p:spPr>
          <a:xfrm>
            <a:off x="4592537" y="2748895"/>
            <a:ext cx="1275606" cy="165618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52" t="10091" r="9185" b="17497"/>
          <a:stretch/>
        </p:blipFill>
        <p:spPr>
          <a:xfrm>
            <a:off x="6501546" y="2748895"/>
            <a:ext cx="2160240" cy="14401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38" t="650" r="1175" b="14300"/>
          <a:stretch/>
        </p:blipFill>
        <p:spPr>
          <a:xfrm>
            <a:off x="3845831" y="1159474"/>
            <a:ext cx="2084690" cy="139553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995936" y="692696"/>
            <a:ext cx="1615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«Чудо Соты»</a:t>
            </a:r>
            <a:endParaRPr lang="ru-RU" sz="2000" b="1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20"/>
          <a:stretch/>
        </p:blipFill>
        <p:spPr>
          <a:xfrm>
            <a:off x="877495" y="2996952"/>
            <a:ext cx="3059832" cy="294294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1224136"/>
            <a:ext cx="2747797" cy="206084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018"/>
          <a:stretch/>
        </p:blipFill>
        <p:spPr>
          <a:xfrm>
            <a:off x="899592" y="1644457"/>
            <a:ext cx="1317527" cy="122020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4033930"/>
            <a:ext cx="2651787" cy="1988840"/>
          </a:xfrm>
          <a:prstGeom prst="rect">
            <a:avLst/>
          </a:prstGeom>
        </p:spPr>
      </p:pic>
      <p:pic>
        <p:nvPicPr>
          <p:cNvPr id="31746" name="Picture 2" descr="http://amady.ru/upload/users/105/105212/all/7b/1453510278.549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1357298"/>
            <a:ext cx="2143140" cy="21431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28794" y="476672"/>
            <a:ext cx="6747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</a:rPr>
              <a:t>«Цветные льдинки»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88172">
            <a:off x="5929322" y="3143248"/>
            <a:ext cx="2534577" cy="3379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32" y="1000108"/>
            <a:ext cx="4092517" cy="3069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049" t="5269" r="13089" b="22283"/>
          <a:stretch/>
        </p:blipFill>
        <p:spPr>
          <a:xfrm>
            <a:off x="3286116" y="3786190"/>
            <a:ext cx="1928826" cy="2428892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9698" name="Picture 2" descr="http://gelios-kids.ru/upload/iblock/32f/32ffacf910bb370380ef8a35ae9eea0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10570">
            <a:off x="6429388" y="571480"/>
            <a:ext cx="2134382" cy="2514569"/>
          </a:xfrm>
          <a:prstGeom prst="rect">
            <a:avLst/>
          </a:prstGeom>
          <a:noFill/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96099">
            <a:off x="357158" y="3143248"/>
            <a:ext cx="2500330" cy="33337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803" y="4536251"/>
            <a:ext cx="2459765" cy="18448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653237" y="2852936"/>
            <a:ext cx="2050997" cy="15382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29779" y="815975"/>
            <a:ext cx="2539419" cy="19045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5608" y="2135985"/>
            <a:ext cx="1500813" cy="20010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04" t="20089" r="44123" b="8841"/>
          <a:stretch/>
        </p:blipFill>
        <p:spPr>
          <a:xfrm flipH="1">
            <a:off x="3258807" y="4848989"/>
            <a:ext cx="1008112" cy="14788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12" t="20633" r="30567" b="10591"/>
          <a:stretch/>
        </p:blipFill>
        <p:spPr>
          <a:xfrm>
            <a:off x="1832023" y="838138"/>
            <a:ext cx="1296144" cy="21602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4643446"/>
            <a:ext cx="2160240" cy="1620180"/>
          </a:xfrm>
          <a:prstGeom prst="rect">
            <a:avLst/>
          </a:prstGeom>
        </p:spPr>
      </p:pic>
      <p:pic>
        <p:nvPicPr>
          <p:cNvPr id="49154" name="Picture 2" descr="https://im0-tub-ru.yandex.net/i?id=3d1f47a1582e9ad3459ea809b84a6caa&amp;n=33&amp;h=215&amp;w=287"/>
          <p:cNvPicPr>
            <a:picLocks noChangeAspect="1" noChangeArrowheads="1"/>
          </p:cNvPicPr>
          <p:nvPr/>
        </p:nvPicPr>
        <p:blipFill>
          <a:blip r:embed="rId9"/>
          <a:srcRect l="5455" t="4854" r="5454" b="7772"/>
          <a:stretch>
            <a:fillRect/>
          </a:stretch>
        </p:blipFill>
        <p:spPr bwMode="auto">
          <a:xfrm>
            <a:off x="1785918" y="2000240"/>
            <a:ext cx="4357718" cy="32015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babyroomblog.ru/wp/wp-content/uploads/2013/08/igri_voskobovicha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285860"/>
            <a:ext cx="3226088" cy="19510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52"/>
          <a:stretch/>
        </p:blipFill>
        <p:spPr>
          <a:xfrm>
            <a:off x="6156176" y="4221088"/>
            <a:ext cx="2339752" cy="19168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70" r="7596"/>
          <a:stretch/>
        </p:blipFill>
        <p:spPr>
          <a:xfrm>
            <a:off x="827584" y="3717032"/>
            <a:ext cx="2088232" cy="23397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91880" y="476672"/>
            <a:ext cx="2501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«Формочки»</a:t>
            </a:r>
            <a:endParaRPr lang="ru-RU" sz="20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inteltoys.ru/files/catalog/2014/10/6751_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785926"/>
            <a:ext cx="3357586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ds53korg.ru/demowp/wp-content/uploads/2014/11/DSCN1009-1.png"/>
          <p:cNvPicPr>
            <a:picLocks noChangeAspect="1" noChangeArrowheads="1"/>
          </p:cNvPicPr>
          <p:nvPr/>
        </p:nvPicPr>
        <p:blipFill>
          <a:blip r:embed="rId2"/>
          <a:srcRect t="16326" r="23509" b="20408"/>
          <a:stretch>
            <a:fillRect/>
          </a:stretch>
        </p:blipFill>
        <p:spPr bwMode="auto">
          <a:xfrm>
            <a:off x="2357422" y="2357430"/>
            <a:ext cx="3571900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7917" y="2060848"/>
            <a:ext cx="2144774" cy="2636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31840" y="548680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«Фонарики»</a:t>
            </a:r>
            <a:endParaRPr lang="ru-RU" sz="20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38" r="24013"/>
          <a:stretch/>
        </p:blipFill>
        <p:spPr>
          <a:xfrm>
            <a:off x="755576" y="3988632"/>
            <a:ext cx="1769179" cy="213285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5" y="548680"/>
            <a:ext cx="4230424" cy="423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00008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ahoma" panose="020B0604030504040204" pitchFamily="34" charset="0"/>
              </a:rPr>
              <a:t>Математические корзинки.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chitariki.ru/images/stories/voskobov/korz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4365104"/>
            <a:ext cx="19431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xn--80aalqkn3a.xn--p1ai/published/publicdata/SADIKAMBASE/attachments/SC/products_pictures/%D0%BC%D0%B0%D1%82%D0%B5%D0%BC%D0%B0%D1%82%D0%B8%D1%87%20%D0%BA%D0%BE%D1%80%D0%B7%D0%B8%D0%BD%D0%BA%D0%B8%2010_en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428736"/>
            <a:ext cx="2309792" cy="15790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4972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54" t="38804" r="24324" b="21684"/>
          <a:stretch/>
        </p:blipFill>
        <p:spPr>
          <a:xfrm>
            <a:off x="251520" y="3933056"/>
            <a:ext cx="3024336" cy="249289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03848" y="404664"/>
            <a:ext cx="331236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solidFill>
                  <a:srgbClr val="00008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ahoma" panose="020B0604030504040204" pitchFamily="34" charset="0"/>
              </a:rPr>
              <a:t>  </a:t>
            </a:r>
            <a:r>
              <a:rPr lang="ru-RU" sz="2000" b="1" i="1" dirty="0">
                <a:solidFill>
                  <a:srgbClr val="00008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ahoma" panose="020B0604030504040204" pitchFamily="34" charset="0"/>
              </a:rPr>
              <a:t>Чудо – цветик.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://chitariki.ru/images/stories/voskobov/image-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216" y="632643"/>
            <a:ext cx="1952625" cy="145732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3717032"/>
            <a:ext cx="3419872" cy="25649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59832" y="692696"/>
            <a:ext cx="1604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«Шнуровка»</a:t>
            </a:r>
            <a:endParaRPr lang="ru-RU" sz="20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19851" y="3789040"/>
            <a:ext cx="1815666" cy="24208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99792" y="620688"/>
            <a:ext cx="4155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>
                <a:solidFill>
                  <a:srgbClr val="0070C0"/>
                </a:solidFill>
              </a:rPr>
              <a:t>Игровой квадрат Воскобовича.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92" t="15019" r="7836"/>
          <a:stretch/>
        </p:blipFill>
        <p:spPr>
          <a:xfrm>
            <a:off x="2992440" y="3703817"/>
            <a:ext cx="2952329" cy="224086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701" r="31100"/>
          <a:stretch/>
        </p:blipFill>
        <p:spPr>
          <a:xfrm>
            <a:off x="2786050" y="1428736"/>
            <a:ext cx="2481748" cy="20882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488" t="19549" r="28738" b="30052"/>
          <a:stretch/>
        </p:blipFill>
        <p:spPr>
          <a:xfrm>
            <a:off x="1115616" y="1844824"/>
            <a:ext cx="1224136" cy="1728192"/>
          </a:xfrm>
          <a:prstGeom prst="rect">
            <a:avLst/>
          </a:prstGeom>
        </p:spPr>
      </p:pic>
      <p:pic>
        <p:nvPicPr>
          <p:cNvPr id="7" name="Рисунок 6" descr="http://chitariki.ru/images/stories/voskobov/vos_017_enl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78042" y="620688"/>
            <a:ext cx="1866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9855" y="3544059"/>
            <a:ext cx="1800470" cy="24006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554" name="Picture 2" descr="http://www.umka-dv.ru/upload/goods_att_big/2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29256" y="1643050"/>
            <a:ext cx="1104711" cy="1071570"/>
          </a:xfrm>
          <a:prstGeom prst="rect">
            <a:avLst/>
          </a:prstGeom>
          <a:noFill/>
        </p:spPr>
      </p:pic>
      <p:pic>
        <p:nvPicPr>
          <p:cNvPr id="23556" name="Picture 4" descr="http://www.woodentoys.ru/Content/Images/%D0%92%D0%BE%D1%81%D0%BA%D0%BE%D0%B1%D0%BE%D0%B2%D0%B8%D1%87/%D0%98%D0%BA%D0%B2-003-60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43042" y="571480"/>
            <a:ext cx="1112833" cy="1112833"/>
          </a:xfrm>
          <a:prstGeom prst="rect">
            <a:avLst/>
          </a:prstGeom>
          <a:noFill/>
        </p:spPr>
      </p:pic>
      <p:pic>
        <p:nvPicPr>
          <p:cNvPr id="23560" name="Picture 8" descr="http://www.woodentoys.ru/Content/Images/%D0%92%D0%BE%D1%81%D0%BA%D0%BE%D0%B1%D0%BE%D0%B2%D0%B8%D1%87/%D0%98%D0%BA%D0%B2-001-60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0694" y="5072074"/>
            <a:ext cx="1264407" cy="126440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1124744"/>
            <a:ext cx="70567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madou53tomsk.ru/wp-content/uploads/2015/06/kiV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643182"/>
            <a:ext cx="2286016" cy="17145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ytypyty.ru/image/cache/data/kr2-700x7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714356"/>
            <a:ext cx="2914624" cy="2914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volgatoy.ru/upload/iblock/f4c/f4c0d9223c027832682c13c1b7e105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071546"/>
            <a:ext cx="3071834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karapyzoff.ru/assets/images/75/voskobovichchudocvet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857364"/>
            <a:ext cx="1400175" cy="31813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ttp://vvvgames.myjino.ru/images/cms/data/fl_min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929066"/>
            <a:ext cx="1964545" cy="1571636"/>
          </a:xfrm>
          <a:prstGeom prst="rect">
            <a:avLst/>
          </a:prstGeom>
          <a:noFill/>
        </p:spPr>
      </p:pic>
      <p:pic>
        <p:nvPicPr>
          <p:cNvPr id="50182" name="Picture 6" descr="http://v.900igr.net:10/datas/doshkolnoe-obrazovanie/Igry-Voskobovicha/0019-019-Kak-budet-vygljadet-nash-les-pridumyvaem-sa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642918"/>
            <a:ext cx="4953034" cy="3714776"/>
          </a:xfrm>
          <a:prstGeom prst="rect">
            <a:avLst/>
          </a:prstGeom>
          <a:noFill/>
        </p:spPr>
      </p:pic>
      <p:pic>
        <p:nvPicPr>
          <p:cNvPr id="50186" name="Picture 10" descr="http://www.mstrana.ru/_mod_files/ce_images/eshop/generated/b1f7d144-8cfb-11e5-835a-6cf049e4f0a7_200x119_s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4857760"/>
            <a:ext cx="1905000" cy="1133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age.slidesharecdn.com/random-141121122541-conversion-gate02/95/-3-638.jpg%253Fcb%253D14165727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340" y="1500174"/>
            <a:ext cx="6362404" cy="477679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99792" y="836712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Заключение.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556792"/>
            <a:ext cx="75329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Вот такой яркий и необычный дизайн развивающей среды  мы придумали и сотворили своими руками и с помощью родителей.  Каждый,  кто побывает здесь остаётся под большим впечатлением.  Дети, посещающие </a:t>
            </a: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 центр, </a:t>
            </a: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чувствуют себя полноправными владельцами пространства. Считаю, что нам удалось обустроить среду так, чтобы вслед за удивлением и интересом у ребёнка возникло стремление узнавать всё больше и больше о мире его окружения. Ведь среда, окружающая детей в детском саду, должна обеспечивать безопасность их жизни, а жизненное пространство должно быть таким, чтобы дети в соответствии с интересами и желаниями свободно занимались одновременно разными видами деятельности, не мешая друг другу.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916832"/>
            <a:ext cx="68407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 своей работе с детьми  я </a:t>
            </a:r>
            <a:r>
              <a:rPr lang="ru-RU" alt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использую</a:t>
            </a:r>
          </a:p>
          <a:p>
            <a:pPr algn="ctr"/>
            <a:r>
              <a:rPr lang="ru-RU" alt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alt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</a:t>
            </a:r>
            <a:r>
              <a:rPr lang="ru-RU" alt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етодику  </a:t>
            </a:r>
            <a:r>
              <a:rPr lang="ru-RU" altLang="ru-RU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позновательно</a:t>
            </a:r>
            <a:r>
              <a:rPr lang="ru-RU" alt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творческого развития дошкольников</a:t>
            </a:r>
          </a:p>
          <a:p>
            <a:pPr algn="ctr"/>
            <a:r>
              <a:rPr lang="ru-RU" alt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Т.Г. </a:t>
            </a:r>
            <a:r>
              <a:rPr lang="ru-RU" altLang="ru-RU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Харько</a:t>
            </a:r>
            <a:r>
              <a:rPr lang="ru-RU" altLang="ru-RU" sz="2400" b="1" dirty="0">
                <a:solidFill>
                  <a:srgbClr val="0070C0"/>
                </a:solidFill>
              </a:rPr>
              <a:t/>
            </a:r>
            <a:br>
              <a:rPr lang="ru-RU" altLang="ru-RU" sz="2400" b="1" dirty="0">
                <a:solidFill>
                  <a:srgbClr val="0070C0"/>
                </a:solidFill>
              </a:rPr>
            </a:br>
            <a:r>
              <a:rPr lang="ru-RU" altLang="ru-RU" b="1" dirty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772816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6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pPr algn="ctr">
              <a:buNone/>
            </a:pPr>
            <a:r>
              <a:rPr lang="ru-RU" sz="6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 внимание!</a:t>
            </a:r>
            <a:endParaRPr lang="ru-RU" sz="6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571</TotalTime>
  <Words>605</Words>
  <Application>Microsoft Office PowerPoint</Application>
  <PresentationFormat>Экран (4:3)</PresentationFormat>
  <Paragraphs>104</Paragraphs>
  <Slides>39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Изящная</vt:lpstr>
      <vt:lpstr>Муниципальное бюджетное дошкольное образовательное учреждение МБДОУ «Детский сад №29»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Domsh</cp:lastModifiedBy>
  <cp:revision>72</cp:revision>
  <dcterms:created xsi:type="dcterms:W3CDTF">2013-01-06T18:32:13Z</dcterms:created>
  <dcterms:modified xsi:type="dcterms:W3CDTF">2016-05-16T17:46:57Z</dcterms:modified>
</cp:coreProperties>
</file>