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0" r:id="rId3"/>
    <p:sldId id="269" r:id="rId4"/>
    <p:sldId id="272" r:id="rId5"/>
    <p:sldId id="273" r:id="rId6"/>
    <p:sldId id="274" r:id="rId7"/>
    <p:sldId id="278" r:id="rId8"/>
    <p:sldId id="275" r:id="rId9"/>
    <p:sldId id="281" r:id="rId10"/>
    <p:sldId id="276" r:id="rId11"/>
    <p:sldId id="271" r:id="rId12"/>
    <p:sldId id="264" r:id="rId13"/>
    <p:sldId id="265" r:id="rId14"/>
    <p:sldId id="268" r:id="rId15"/>
    <p:sldId id="262" r:id="rId16"/>
    <p:sldId id="258" r:id="rId17"/>
    <p:sldId id="279" r:id="rId18"/>
    <p:sldId id="280" r:id="rId19"/>
    <p:sldId id="277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43" autoAdjust="0"/>
    <p:restoredTop sz="94660"/>
  </p:normalViewPr>
  <p:slideViewPr>
    <p:cSldViewPr snapToGrid="0">
      <p:cViewPr varScale="1">
        <p:scale>
          <a:sx n="71" d="100"/>
          <a:sy n="71" d="100"/>
        </p:scale>
        <p:origin x="45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2B3A-B867-4FC1-B4BC-7B8AB5E193DE}" type="datetimeFigureOut">
              <a:rPr lang="ru-RU" smtClean="0"/>
              <a:t>16.07.2017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AD376-05B2-4E38-A730-6CFDDDD273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98968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2B3A-B867-4FC1-B4BC-7B8AB5E193DE}" type="datetimeFigureOut">
              <a:rPr lang="ru-RU" smtClean="0"/>
              <a:t>16.07.2017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AD376-05B2-4E38-A730-6CFDDDD273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20581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2B3A-B867-4FC1-B4BC-7B8AB5E193DE}" type="datetimeFigureOut">
              <a:rPr lang="ru-RU" smtClean="0"/>
              <a:t>16.07.2017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AD376-05B2-4E38-A730-6CFDDDD273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68517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2B3A-B867-4FC1-B4BC-7B8AB5E193DE}" type="datetimeFigureOut">
              <a:rPr lang="ru-RU" smtClean="0"/>
              <a:t>16.07.2017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AD376-05B2-4E38-A730-6CFDDDD273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9742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2B3A-B867-4FC1-B4BC-7B8AB5E193DE}" type="datetimeFigureOut">
              <a:rPr lang="ru-RU" smtClean="0"/>
              <a:t>16.07.2017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AD376-05B2-4E38-A730-6CFDDDD273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7535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2B3A-B867-4FC1-B4BC-7B8AB5E193DE}" type="datetimeFigureOut">
              <a:rPr lang="ru-RU" smtClean="0"/>
              <a:t>16.07.2017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AD376-05B2-4E38-A730-6CFDDDD273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88095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2B3A-B867-4FC1-B4BC-7B8AB5E193DE}" type="datetimeFigureOut">
              <a:rPr lang="ru-RU" smtClean="0"/>
              <a:t>16.07.2017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AD376-05B2-4E38-A730-6CFDDDD273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8497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2B3A-B867-4FC1-B4BC-7B8AB5E193DE}" type="datetimeFigureOut">
              <a:rPr lang="ru-RU" smtClean="0"/>
              <a:t>16.07.2017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AD376-05B2-4E38-A730-6CFDDDD273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96572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2B3A-B867-4FC1-B4BC-7B8AB5E193DE}" type="datetimeFigureOut">
              <a:rPr lang="ru-RU" smtClean="0"/>
              <a:t>16.07.2017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AD376-05B2-4E38-A730-6CFDDDD273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7762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2B3A-B867-4FC1-B4BC-7B8AB5E193DE}" type="datetimeFigureOut">
              <a:rPr lang="ru-RU" smtClean="0"/>
              <a:t>16.07.2017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AD376-05B2-4E38-A730-6CFDDDD273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3557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2B3A-B867-4FC1-B4BC-7B8AB5E193DE}" type="datetimeFigureOut">
              <a:rPr lang="ru-RU" smtClean="0"/>
              <a:t>16.07.2017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AD376-05B2-4E38-A730-6CFDDDD273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08768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2B3A-B867-4FC1-B4BC-7B8AB5E193DE}" type="datetimeFigureOut">
              <a:rPr lang="ru-RU" smtClean="0"/>
              <a:t>16.07.2017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AD376-05B2-4E38-A730-6CFDDDD273FE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319205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2B3A-B867-4FC1-B4BC-7B8AB5E193DE}" type="datetimeFigureOut">
              <a:rPr lang="ru-RU" smtClean="0"/>
              <a:t>16.07.2017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AD376-05B2-4E38-A730-6CFDDDD273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97394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2B3A-B867-4FC1-B4BC-7B8AB5E193DE}" type="datetimeFigureOut">
              <a:rPr lang="ru-RU" smtClean="0"/>
              <a:t>16.07.2017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AD376-05B2-4E38-A730-6CFDDDD273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95363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2B3A-B867-4FC1-B4BC-7B8AB5E193DE}" type="datetimeFigureOut">
              <a:rPr lang="ru-RU" smtClean="0"/>
              <a:t>16.07.2017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AD376-05B2-4E38-A730-6CFDDDD273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68605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2B3A-B867-4FC1-B4BC-7B8AB5E193DE}" type="datetimeFigureOut">
              <a:rPr lang="ru-RU" smtClean="0"/>
              <a:t>16.07.2017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AD376-05B2-4E38-A730-6CFDDDD273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03329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2B3A-B867-4FC1-B4BC-7B8AB5E193DE}" type="datetimeFigureOut">
              <a:rPr lang="ru-RU" smtClean="0"/>
              <a:t>16.07.2017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AD376-05B2-4E38-A730-6CFDDDD273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7121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C62B3A-B867-4FC1-B4BC-7B8AB5E193DE}" type="datetimeFigureOut">
              <a:rPr lang="ru-RU" smtClean="0"/>
              <a:t>16.07.2017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CAD376-05B2-4E38-A730-6CFDDDD273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30746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ative-english.ru/grammar/english-verbs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ative-english.ru/grammar/gerund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544138"/>
            <a:ext cx="9144000" cy="1983909"/>
          </a:xfrm>
        </p:spPr>
        <p:txBody>
          <a:bodyPr>
            <a:noAutofit/>
          </a:bodyPr>
          <a:lstStyle/>
          <a:p>
            <a:r>
              <a:rPr lang="ru-RU" sz="4400" b="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Non-Finite Forms of the </a:t>
            </a:r>
            <a:r>
              <a:rPr lang="en-US" sz="4400" b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English </a:t>
            </a:r>
            <a:r>
              <a:rPr lang="ru-RU" sz="4400" b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Verb</a:t>
            </a:r>
            <a:endParaRPr lang="ru-RU" sz="4400" b="0" dirty="0">
              <a:solidFill>
                <a:srgbClr val="FF0000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683188" y="3717225"/>
            <a:ext cx="4186518" cy="1736444"/>
          </a:xfrm>
        </p:spPr>
        <p:txBody>
          <a:bodyPr>
            <a:noAutofit/>
          </a:bodyPr>
          <a:lstStyle/>
          <a:p>
            <a:r>
              <a:rPr lang="ru-RU" dirty="0" smtClean="0"/>
              <a:t>Автор: Михайлова Ольга Анатольевна</a:t>
            </a:r>
          </a:p>
          <a:p>
            <a:r>
              <a:rPr lang="ru-RU" dirty="0" smtClean="0"/>
              <a:t> учитель английского языка МБОУ Кысыл-Сырская СОШ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015751" y="6064623"/>
            <a:ext cx="18556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-apple-system"/>
              </a:rPr>
              <a:t>2017 год</a:t>
            </a:r>
            <a:endParaRPr lang="ru-RU" sz="2400" b="0" i="0" dirty="0">
              <a:effectLst/>
              <a:latin typeface="-apple-system"/>
            </a:endParaRPr>
          </a:p>
        </p:txBody>
      </p:sp>
    </p:spTree>
    <p:extLst>
      <p:ext uri="{BB962C8B-B14F-4D97-AF65-F5344CB8AC3E}">
        <p14:creationId xmlns:p14="http://schemas.microsoft.com/office/powerpoint/2010/main" val="1425500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indent="0"/>
            <a:r>
              <a:rPr lang="ru-RU" sz="360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Неличные формы глагола.</a:t>
            </a:r>
            <a:br>
              <a:rPr lang="ru-RU" sz="360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</a:br>
            <a:r>
              <a:rPr lang="ru-RU" sz="3600" b="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Non-Finite</a:t>
            </a:r>
            <a:r>
              <a:rPr lang="ru-RU" sz="3600" b="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sz="3600" b="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Forms</a:t>
            </a:r>
            <a:r>
              <a:rPr lang="ru-RU" sz="3600" b="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sz="3600" b="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of</a:t>
            </a:r>
            <a:r>
              <a:rPr lang="ru-RU" sz="3600" b="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 the </a:t>
            </a:r>
            <a:r>
              <a:rPr lang="en-US" sz="3600" b="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English</a:t>
            </a:r>
            <a:r>
              <a:rPr lang="ru-RU" sz="3600" b="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sz="3600" b="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v</a:t>
            </a:r>
            <a:r>
              <a:rPr lang="ru-RU" sz="3600" b="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erb</a:t>
            </a:r>
            <a:br>
              <a:rPr lang="ru-RU" sz="3600" b="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5732" y="1775012"/>
            <a:ext cx="10331824" cy="4558551"/>
          </a:xfrm>
        </p:spPr>
        <p:txBody>
          <a:bodyPr>
            <a:noAutofit/>
          </a:bodyPr>
          <a:lstStyle/>
          <a:p>
            <a:pPr indent="457200" algn="just"/>
            <a:r>
              <a:rPr lang="ru-RU" sz="2400" b="1" i="0" dirty="0" smtClean="0">
                <a:effectLst/>
                <a:latin typeface="Times New Roman" panose="02020603050405020304" pitchFamily="18" charset="0"/>
              </a:rPr>
              <a:t>Неличные формы</a:t>
            </a:r>
            <a:r>
              <a:rPr lang="ru-RU" sz="2400" b="0" i="0" dirty="0" smtClean="0">
                <a:effectLst/>
                <a:latin typeface="Times New Roman" panose="02020603050405020304" pitchFamily="18" charset="0"/>
              </a:rPr>
              <a:t> глагола отличаются от личных форм тем, что </a:t>
            </a:r>
            <a:r>
              <a:rPr lang="ru-RU" sz="2400" b="1" i="0" dirty="0" smtClean="0">
                <a:effectLst/>
                <a:latin typeface="Times New Roman" panose="02020603050405020304" pitchFamily="18" charset="0"/>
              </a:rPr>
              <a:t>не имеют</a:t>
            </a:r>
            <a:r>
              <a:rPr lang="ru-RU" sz="2400" b="0" i="0" dirty="0" smtClean="0">
                <a:effectLst/>
                <a:latin typeface="Times New Roman" panose="02020603050405020304" pitchFamily="18" charset="0"/>
              </a:rPr>
              <a:t> категории </a:t>
            </a:r>
            <a:r>
              <a:rPr lang="ru-RU" sz="2400" b="0" i="0" u="sng" dirty="0" smtClean="0">
                <a:effectLst/>
                <a:latin typeface="Times New Roman" panose="02020603050405020304" pitchFamily="18" charset="0"/>
              </a:rPr>
              <a:t>лица</a:t>
            </a:r>
            <a:r>
              <a:rPr lang="ru-RU" sz="2400" b="0" i="0" dirty="0" smtClean="0">
                <a:effectLst/>
                <a:latin typeface="Times New Roman" panose="02020603050405020304" pitchFamily="18" charset="0"/>
              </a:rPr>
              <a:t>, </a:t>
            </a:r>
            <a:r>
              <a:rPr lang="ru-RU" sz="2400" b="0" i="0" u="sng" dirty="0" smtClean="0">
                <a:effectLst/>
                <a:latin typeface="Times New Roman" panose="02020603050405020304" pitchFamily="18" charset="0"/>
              </a:rPr>
              <a:t>числа</a:t>
            </a:r>
            <a:r>
              <a:rPr lang="ru-RU" sz="2400" b="0" i="0" dirty="0" smtClean="0">
                <a:effectLst/>
                <a:latin typeface="Times New Roman" panose="02020603050405020304" pitchFamily="18" charset="0"/>
              </a:rPr>
              <a:t>, </a:t>
            </a:r>
            <a:r>
              <a:rPr lang="ru-RU" sz="2400" b="0" i="0" u="sng" dirty="0" smtClean="0">
                <a:effectLst/>
                <a:latin typeface="Times New Roman" panose="02020603050405020304" pitchFamily="18" charset="0"/>
              </a:rPr>
              <a:t>времени</a:t>
            </a:r>
            <a:r>
              <a:rPr lang="ru-RU" sz="2400" b="0" i="0" dirty="0" smtClean="0">
                <a:effectLst/>
                <a:latin typeface="Times New Roman" panose="02020603050405020304" pitchFamily="18" charset="0"/>
              </a:rPr>
              <a:t> (в привычном понимании: настоящее, прошедшее, будущее) и </a:t>
            </a:r>
            <a:r>
              <a:rPr lang="ru-RU" sz="2400" b="0" i="0" u="sng" dirty="0" smtClean="0">
                <a:effectLst/>
                <a:latin typeface="Times New Roman" panose="02020603050405020304" pitchFamily="18" charset="0"/>
              </a:rPr>
              <a:t>наклонения</a:t>
            </a:r>
            <a:r>
              <a:rPr lang="ru-RU" sz="2400" b="0" i="0" dirty="0" smtClean="0">
                <a:effectLst/>
                <a:latin typeface="Times New Roman" panose="02020603050405020304" pitchFamily="18" charset="0"/>
              </a:rPr>
              <a:t>. В предложении они самостоятельно не могут выступать в роли сказуемого.</a:t>
            </a:r>
          </a:p>
          <a:p>
            <a:pPr indent="457200" algn="just"/>
            <a:r>
              <a:rPr lang="ru-RU" sz="2400" b="1" i="0" dirty="0" smtClean="0">
                <a:effectLst/>
                <a:latin typeface="Times New Roman" panose="02020603050405020304" pitchFamily="18" charset="0"/>
              </a:rPr>
              <a:t>Неличные формы имеют</a:t>
            </a:r>
            <a:r>
              <a:rPr lang="ru-RU" sz="2400" b="0" i="0" dirty="0" smtClean="0">
                <a:effectLst/>
                <a:latin typeface="Times New Roman" panose="02020603050405020304" pitchFamily="18" charset="0"/>
              </a:rPr>
              <a:t> только две категории: </a:t>
            </a:r>
            <a:r>
              <a:rPr lang="ru-RU" sz="2400" b="0" i="0" u="sng" dirty="0" smtClean="0">
                <a:effectLst/>
                <a:latin typeface="Times New Roman" panose="02020603050405020304" pitchFamily="18" charset="0"/>
              </a:rPr>
              <a:t>вид</a:t>
            </a:r>
            <a:r>
              <a:rPr lang="ru-RU" sz="2400" b="0" i="0" dirty="0" smtClean="0">
                <a:effectLst/>
                <a:latin typeface="Times New Roman" panose="02020603050405020304" pitchFamily="18" charset="0"/>
              </a:rPr>
              <a:t> и </a:t>
            </a:r>
            <a:r>
              <a:rPr lang="ru-RU" sz="2400" b="0" i="0" u="sng" dirty="0" smtClean="0">
                <a:effectLst/>
                <a:latin typeface="Times New Roman" panose="02020603050405020304" pitchFamily="18" charset="0"/>
              </a:rPr>
              <a:t>залог</a:t>
            </a:r>
            <a:r>
              <a:rPr lang="ru-RU" sz="2400" b="0" i="0" dirty="0" smtClean="0">
                <a:effectLst/>
                <a:latin typeface="Times New Roman" panose="02020603050405020304" pitchFamily="18" charset="0"/>
              </a:rPr>
              <a:t>. В предложении они могут лишь входить в состав сложного сказуемого или быть частью форм простого сказуемого, а  также могут выполнять функции других членов предложения.</a:t>
            </a:r>
          </a:p>
          <a:p>
            <a:pPr indent="457200" algn="just"/>
            <a:r>
              <a:rPr lang="ru-RU" sz="2400" b="0" i="0" dirty="0" smtClean="0">
                <a:effectLst/>
                <a:latin typeface="Times New Roman" panose="02020603050405020304" pitchFamily="18" charset="0"/>
              </a:rPr>
              <a:t>К ним относятся: </a:t>
            </a:r>
            <a:r>
              <a:rPr lang="ru-RU" sz="2400" b="1" i="0" dirty="0" smtClean="0">
                <a:effectLst/>
                <a:latin typeface="Times New Roman" panose="02020603050405020304" pitchFamily="18" charset="0"/>
              </a:rPr>
              <a:t>Инфинитив</a:t>
            </a:r>
            <a:r>
              <a:rPr lang="ru-RU" sz="2400" b="0" i="0" dirty="0" smtClean="0">
                <a:effectLst/>
                <a:latin typeface="Times New Roman" panose="02020603050405020304" pitchFamily="18" charset="0"/>
              </a:rPr>
              <a:t> (the Infinitive), </a:t>
            </a:r>
            <a:r>
              <a:rPr lang="ru-RU" sz="2400" b="1" i="0" dirty="0" smtClean="0">
                <a:effectLst/>
                <a:latin typeface="Times New Roman" panose="02020603050405020304" pitchFamily="18" charset="0"/>
              </a:rPr>
              <a:t>Причастие</a:t>
            </a:r>
            <a:r>
              <a:rPr lang="ru-RU" sz="2400" b="0" i="0" dirty="0" smtClean="0">
                <a:effectLst/>
                <a:latin typeface="Times New Roman" panose="02020603050405020304" pitchFamily="18" charset="0"/>
              </a:rPr>
              <a:t> (the Participle) и </a:t>
            </a:r>
            <a:r>
              <a:rPr lang="ru-RU" sz="2400" b="1" i="0" dirty="0" smtClean="0">
                <a:effectLst/>
                <a:latin typeface="Times New Roman" panose="02020603050405020304" pitchFamily="18" charset="0"/>
              </a:rPr>
              <a:t>Герундий</a:t>
            </a:r>
            <a:r>
              <a:rPr lang="ru-RU" sz="2400" b="0" i="0" dirty="0" smtClean="0">
                <a:effectLst/>
                <a:latin typeface="Times New Roman" panose="02020603050405020304" pitchFamily="18" charset="0"/>
              </a:rPr>
              <a:t> (</a:t>
            </a:r>
            <a:r>
              <a:rPr lang="en-US" sz="2400" b="0" i="0" dirty="0" smtClean="0">
                <a:effectLst/>
                <a:latin typeface="Times New Roman" panose="02020603050405020304" pitchFamily="18" charset="0"/>
              </a:rPr>
              <a:t>the </a:t>
            </a:r>
            <a:r>
              <a:rPr lang="ru-RU" sz="2400" b="0" i="0" dirty="0" err="1" smtClean="0">
                <a:effectLst/>
                <a:latin typeface="Times New Roman" panose="02020603050405020304" pitchFamily="18" charset="0"/>
              </a:rPr>
              <a:t>Gerund</a:t>
            </a:r>
            <a:r>
              <a:rPr lang="ru-RU" sz="2400" b="0" i="0" dirty="0" smtClean="0">
                <a:effectLst/>
                <a:latin typeface="Times New Roman" panose="02020603050405020304" pitchFamily="18" charset="0"/>
              </a:rPr>
              <a:t>).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545479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0084" y="564775"/>
            <a:ext cx="10353761" cy="833719"/>
          </a:xfrm>
        </p:spPr>
        <p:txBody>
          <a:bodyPr>
            <a:normAutofit fontScale="90000"/>
          </a:bodyPr>
          <a:lstStyle/>
          <a:p>
            <a:pPr marL="0" indent="0"/>
            <a:r>
              <a:rPr lang="ru-RU" sz="36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Инфинитив</a:t>
            </a:r>
            <a:br>
              <a:rPr lang="ru-RU" sz="36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Infinitive</a:t>
            </a:r>
            <a:r>
              <a:rPr lang="ru-RU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2659" y="1398494"/>
            <a:ext cx="10164897" cy="5311587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sz="31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Инфинитив -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это неличная глагольная форма, которая только называет действие и выполняет функции как глагола, так и существительного. Инфинитив отвечает на вопрос что делать?, что сделать?</a:t>
            </a:r>
          </a:p>
          <a:p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Формальным признаком инфинитива является частица </a:t>
            </a:r>
            <a:r>
              <a:rPr lang="ru-RU" sz="31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которая стоит перед ним, хотя в некоторых случаях она опускается. Отрицательная форма инфинитива образуется при помощи частицы </a:t>
            </a:r>
            <a:r>
              <a:rPr lang="ru-RU" sz="31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которая ставится перед ним:</a:t>
            </a:r>
          </a:p>
          <a:p>
            <a:r>
              <a:rPr lang="ru-RU" sz="31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Try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use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bad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language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Постарайся не употреблять грубых слов!</a:t>
            </a:r>
          </a:p>
          <a:p>
            <a:r>
              <a:rPr lang="ru-RU" sz="31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was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difficult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speak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Было трудно не говорить.</a:t>
            </a:r>
            <a:endParaRPr lang="ru-RU" sz="31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9097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8870" y="551329"/>
            <a:ext cx="10112189" cy="5625634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отличие от русского языка, где инфинитив имеет только одну форму (неопределенная форма глагола), в английском языке их у инфинитива шесть: четыре в действительном залоге (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Active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и две в страдательном (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Passive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Из них только одна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Indefinite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Infinitive - простая, а остальные – сложные. Простая форма инфинитива считается основной (или первой) формой глагола и представляет глагол в словаре.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современном английском языке употребляются главным образом простые (активные и пассивные) формы инфинитива. Сложные формы употребляются редко. К ним прибегают только тогда, когда возникает опасность искажения смысла.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6655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2658" y="551329"/>
            <a:ext cx="10164897" cy="562563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 так как он обладает еще и признаками существительного (может выполнять функции подлежащего, прямого дополнения), то он может употребляться в роли любого члена предложения, кроме простого сказуемого. Точно такими же свойствами обладает и русский инфинитив.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Особое внимание следует обратить на то, что инфинитив употребляется в трех синтаксических комплексах, которые называются:</a:t>
            </a:r>
          </a:p>
          <a:p>
            <a:pPr marL="0" indent="0">
              <a:buNone/>
            </a:pP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  Объектный инфинитивный оборот или сложное дополнение (наиболее употр.);</a:t>
            </a:r>
          </a:p>
          <a:p>
            <a:pPr marL="0" indent="0">
              <a:buNone/>
            </a:pP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 Субъектный инфинитивный оборот или сложное подлежащее;</a:t>
            </a:r>
          </a:p>
          <a:p>
            <a:pPr marL="0" indent="0">
              <a:buNone/>
            </a:pP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3.  Инфинитивный оборот с предлогом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1966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95" y="609601"/>
            <a:ext cx="10353761" cy="990600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Функции инфинитива</a:t>
            </a:r>
            <a:r>
              <a:rPr lang="ru-RU" sz="3600" dirty="0">
                <a:solidFill>
                  <a:srgbClr val="FF0000"/>
                </a:solidFill>
              </a:rPr>
              <a:t/>
            </a:r>
            <a:br>
              <a:rPr lang="ru-RU" sz="3600" dirty="0">
                <a:solidFill>
                  <a:srgbClr val="FF0000"/>
                </a:solidFill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8870" y="1264024"/>
            <a:ext cx="10218685" cy="5311588"/>
          </a:xfrm>
        </p:spPr>
        <p:txBody>
          <a:bodyPr>
            <a:normAutofit fontScale="25000" lnSpcReduction="20000"/>
          </a:bodyPr>
          <a:lstStyle/>
          <a:p>
            <a:endParaRPr lang="ru-RU" dirty="0" smtClean="0"/>
          </a:p>
          <a:p>
            <a:pPr marL="0" indent="0" algn="ctr">
              <a:spcBef>
                <a:spcPts val="0"/>
              </a:spcBef>
              <a:buNone/>
            </a:pPr>
            <a:r>
              <a:rPr lang="ru-RU" sz="96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Функции: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96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 Подлежащее:</a:t>
            </a:r>
          </a:p>
          <a:p>
            <a:pPr>
              <a:spcBef>
                <a:spcPts val="0"/>
              </a:spcBef>
            </a:pPr>
            <a:r>
              <a:rPr lang="ru-RU" sz="96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 </a:t>
            </a:r>
            <a:r>
              <a:rPr lang="en-US" sz="96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read English books is useful</a:t>
            </a:r>
          </a:p>
          <a:p>
            <a:pPr>
              <a:spcBef>
                <a:spcPts val="0"/>
              </a:spcBef>
            </a:pPr>
            <a:r>
              <a:rPr lang="ru-RU" sz="96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Читать английские книги полезно.</a:t>
            </a:r>
          </a:p>
          <a:p>
            <a:pPr marL="0" indent="0">
              <a:spcBef>
                <a:spcPts val="0"/>
              </a:spcBef>
              <a:buNone/>
            </a:pPr>
            <a:endParaRPr lang="ru-RU" sz="96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96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sz="96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Дополнение:</a:t>
            </a:r>
          </a:p>
          <a:p>
            <a:pPr>
              <a:spcBef>
                <a:spcPts val="0"/>
              </a:spcBef>
            </a:pPr>
            <a:r>
              <a:rPr lang="en-US" sz="96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 like to read English books in the original.</a:t>
            </a:r>
          </a:p>
          <a:p>
            <a:pPr>
              <a:spcBef>
                <a:spcPts val="0"/>
              </a:spcBef>
            </a:pPr>
            <a:r>
              <a:rPr lang="ru-RU" sz="96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 люблю читать английские книги в подлиннике.</a:t>
            </a:r>
          </a:p>
          <a:p>
            <a:pPr marL="0" indent="0">
              <a:spcBef>
                <a:spcPts val="0"/>
              </a:spcBef>
              <a:buNone/>
            </a:pPr>
            <a:endParaRPr lang="ru-RU" sz="96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96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3. Часть составного сказуемого: </a:t>
            </a:r>
          </a:p>
          <a:p>
            <a:pPr>
              <a:spcBef>
                <a:spcPts val="0"/>
              </a:spcBef>
            </a:pPr>
            <a:r>
              <a:rPr lang="en-US" sz="96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Our aim is to master the English language.</a:t>
            </a:r>
          </a:p>
          <a:p>
            <a:pPr>
              <a:spcBef>
                <a:spcPts val="0"/>
              </a:spcBef>
            </a:pPr>
            <a:r>
              <a:rPr lang="ru-RU" sz="96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Наша цель — овладеть английским языком.</a:t>
            </a:r>
          </a:p>
          <a:p>
            <a:pPr marL="0" indent="0">
              <a:spcBef>
                <a:spcPts val="0"/>
              </a:spcBef>
              <a:buNone/>
            </a:pPr>
            <a:endParaRPr lang="ru-RU" sz="96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96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55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95" y="609601"/>
            <a:ext cx="10353761" cy="990600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Функции инфинитива</a:t>
            </a:r>
            <a:r>
              <a:rPr lang="ru-RU" sz="3600" dirty="0">
                <a:solidFill>
                  <a:srgbClr val="FF0000"/>
                </a:solidFill>
              </a:rPr>
              <a:t/>
            </a:r>
            <a:br>
              <a:rPr lang="ru-RU" sz="3600" dirty="0">
                <a:solidFill>
                  <a:srgbClr val="FF0000"/>
                </a:solidFill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8870" y="1250576"/>
            <a:ext cx="10218685" cy="4249271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Функции:</a:t>
            </a:r>
          </a:p>
          <a:p>
            <a:pPr marL="0" indent="0">
              <a:spcBef>
                <a:spcPts val="0"/>
              </a:spcBef>
              <a:buNone/>
            </a:pPr>
            <a:endParaRPr lang="ru-RU" sz="24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4. Определение:</a:t>
            </a:r>
          </a:p>
          <a:p>
            <a:pPr>
              <a:spcBef>
                <a:spcPts val="0"/>
              </a:spcBef>
            </a:pPr>
            <a:r>
              <a:rPr lang="en-US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Here is the book to be read as soon as possible.</a:t>
            </a:r>
          </a:p>
          <a:p>
            <a:pPr>
              <a:spcBef>
                <a:spcPts val="0"/>
              </a:spcBef>
            </a:pP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Вот книга, которую нужно прочитать как можно быстрее.</a:t>
            </a:r>
          </a:p>
          <a:p>
            <a:pPr marL="0" indent="0">
              <a:spcBef>
                <a:spcPts val="0"/>
              </a:spcBef>
              <a:buNone/>
            </a:pPr>
            <a:endParaRPr lang="ru-RU" sz="24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5. Обстоятельство цели:</a:t>
            </a:r>
          </a:p>
          <a:p>
            <a:pPr>
              <a:spcBef>
                <a:spcPts val="0"/>
              </a:spcBef>
            </a:pPr>
            <a:r>
              <a:rPr lang="en-US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He worked hard to master the English language.</a:t>
            </a:r>
          </a:p>
          <a:p>
            <a:pPr>
              <a:spcBef>
                <a:spcPts val="0"/>
              </a:spcBef>
            </a:pP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Он усердно занимался для того, чтобы овладеть английским.</a:t>
            </a:r>
            <a:endParaRPr lang="ru-RU" sz="24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7186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95" y="461682"/>
            <a:ext cx="10353761" cy="1004047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Герундий</a:t>
            </a:r>
            <a:endParaRPr lang="ru-RU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2318" y="1465729"/>
            <a:ext cx="9816353" cy="4948518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4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Герундий в английском языке выражает название действия и обладает признаками существительного и глагола.</a:t>
            </a:r>
          </a:p>
          <a:p>
            <a:pPr marL="0" indent="0">
              <a:spcBef>
                <a:spcPts val="0"/>
              </a:spcBef>
              <a:buNone/>
            </a:pPr>
            <a:endParaRPr lang="ru-RU" sz="2400" b="1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4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Герундий может выполнять различные функции в предложении:</a:t>
            </a:r>
          </a:p>
          <a:p>
            <a:pPr marL="0" indent="0">
              <a:spcBef>
                <a:spcPts val="0"/>
              </a:spcBef>
              <a:buNone/>
            </a:pPr>
            <a:endParaRPr lang="ru-RU" sz="2400" b="1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Прямое дополнение</a:t>
            </a:r>
          </a:p>
          <a:p>
            <a:pPr>
              <a:spcBef>
                <a:spcPts val="0"/>
              </a:spcBef>
            </a:pP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Предложное дополнение</a:t>
            </a:r>
          </a:p>
          <a:p>
            <a:pPr>
              <a:spcBef>
                <a:spcPts val="0"/>
              </a:spcBef>
            </a:pP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</a:t>
            </a:r>
          </a:p>
          <a:p>
            <a:pPr>
              <a:spcBef>
                <a:spcPts val="0"/>
              </a:spcBef>
            </a:pP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Обстоятельство</a:t>
            </a:r>
          </a:p>
          <a:p>
            <a:pPr marL="0" indent="0">
              <a:spcBef>
                <a:spcPts val="0"/>
              </a:spcBef>
              <a:buNone/>
            </a:pPr>
            <a:endParaRPr lang="ru-RU" sz="2500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6539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95" y="609601"/>
            <a:ext cx="10353761" cy="412376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Герундий</a:t>
            </a:r>
            <a:endParaRPr lang="ru-RU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96788" y="1021978"/>
            <a:ext cx="9923930" cy="5620870"/>
          </a:xfrm>
        </p:spPr>
        <p:txBody>
          <a:bodyPr>
            <a:normAutofit fontScale="77500" lnSpcReduction="20000"/>
          </a:bodyPr>
          <a:lstStyle/>
          <a:p>
            <a:pPr marL="0" indent="0">
              <a:spcBef>
                <a:spcPts val="0"/>
              </a:spcBef>
              <a:buNone/>
            </a:pPr>
            <a:endParaRPr lang="ru-RU" sz="3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Пример: </a:t>
            </a:r>
          </a:p>
          <a:p>
            <a:pPr marL="0" indent="0">
              <a:spcBef>
                <a:spcPts val="0"/>
              </a:spcBef>
              <a:buNone/>
            </a:pPr>
            <a:endParaRPr lang="ru-RU" sz="31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31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likes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reading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31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knows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ru-RU" sz="31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my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reading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English </a:t>
            </a:r>
            <a:r>
              <a:rPr lang="ru-RU" sz="31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books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1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There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many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ways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ru-RU" sz="31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translating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this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sentence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1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He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can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translate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this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text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without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using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ru-RU" sz="31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dictionary</a:t>
            </a: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spcBef>
                <a:spcPts val="0"/>
              </a:spcBef>
              <a:buNone/>
            </a:pPr>
            <a:endParaRPr lang="ru-RU" sz="31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Перевод:</a:t>
            </a:r>
          </a:p>
          <a:p>
            <a:pPr marL="0" indent="0">
              <a:spcBef>
                <a:spcPts val="0"/>
              </a:spcBef>
              <a:buNone/>
            </a:pPr>
            <a:endParaRPr lang="ru-RU" sz="31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Он любит читать (чтение).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Он знает о том, что я читаю английские книги.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Существует много способов перевода этого предложения.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1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Он может перевести этот текст, не пользуясь словарем.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5133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9588" y="685800"/>
            <a:ext cx="10614211" cy="54911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 герундия есть несколько форм, которые представлены ниже:</a:t>
            </a:r>
          </a:p>
          <a:p>
            <a:endParaRPr lang="ru-RU" dirty="0" smtClean="0"/>
          </a:p>
          <a:p>
            <a:r>
              <a:rPr lang="ru-RU" sz="2400" b="1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Indefinite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Active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(неопределенный в действительном залоге) – </a:t>
            </a:r>
            <a:r>
              <a:rPr lang="ru-RU" sz="2400" b="1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reading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b="1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Indefinite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Passive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(неопределенный в страдательном залоге) – </a:t>
            </a:r>
            <a:r>
              <a:rPr lang="ru-RU" sz="2400" b="1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being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read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b="1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Perfect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Active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(совершенный в действительном залоге) – </a:t>
            </a:r>
            <a:r>
              <a:rPr lang="ru-RU" sz="2400" b="1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having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read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b="1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Perfect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Passive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(совершенный в страдательном залоге) – </a:t>
            </a:r>
            <a:r>
              <a:rPr lang="ru-RU" sz="2400" b="1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having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been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read</a:t>
            </a:r>
            <a:r>
              <a:rPr lang="ru-RU" sz="24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8467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75012" y="685800"/>
            <a:ext cx="8646459" cy="5491163"/>
          </a:xfrm>
        </p:spPr>
        <p:txBody>
          <a:bodyPr/>
          <a:lstStyle/>
          <a:p>
            <a:pPr marL="0" indent="0">
              <a:buNone/>
            </a:pP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Причастие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– это неличная форма 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английского глагола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которая обладает свойствами глагола, наречия и прилагательного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Английские причастия делятся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buFontTx/>
              <a:buChar char="-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причастие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настоящего времени (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Participle I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buFontTx/>
              <a:buChar char="-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причастие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прошедшего времени (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Participle II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r>
              <a:rPr lang="ru-RU" sz="3200" dirty="0">
                <a:solidFill>
                  <a:prstClr val="black"/>
                </a:solidFill>
                <a:latin typeface="Calibri Light" panose="020F0302020204030204"/>
              </a:rPr>
              <a:t/>
            </a:r>
            <a:br>
              <a:rPr lang="ru-RU" sz="3200" dirty="0">
                <a:solidFill>
                  <a:prstClr val="black"/>
                </a:solidFill>
                <a:latin typeface="Calibri Light" panose="020F0302020204030204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6679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77471" y="658906"/>
            <a:ext cx="9574305" cy="55180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Причастие настоящего времени обозначает действие, проистекающее одновременно с действием, выраженным сказуемым</a:t>
            </a: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4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Look</a:t>
            </a:r>
            <a:r>
              <a:rPr lang="ru-RU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at</a:t>
            </a:r>
            <a:r>
              <a:rPr lang="ru-RU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the </a:t>
            </a:r>
            <a:r>
              <a:rPr lang="ru-RU" sz="240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man</a:t>
            </a:r>
            <a:r>
              <a:rPr lang="ru-RU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crossing</a:t>
            </a:r>
            <a:r>
              <a:rPr lang="ru-RU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the </a:t>
            </a:r>
            <a:r>
              <a:rPr lang="ru-RU" sz="240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street</a:t>
            </a:r>
            <a:r>
              <a:rPr lang="ru-RU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Взгляни на человека, переходящего улицу</a:t>
            </a: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Причастие </a:t>
            </a:r>
            <a:r>
              <a:rPr lang="ru-RU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настоящего времени образуется при помощи окончания -</a:t>
            </a:r>
            <a:r>
              <a:rPr lang="ru-RU" sz="240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ing</a:t>
            </a: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r>
              <a:rPr lang="en-US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US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learn – learning</a:t>
            </a:r>
            <a:r>
              <a:rPr lang="en-US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 speak – speaking</a:t>
            </a:r>
            <a:endParaRPr lang="ru-RU" sz="24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497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6824" y="564776"/>
            <a:ext cx="10546975" cy="5612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Несмотря на то, что и </a:t>
            </a:r>
            <a:r>
              <a:rPr lang="ru-RU" sz="2400" b="1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герундий</a:t>
            </a:r>
            <a:r>
              <a:rPr lang="ru-RU" sz="24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и </a:t>
            </a:r>
            <a:r>
              <a:rPr lang="ru-RU" sz="2400" b="1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причастие настоящего времени</a:t>
            </a:r>
            <a:r>
              <a:rPr lang="ru-RU" sz="24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имеют окончание </a:t>
            </a:r>
            <a:r>
              <a:rPr lang="ru-RU" sz="2400" b="1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b="1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ing</a:t>
            </a:r>
            <a:r>
              <a:rPr lang="ru-RU" sz="24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и совпадают по форме, их можно различить по оттенку в значении. Причастие по своему смыслу ближе к прилагательному, а герундий – к существительному:</a:t>
            </a:r>
          </a:p>
          <a:p>
            <a:pPr marL="0" indent="0">
              <a:buNone/>
            </a:pPr>
            <a:r>
              <a:rPr lang="ru-RU" sz="24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ru-RU" sz="24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man</a:t>
            </a:r>
            <a:r>
              <a:rPr lang="ru-RU" sz="24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shouting</a:t>
            </a:r>
            <a:r>
              <a:rPr lang="ru-RU" sz="2400" b="1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at</a:t>
            </a:r>
            <a:r>
              <a:rPr lang="ru-RU" sz="24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the </a:t>
            </a:r>
            <a:r>
              <a:rPr lang="ru-RU" sz="24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policeman</a:t>
            </a:r>
            <a:r>
              <a:rPr lang="ru-RU" sz="24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seems</a:t>
            </a:r>
            <a:r>
              <a:rPr lang="ru-RU" sz="24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familiar</a:t>
            </a:r>
            <a:r>
              <a:rPr lang="ru-RU" sz="24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 – обозначение признака – причастие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Тот орущий на полицейского человек кажется мне знакомым.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Shouting</a:t>
            </a:r>
            <a:r>
              <a:rPr lang="ru-RU" sz="2400" b="1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will</a:t>
            </a:r>
            <a:r>
              <a:rPr lang="ru-RU" sz="24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ru-RU" sz="24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do</a:t>
            </a:r>
            <a:r>
              <a:rPr lang="ru-RU" sz="24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any</a:t>
            </a:r>
            <a:r>
              <a:rPr lang="ru-RU" sz="24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good</a:t>
            </a:r>
            <a:r>
              <a:rPr lang="ru-RU" sz="24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 – обозначение некоего действующего лица или предмета – герундий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Крики делу не помогут.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3075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23682" y="551329"/>
            <a:ext cx="9749118" cy="562563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b="1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Причастие прошедшего времени</a:t>
            </a:r>
            <a:r>
              <a:rPr lang="ru-RU" sz="2400" b="0" i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– это тоже неличная форма глагола, также имеющая свойства глагола, прилагательного и наречия. Но в отличие от причастия настоящего времени, причастие прошедшего времени имеет лишь одну неизменяемую форму, по сути, это третья форма глагола. Причастие прошедшего времени в английском языке соответствует русскому страдательному причастию:</a:t>
            </a:r>
          </a:p>
          <a:p>
            <a:pPr marL="0" indent="0">
              <a:buNone/>
            </a:pPr>
            <a:r>
              <a:rPr lang="en-US" sz="2400" b="0" i="0" dirty="0" smtClean="0">
                <a:solidFill>
                  <a:schemeClr val="accent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 give</a:t>
            </a:r>
            <a:r>
              <a:rPr lang="en-US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0" i="0" dirty="0" smtClean="0">
                <a:solidFill>
                  <a:srgbClr val="88888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b="0" i="0" dirty="0" smtClean="0">
                <a:solidFill>
                  <a:srgbClr val="88888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давать)</a:t>
            </a:r>
            <a:r>
              <a:rPr lang="ru-RU" sz="2400" b="0" i="0" dirty="0" smtClean="0">
                <a:solidFill>
                  <a:schemeClr val="accent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- </a:t>
            </a:r>
            <a:r>
              <a:rPr lang="en-US" sz="2400" b="0" i="0" dirty="0" smtClean="0">
                <a:solidFill>
                  <a:schemeClr val="accent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given</a:t>
            </a:r>
            <a:r>
              <a:rPr lang="en-US" sz="2400" b="0" i="0" dirty="0" smtClean="0">
                <a:solidFill>
                  <a:srgbClr val="7E4B1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0" i="0" dirty="0" smtClean="0">
                <a:solidFill>
                  <a:srgbClr val="88888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b="0" i="0" dirty="0" smtClean="0">
                <a:solidFill>
                  <a:srgbClr val="88888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данный)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0" i="0" dirty="0" smtClean="0">
                <a:solidFill>
                  <a:schemeClr val="accent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 teach</a:t>
            </a:r>
            <a:r>
              <a:rPr lang="en-US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0" i="0" dirty="0" smtClean="0">
                <a:solidFill>
                  <a:srgbClr val="88888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b="0" i="0" dirty="0" smtClean="0">
                <a:solidFill>
                  <a:srgbClr val="88888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обучать)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0" i="0" dirty="0" smtClean="0">
                <a:solidFill>
                  <a:schemeClr val="accent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 </a:t>
            </a:r>
            <a:r>
              <a:rPr lang="en-US" sz="2400" b="0" i="0" dirty="0" smtClean="0">
                <a:solidFill>
                  <a:schemeClr val="accent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taught</a:t>
            </a:r>
            <a:r>
              <a:rPr lang="en-US" sz="2400" b="0" i="0" dirty="0" smtClean="0">
                <a:solidFill>
                  <a:srgbClr val="7E4B1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0" i="0" dirty="0" smtClean="0">
                <a:solidFill>
                  <a:srgbClr val="88888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b="0" i="0" dirty="0" smtClean="0">
                <a:solidFill>
                  <a:srgbClr val="88888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обученный)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0" i="0" dirty="0" smtClean="0">
                <a:solidFill>
                  <a:schemeClr val="accent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to break</a:t>
            </a:r>
            <a:r>
              <a:rPr lang="en-US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0" i="0" dirty="0" smtClean="0">
                <a:solidFill>
                  <a:srgbClr val="88888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b="0" i="0" dirty="0" smtClean="0">
                <a:solidFill>
                  <a:srgbClr val="88888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ломать)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0" i="0" dirty="0" smtClean="0">
                <a:solidFill>
                  <a:schemeClr val="accent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 </a:t>
            </a:r>
            <a:r>
              <a:rPr lang="en-US" sz="2400" b="0" i="0" dirty="0" smtClean="0">
                <a:solidFill>
                  <a:schemeClr val="accent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broken</a:t>
            </a:r>
            <a:r>
              <a:rPr lang="en-US" sz="2400" b="0" i="0" dirty="0" smtClean="0">
                <a:solidFill>
                  <a:srgbClr val="7E4B1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0" i="0" dirty="0" smtClean="0">
                <a:solidFill>
                  <a:srgbClr val="88888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b="0" i="0" dirty="0" smtClean="0">
                <a:solidFill>
                  <a:srgbClr val="88888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сломанный)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en-US" sz="2400" b="1" i="0" dirty="0" smtClean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Delivered </a:t>
            </a:r>
            <a:r>
              <a:rPr lang="en-US" sz="2400" b="0" i="0" dirty="0" smtClean="0">
                <a:solidFill>
                  <a:srgbClr val="FFFF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goods will be stored in our warehouse.</a:t>
            </a:r>
            <a:r>
              <a:rPr lang="en-US" sz="2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0" i="0" dirty="0" smtClean="0">
                <a:solidFill>
                  <a:srgbClr val="88888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Доставленные товары будут храниться на нашем складе.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500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3795" y="327212"/>
            <a:ext cx="10353761" cy="1326321"/>
          </a:xfrm>
        </p:spPr>
        <p:txBody>
          <a:bodyPr>
            <a:normAutofit fontScale="90000"/>
          </a:bodyPr>
          <a:lstStyle/>
          <a:p>
            <a:r>
              <a:rPr lang="en-US" sz="3600" spc="-15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Participle </a:t>
            </a:r>
            <a:r>
              <a:rPr lang="en-US" sz="3600" spc="-15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br>
              <a:rPr lang="en-US" sz="3600" spc="-15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3600" spc="-15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600" spc="-25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(Причастие настоящего времени)</a:t>
            </a:r>
            <a:br>
              <a:rPr lang="ru-RU" sz="3600" spc="-25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8565" y="1331259"/>
            <a:ext cx="10986247" cy="5526741"/>
          </a:xfrm>
        </p:spPr>
        <p:txBody>
          <a:bodyPr>
            <a:normAutofit fontScale="25000" lnSpcReduction="20000"/>
          </a:bodyPr>
          <a:lstStyle/>
          <a:p>
            <a:pPr indent="0" algn="ctr">
              <a:spcAft>
                <a:spcPts val="0"/>
              </a:spcAft>
              <a:buNone/>
            </a:pPr>
            <a:endParaRPr lang="ru-RU" sz="1600" dirty="0" smtClean="0">
              <a:solidFill>
                <a:srgbClr val="FFFF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9600" i="1" spc="-3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Образование:</a:t>
            </a:r>
            <a:endParaRPr lang="ru-RU" sz="96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 spc="-15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Participle I</a:t>
            </a:r>
            <a:r>
              <a:rPr lang="ru-RU" sz="9600" spc="-15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= основа глагола + </a:t>
            </a:r>
            <a:r>
              <a:rPr lang="en-US" sz="9600" spc="-15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ing</a:t>
            </a:r>
            <a:r>
              <a:rPr lang="ru-RU" sz="9600" spc="-15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9600" spc="-15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sleeping</a:t>
            </a:r>
            <a:endParaRPr lang="ru-RU" sz="96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9600" i="1" spc="-3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Функции:</a:t>
            </a:r>
            <a:endParaRPr lang="ru-RU" sz="96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9600" spc="-25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предложении </a:t>
            </a:r>
            <a:r>
              <a:rPr lang="en-US" sz="9600" spc="-25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Participle I</a:t>
            </a:r>
            <a:r>
              <a:rPr lang="ru-RU" sz="9600" spc="-25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может быть: определением (а) или об</a:t>
            </a:r>
            <a:r>
              <a:rPr lang="ru-RU" sz="9600" spc="-15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стоятельством (б):</a:t>
            </a:r>
            <a:endParaRPr lang="ru-RU" sz="96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9600" spc="-15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9600" spc="-15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9600" spc="-15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Определение</a:t>
            </a:r>
            <a:r>
              <a:rPr lang="en-US" sz="9600" spc="-15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96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 spc="-15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child </a:t>
            </a:r>
            <a:r>
              <a:rPr lang="en-US" sz="9600" i="1" spc="-15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sleeping </a:t>
            </a:r>
            <a:r>
              <a:rPr lang="en-US" sz="9600" spc="-15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 the sofa is Jack.</a:t>
            </a:r>
            <a:endParaRPr lang="ru-RU" sz="96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9600" spc="-15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Ребенок, </a:t>
            </a:r>
            <a:r>
              <a:rPr lang="ru-RU" sz="9600" i="1" spc="-15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спящий </a:t>
            </a:r>
            <a:r>
              <a:rPr lang="ru-RU" sz="9600" spc="-15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 диване, Джек.</a:t>
            </a:r>
            <a:endParaRPr lang="ru-RU" sz="96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9600" spc="-15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</a:t>
            </a:r>
            <a:r>
              <a:rPr lang="en-US" sz="9600" spc="-15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9600" spc="-15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Обстоятельство</a:t>
            </a:r>
            <a:r>
              <a:rPr lang="en-US" sz="9600" spc="-15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96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 i="1" spc="-15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Reading </a:t>
            </a:r>
            <a:r>
              <a:rPr lang="en-US" sz="9600" spc="-15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your translation the teacher found several mistakes.</a:t>
            </a:r>
            <a:endParaRPr lang="ru-RU" sz="96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9600" i="1" spc="-15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Читая </a:t>
            </a:r>
            <a:r>
              <a:rPr lang="ru-RU" sz="9600" spc="-15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ваш перевод, учитель нашел несколько ошибок.</a:t>
            </a:r>
            <a:endParaRPr lang="ru-RU" sz="96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417447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1062318" y="861155"/>
            <a:ext cx="9991164" cy="48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eaLnBrk="0" fontAlgn="base" hangingPunct="0">
              <a:spcBef>
                <a:spcPct val="0"/>
              </a:spcBef>
              <a:spcAft>
                <a:spcPct val="0"/>
              </a:spcAft>
              <a:tabLst>
                <a:tab pos="571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71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71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71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71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71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71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71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715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1500" algn="l"/>
              </a:tabLst>
            </a:pPr>
            <a:r>
              <a:rPr kumimoji="0" lang="ru-RU" sz="2800" b="0" i="1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каких функциях употреблено причастие 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kumimoji="0" lang="ru-RU" sz="2800" b="0" i="1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приведенных ниже предложениях? Переведите предложения на русский язык:</a:t>
            </a: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1500" algn="l"/>
              </a:tabLst>
            </a:pPr>
            <a:endParaRPr kumimoji="0" lang="ru-RU" sz="1800" b="0" i="1" u="none" strike="noStrike" cap="none" normalizeH="0" baseline="0" dirty="0" smtClean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AutoNum type="arabicPeriod"/>
              <a:tabLst>
                <a:tab pos="571500" algn="l"/>
              </a:tabLst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Library of Congress contains millions of books and manuscripts, including personal papers of the US presidents.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571500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5715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kumimoji="0" lang="ru-RU" sz="2800" b="0" i="0" u="none" strike="noStrike" cap="none" normalizeH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Living in Washington you can meet people of almost all nationalities.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571500" algn="l"/>
              </a:tabLst>
            </a:pPr>
            <a:endParaRPr lang="ru-RU" sz="18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571500" algn="l"/>
              </a:tabLst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	Millions of emigrants cross the ocean, hoping to find a better life in the USA.</a:t>
            </a:r>
            <a:endParaRPr kumimoji="0" lang="en-US" sz="4000" b="0" i="0" u="none" strike="noStrike" cap="none" normalizeH="0" baseline="0" dirty="0" smtClean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9744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3795" y="1143000"/>
            <a:ext cx="10353762" cy="4648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Библиотека Конгресса состоит из миллионов книг и манускриптов, включающих личные бумаги президентов США.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Проживая в Вашингтоне, вы можете встретить людей практически всех национальностей. 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Миллионы иммигрантов пересекают океан, надеясь найти лучшую жизнь в США.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2273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Список использованной литературы: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3795" y="1680882"/>
            <a:ext cx="10353762" cy="41103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1.Практическая грамматика английского языка с упражнениями и ключами. Качалова К.Н., Израилевич Е.Е./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ЛадКом</a:t>
            </a: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2012г.;</a:t>
            </a:r>
            <a:endParaRPr lang="ru-RU" sz="2400" dirty="0" smtClean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English Grammar. Reference and Practice. </a:t>
            </a: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Учебное пособие для классов с углубленным изучением английского языка и студентов неязыковых вузов.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Маилова</a:t>
            </a: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В.Г., Дроздова Т.Ю., </a:t>
            </a:r>
            <a:r>
              <a:rPr lang="ru-RU" sz="2400" dirty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Берестова</a:t>
            </a: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А.И./Антология, 2015г.;</a:t>
            </a:r>
          </a:p>
          <a:p>
            <a:pPr marL="0" indent="0">
              <a:buNone/>
            </a:pPr>
            <a:r>
              <a:rPr lang="ru-RU" sz="24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3. Грамматический справочник. Неличные формы глагола.</a:t>
            </a:r>
          </a:p>
          <a:p>
            <a:pPr marL="0" indent="0">
              <a:buNone/>
            </a:pPr>
            <a:r>
              <a:rPr lang="en-US" sz="24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http://www.study.ru/support/handbook/verb15.html</a:t>
            </a:r>
            <a:endParaRPr lang="ru-RU" sz="24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79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4856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TM04033921[[fn=Дамаск]]</Template>
  <TotalTime>206</TotalTime>
  <Words>842</Words>
  <Application>Microsoft Office PowerPoint</Application>
  <PresentationFormat>Широкоэкранный</PresentationFormat>
  <Paragraphs>118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6" baseType="lpstr">
      <vt:lpstr>-apple-system</vt:lpstr>
      <vt:lpstr>Arial</vt:lpstr>
      <vt:lpstr>Bookman Old Style</vt:lpstr>
      <vt:lpstr>Calibri Light</vt:lpstr>
      <vt:lpstr>Rockwell</vt:lpstr>
      <vt:lpstr>Times New Roman</vt:lpstr>
      <vt:lpstr>Damask</vt:lpstr>
      <vt:lpstr>Non-Finite Forms of the English Verb</vt:lpstr>
      <vt:lpstr>Неличные формы глагола. Non-Finite Forms of the English verb </vt:lpstr>
      <vt:lpstr>Инфинитив the Infinitive </vt:lpstr>
      <vt:lpstr>Презентация PowerPoint</vt:lpstr>
      <vt:lpstr>Презентация PowerPoint</vt:lpstr>
      <vt:lpstr>Функции инфинитива </vt:lpstr>
      <vt:lpstr>Функции инфинитива </vt:lpstr>
      <vt:lpstr>Герундий</vt:lpstr>
      <vt:lpstr>Герундий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Participle I  (Причастие настоящего времени) </vt:lpstr>
      <vt:lpstr>Презентация PowerPoint</vt:lpstr>
      <vt:lpstr>Презентация PowerPoint</vt:lpstr>
      <vt:lpstr>Список использованной литературы:</vt:lpstr>
      <vt:lpstr>Спасибо за внимание.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Оля</dc:creator>
  <cp:lastModifiedBy>Оля</cp:lastModifiedBy>
  <cp:revision>17</cp:revision>
  <dcterms:created xsi:type="dcterms:W3CDTF">2017-04-23T04:31:57Z</dcterms:created>
  <dcterms:modified xsi:type="dcterms:W3CDTF">2017-07-15T16:43:37Z</dcterms:modified>
</cp:coreProperties>
</file>