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84" r:id="rId4"/>
    <p:sldId id="262" r:id="rId5"/>
    <p:sldId id="297" r:id="rId6"/>
    <p:sldId id="310" r:id="rId7"/>
    <p:sldId id="268" r:id="rId8"/>
    <p:sldId id="269" r:id="rId9"/>
    <p:sldId id="270" r:id="rId10"/>
    <p:sldId id="271" r:id="rId11"/>
    <p:sldId id="274" r:id="rId12"/>
    <p:sldId id="275" r:id="rId13"/>
    <p:sldId id="277" r:id="rId14"/>
    <p:sldId id="276" r:id="rId15"/>
    <p:sldId id="278" r:id="rId16"/>
    <p:sldId id="279" r:id="rId17"/>
    <p:sldId id="280" r:id="rId18"/>
    <p:sldId id="281" r:id="rId19"/>
    <p:sldId id="282" r:id="rId20"/>
    <p:sldId id="283" r:id="rId21"/>
    <p:sldId id="294" r:id="rId22"/>
    <p:sldId id="311" r:id="rId23"/>
    <p:sldId id="28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>
        <p:scale>
          <a:sx n="66" d="100"/>
          <a:sy n="66" d="100"/>
        </p:scale>
        <p:origin x="-1518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C5428-1862-47C3-BB0B-716CC1F79A56}" type="datetimeFigureOut">
              <a:rPr lang="ru-RU" smtClean="0"/>
              <a:pPr/>
              <a:t>10.06.2020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89B0-B4DE-404B-8063-8BAB5BA270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C5428-1862-47C3-BB0B-716CC1F79A56}" type="datetimeFigureOut">
              <a:rPr lang="ru-RU" smtClean="0"/>
              <a:pPr/>
              <a:t>10.06.2020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89B0-B4DE-404B-8063-8BAB5BA270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C5428-1862-47C3-BB0B-716CC1F79A56}" type="datetimeFigureOut">
              <a:rPr lang="ru-RU" smtClean="0"/>
              <a:pPr/>
              <a:t>10.06.2020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89B0-B4DE-404B-8063-8BAB5BA270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C5428-1862-47C3-BB0B-716CC1F79A56}" type="datetimeFigureOut">
              <a:rPr lang="ru-RU" smtClean="0"/>
              <a:pPr/>
              <a:t>10.06.2020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89B0-B4DE-404B-8063-8BAB5BA270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C5428-1862-47C3-BB0B-716CC1F79A56}" type="datetimeFigureOut">
              <a:rPr lang="ru-RU" smtClean="0"/>
              <a:pPr/>
              <a:t>10.06.2020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89B0-B4DE-404B-8063-8BAB5BA270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C5428-1862-47C3-BB0B-716CC1F79A56}" type="datetimeFigureOut">
              <a:rPr lang="ru-RU" smtClean="0"/>
              <a:pPr/>
              <a:t>10.06.2020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89B0-B4DE-404B-8063-8BAB5BA270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C5428-1862-47C3-BB0B-716CC1F79A56}" type="datetimeFigureOut">
              <a:rPr lang="ru-RU" smtClean="0"/>
              <a:pPr/>
              <a:t>10.06.2020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89B0-B4DE-404B-8063-8BAB5BA270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C5428-1862-47C3-BB0B-716CC1F79A56}" type="datetimeFigureOut">
              <a:rPr lang="ru-RU" smtClean="0"/>
              <a:pPr/>
              <a:t>10.06.2020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89B0-B4DE-404B-8063-8BAB5BA270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C5428-1862-47C3-BB0B-716CC1F79A56}" type="datetimeFigureOut">
              <a:rPr lang="ru-RU" smtClean="0"/>
              <a:pPr/>
              <a:t>10.06.2020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90F89B0-B4DE-404B-8063-8BAB5BA270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C5428-1862-47C3-BB0B-716CC1F79A56}" type="datetimeFigureOut">
              <a:rPr lang="ru-RU" smtClean="0"/>
              <a:pPr/>
              <a:t>10.06.2020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89B0-B4DE-404B-8063-8BAB5BA270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C5428-1862-47C3-BB0B-716CC1F79A56}" type="datetimeFigureOut">
              <a:rPr lang="ru-RU" smtClean="0"/>
              <a:pPr/>
              <a:t>10.06.2020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F89B0-B4DE-404B-8063-8BAB5BA270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AEC5428-1862-47C3-BB0B-716CC1F79A56}" type="datetimeFigureOut">
              <a:rPr lang="ru-RU" smtClean="0"/>
              <a:pPr/>
              <a:t>10.06.2020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90F89B0-B4DE-404B-8063-8BAB5BA2709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Создание объемных поделок из пенопласта.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4077072"/>
            <a:ext cx="7854696" cy="1752600"/>
          </a:xfrm>
        </p:spPr>
        <p:txBody>
          <a:bodyPr/>
          <a:lstStyle/>
          <a:p>
            <a:r>
              <a:rPr lang="ru-RU" dirty="0" smtClean="0"/>
              <a:t>Педагог доп. образования</a:t>
            </a:r>
          </a:p>
          <a:p>
            <a:r>
              <a:rPr lang="ru-RU" dirty="0" smtClean="0"/>
              <a:t>Шипицына Елена </a:t>
            </a:r>
          </a:p>
          <a:p>
            <a:r>
              <a:rPr lang="ru-RU" dirty="0" smtClean="0"/>
              <a:t>Владимировна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30580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Разновидности пенопласта.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9024" y="825579"/>
            <a:ext cx="878497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sz="1400" b="1" dirty="0" smtClean="0"/>
              <a:t>Пенопласт </a:t>
            </a:r>
            <a:r>
              <a:rPr lang="ru-RU" sz="1400" dirty="0" smtClean="0"/>
              <a:t>- это материал который  почти на 100 процентов состоит из воздуха, несколько процентов – это клетки из полистирола, который был вспенен.  </a:t>
            </a:r>
          </a:p>
          <a:p>
            <a:r>
              <a:rPr lang="ru-RU" sz="1400" dirty="0" smtClean="0"/>
              <a:t>Выделяют несколько видов пенопласта:</a:t>
            </a:r>
          </a:p>
          <a:p>
            <a:endParaRPr lang="ru-RU" sz="1400" dirty="0" smtClean="0"/>
          </a:p>
          <a:p>
            <a:r>
              <a:rPr lang="ru-RU" sz="1400" b="1" dirty="0" smtClean="0"/>
              <a:t>Полистирольный пенопласт </a:t>
            </a:r>
            <a:r>
              <a:rPr lang="ru-RU" sz="1400" dirty="0" smtClean="0"/>
              <a:t>– это множество шариков, которые были скреплены между собой. Применяется такой материал везде, т.к. он полностью </a:t>
            </a:r>
            <a:r>
              <a:rPr lang="ru-RU" sz="1400" dirty="0" err="1" smtClean="0"/>
              <a:t>экологичен</a:t>
            </a:r>
            <a:r>
              <a:rPr lang="ru-RU" sz="1400" dirty="0" smtClean="0"/>
              <a:t>. </a:t>
            </a:r>
          </a:p>
          <a:p>
            <a:endParaRPr lang="ru-RU" sz="1400" b="1" dirty="0" smtClean="0"/>
          </a:p>
          <a:p>
            <a:r>
              <a:rPr lang="ru-RU" sz="1400" b="1" dirty="0" err="1" smtClean="0"/>
              <a:t>Пе́нополистиро́л</a:t>
            </a:r>
            <a:r>
              <a:rPr lang="ru-RU" sz="1400" dirty="0" smtClean="0"/>
              <a:t> - представляет собой газонаполненный материал, получаемый из полистирола и его производных, а также из сополимеров стирола . </a:t>
            </a:r>
            <a:r>
              <a:rPr lang="ru-RU" sz="1400" dirty="0" err="1" smtClean="0"/>
              <a:t>Пенополистирол</a:t>
            </a:r>
            <a:r>
              <a:rPr lang="ru-RU" sz="1400" dirty="0" smtClean="0"/>
              <a:t> является широко распространенной разновидностью пенопласта, каковым обычно и называется в обиходе. </a:t>
            </a:r>
          </a:p>
          <a:p>
            <a:endParaRPr lang="ru-RU" sz="1400" dirty="0" smtClean="0"/>
          </a:p>
          <a:p>
            <a:r>
              <a:rPr lang="ru-RU" sz="1400" b="1" dirty="0" err="1" smtClean="0"/>
              <a:t>Пеноплекс</a:t>
            </a:r>
            <a:r>
              <a:rPr lang="ru-RU" sz="1400" b="1" dirty="0" smtClean="0"/>
              <a:t> </a:t>
            </a:r>
            <a:r>
              <a:rPr lang="ru-RU" sz="1400" dirty="0" smtClean="0"/>
              <a:t> – это </a:t>
            </a:r>
            <a:r>
              <a:rPr lang="ru-RU" sz="1400" dirty="0" err="1" smtClean="0"/>
              <a:t>экструдированный</a:t>
            </a:r>
            <a:r>
              <a:rPr lang="ru-RU" sz="1400" dirty="0" smtClean="0"/>
              <a:t> </a:t>
            </a:r>
            <a:r>
              <a:rPr lang="ru-RU" sz="1400" dirty="0" err="1" smtClean="0"/>
              <a:t>пенополистирол</a:t>
            </a:r>
            <a:r>
              <a:rPr lang="ru-RU" sz="1400" dirty="0" smtClean="0"/>
              <a:t>. То есть </a:t>
            </a:r>
            <a:r>
              <a:rPr lang="ru-RU" sz="1400" b="1" dirty="0" smtClean="0"/>
              <a:t>пенопласт</a:t>
            </a:r>
            <a:r>
              <a:rPr lang="ru-RU" sz="1400" dirty="0" smtClean="0"/>
              <a:t>, который прошел процесс переплавки или </a:t>
            </a:r>
            <a:r>
              <a:rPr lang="ru-RU" sz="1400" dirty="0" err="1" smtClean="0"/>
              <a:t>экструдирования</a:t>
            </a:r>
            <a:r>
              <a:rPr lang="ru-RU" sz="1400" dirty="0" smtClean="0"/>
              <a:t>. Это отличный материал, который можно использовать не только в строительстве, но и применять в творческой деятельности. </a:t>
            </a:r>
          </a:p>
          <a:p>
            <a:endParaRPr lang="ru-RU" sz="1400" dirty="0" smtClean="0"/>
          </a:p>
          <a:p>
            <a:r>
              <a:rPr lang="ru-RU" sz="1400" dirty="0" smtClean="0"/>
              <a:t>По своим свойствам эти материалы превосходят обычный пенопласт, который  использовали раньше при создании поделок. Пенопласт очень сильно крошился, из- за мелких шариков краска ложилась на </a:t>
            </a:r>
          </a:p>
          <a:p>
            <a:r>
              <a:rPr lang="ru-RU" sz="1400" dirty="0" smtClean="0"/>
              <a:t>поверхность плохо, а эмаль и клей момент вообще разъедали поверхность.</a:t>
            </a:r>
          </a:p>
          <a:p>
            <a:r>
              <a:rPr lang="ru-RU" sz="1400" dirty="0" smtClean="0"/>
              <a:t>В настоящее время мы нашли альтернативу старому «шариковому» пенопласту  и для создания поделок используем </a:t>
            </a:r>
            <a:r>
              <a:rPr lang="ru-RU" sz="1400" dirty="0" err="1" smtClean="0"/>
              <a:t>пенополистирол</a:t>
            </a:r>
            <a:r>
              <a:rPr lang="ru-RU" sz="1400" dirty="0" smtClean="0"/>
              <a:t> и </a:t>
            </a:r>
            <a:r>
              <a:rPr lang="ru-RU" sz="1400" dirty="0" err="1" smtClean="0"/>
              <a:t>пеноплекс</a:t>
            </a:r>
            <a:r>
              <a:rPr lang="ru-RU" sz="1400" dirty="0" smtClean="0"/>
              <a:t>. </a:t>
            </a:r>
          </a:p>
          <a:p>
            <a:r>
              <a:rPr lang="ru-RU" sz="1400" dirty="0" smtClean="0"/>
              <a:t> </a:t>
            </a:r>
          </a:p>
          <a:p>
            <a:r>
              <a:rPr lang="ru-RU" sz="1400" dirty="0" smtClean="0"/>
              <a:t>В течении многих лет мы делаем поделки из этих материалов и они показали отличные качества: </a:t>
            </a:r>
            <a:endParaRPr lang="ru-RU" sz="1400" dirty="0"/>
          </a:p>
          <a:p>
            <a:r>
              <a:rPr lang="ru-RU" sz="1400" dirty="0" smtClean="0"/>
              <a:t>- Легко режутся  и пилятся, не крошатся, очень прочные;</a:t>
            </a:r>
          </a:p>
          <a:p>
            <a:pPr>
              <a:buFontTx/>
              <a:buChar char="-"/>
            </a:pPr>
            <a:r>
              <a:rPr lang="ru-RU" sz="1400" dirty="0" smtClean="0"/>
              <a:t>Устойчивы к высоким и низким температурам, к дождю, высокой влажности;</a:t>
            </a:r>
          </a:p>
          <a:p>
            <a:pPr>
              <a:buFontTx/>
              <a:buChar char="-"/>
            </a:pPr>
            <a:r>
              <a:rPr lang="ru-RU" sz="1400" dirty="0" smtClean="0"/>
              <a:t>На поверхность легко наносится любая краска, крепко держится в течении многих лет.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енопласт или пеноплекс что лучше: пенополистирол, эппс что теплее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8487734" cy="47167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838200" y="980728"/>
            <a:ext cx="8305800" cy="1143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Предлагаем вашему вниманию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200" b="1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некоторые наши поделки</a:t>
            </a:r>
            <a:endParaRPr kumimoji="0" lang="ru-RU" sz="7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Рисунок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484" y="253246"/>
            <a:ext cx="8619032" cy="63515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Рисунок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722" y="231912"/>
            <a:ext cx="8588555" cy="63941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Мастер-класс по созданию ёжика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18457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Сегодня мы вместе изготовим не очень сложную поделку из </a:t>
            </a:r>
            <a:r>
              <a:rPr lang="ru-RU" dirty="0" err="1" smtClean="0"/>
              <a:t>пенополистирола</a:t>
            </a:r>
            <a:r>
              <a:rPr lang="ru-RU" dirty="0" smtClean="0"/>
              <a:t> или </a:t>
            </a:r>
            <a:r>
              <a:rPr lang="ru-RU" dirty="0" err="1" smtClean="0"/>
              <a:t>пеноплекса</a:t>
            </a:r>
            <a:r>
              <a:rPr lang="ru-RU" dirty="0" smtClean="0"/>
              <a:t>. Для создания ёжика нам понадобятся следующие материалы:</a:t>
            </a:r>
          </a:p>
          <a:p>
            <a:r>
              <a:rPr lang="ru-RU" dirty="0" smtClean="0"/>
              <a:t>Канцелярский нож,</a:t>
            </a:r>
          </a:p>
          <a:p>
            <a:r>
              <a:rPr lang="ru-RU" dirty="0" smtClean="0"/>
              <a:t>Краски акриловые,</a:t>
            </a:r>
          </a:p>
          <a:p>
            <a:r>
              <a:rPr lang="ru-RU" dirty="0" smtClean="0"/>
              <a:t>Лак  алкидный прозрачный или акриловый,</a:t>
            </a:r>
          </a:p>
          <a:p>
            <a:r>
              <a:rPr lang="ru-RU" dirty="0" smtClean="0"/>
              <a:t>Кисточки широкая и тонкая, </a:t>
            </a:r>
          </a:p>
          <a:p>
            <a:r>
              <a:rPr lang="ru-RU" dirty="0" smtClean="0"/>
              <a:t>Стаканчик для воды,</a:t>
            </a:r>
          </a:p>
          <a:p>
            <a:r>
              <a:rPr lang="ru-RU" dirty="0" smtClean="0"/>
              <a:t>Салфетка для вытирания кистей,</a:t>
            </a:r>
          </a:p>
          <a:p>
            <a:r>
              <a:rPr lang="ru-RU" dirty="0" smtClean="0"/>
              <a:t>Карандаш,</a:t>
            </a:r>
          </a:p>
          <a:p>
            <a:r>
              <a:rPr lang="ru-RU" dirty="0" smtClean="0"/>
              <a:t>Маркер,</a:t>
            </a:r>
          </a:p>
          <a:p>
            <a:r>
              <a:rPr lang="ru-RU" dirty="0" smtClean="0"/>
              <a:t>Бумага калька или пергаментная,</a:t>
            </a:r>
          </a:p>
          <a:p>
            <a:r>
              <a:rPr lang="ru-RU" dirty="0" smtClean="0"/>
              <a:t>Проволока алюминиевая,</a:t>
            </a:r>
          </a:p>
          <a:p>
            <a:r>
              <a:rPr lang="ru-RU" dirty="0" smtClean="0"/>
              <a:t>Кусачки.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algn="ctr"/>
            <a:r>
              <a:rPr lang="ru-RU" b="1" dirty="0" smtClean="0"/>
              <a:t>Этапы работы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Выбираем рисунок, можно его перевести на кальку или распечатать. </a:t>
            </a:r>
          </a:p>
          <a:p>
            <a:r>
              <a:rPr lang="ru-RU" dirty="0" smtClean="0"/>
              <a:t>Выбираем размер нашей будущей поделки.</a:t>
            </a:r>
          </a:p>
        </p:txBody>
      </p:sp>
      <p:pic>
        <p:nvPicPr>
          <p:cNvPr id="4" name="Рисунок 3" descr="76994.gif"/>
          <p:cNvPicPr>
            <a:picLocks noChangeAspect="1"/>
          </p:cNvPicPr>
          <p:nvPr/>
        </p:nvPicPr>
        <p:blipFill>
          <a:blip r:embed="rId2" cstate="print"/>
          <a:srcRect b="9909"/>
          <a:stretch>
            <a:fillRect/>
          </a:stretch>
        </p:blipFill>
        <p:spPr>
          <a:xfrm>
            <a:off x="755576" y="3356992"/>
            <a:ext cx="2375230" cy="3024336"/>
          </a:xfrm>
          <a:prstGeom prst="rect">
            <a:avLst/>
          </a:prstGeom>
        </p:spPr>
      </p:pic>
      <p:pic>
        <p:nvPicPr>
          <p:cNvPr id="5" name="Рисунок 4" descr="Рисунокеж.png"/>
          <p:cNvPicPr>
            <a:picLocks noChangeAspect="1"/>
          </p:cNvPicPr>
          <p:nvPr/>
        </p:nvPicPr>
        <p:blipFill>
          <a:blip r:embed="rId3" cstate="print"/>
          <a:srcRect l="12634" t="19925" r="8529" b="3352"/>
          <a:stretch>
            <a:fillRect/>
          </a:stretch>
        </p:blipFill>
        <p:spPr>
          <a:xfrm>
            <a:off x="5004048" y="3933056"/>
            <a:ext cx="3312368" cy="23729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4389120"/>
          </a:xfrm>
        </p:spPr>
        <p:txBody>
          <a:bodyPr/>
          <a:lstStyle/>
          <a:p>
            <a:r>
              <a:rPr lang="ru-RU" dirty="0" smtClean="0"/>
              <a:t>Если выбранный рисунок меньше нужного нам размера, увеличиваем его при помощи компьютерных программ и распечатки, либо более простым способом – перерисовывание с применением сетки. Такой метод позволит нам рисовать по клеточкам как на тетрадном листе.</a:t>
            </a:r>
          </a:p>
          <a:p>
            <a:r>
              <a:rPr lang="ru-RU" dirty="0" smtClean="0"/>
              <a:t> Выбранный рисунок расчерчиваем на квадраты одинакового размера.</a:t>
            </a:r>
          </a:p>
          <a:p>
            <a:r>
              <a:rPr lang="ru-RU" dirty="0" smtClean="0"/>
              <a:t>На большом листе кальки расчерчиваем сетку более крупными квадратами.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Рисунок с применением сетки</a:t>
            </a:r>
            <a:endParaRPr lang="ru-RU" sz="4000" b="1" dirty="0"/>
          </a:p>
        </p:txBody>
      </p:sp>
      <p:pic>
        <p:nvPicPr>
          <p:cNvPr id="4" name="Рисунок 3" descr="Рисунокеж.png"/>
          <p:cNvPicPr>
            <a:picLocks noChangeAspect="1"/>
          </p:cNvPicPr>
          <p:nvPr/>
        </p:nvPicPr>
        <p:blipFill>
          <a:blip r:embed="rId2" cstate="print"/>
          <a:srcRect l="12634" t="19925" r="8529" b="3352"/>
          <a:stretch>
            <a:fillRect/>
          </a:stretch>
        </p:blipFill>
        <p:spPr>
          <a:xfrm>
            <a:off x="683568" y="2636912"/>
            <a:ext cx="2737778" cy="1961290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3131840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971600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115616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259632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403648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547664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691680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835696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979712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2123728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267744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2411760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2555776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2699792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2843808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2987824" y="2276872"/>
            <a:ext cx="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899592" y="306896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971600" y="3212976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971600" y="3356992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971600" y="3501008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971600" y="3645024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971600" y="378904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971600" y="3933056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971600" y="4077072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971600" y="4221088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971600" y="4365104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971600" y="450912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251520" y="5589240"/>
            <a:ext cx="30662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Расчерчиваю поверх рисунка сетку.</a:t>
            </a:r>
          </a:p>
          <a:p>
            <a:r>
              <a:rPr lang="ru-RU" sz="1400" dirty="0" smtClean="0"/>
              <a:t> Квадраты по 1 см.</a:t>
            </a:r>
            <a:endParaRPr lang="ru-RU" sz="1400" dirty="0"/>
          </a:p>
        </p:txBody>
      </p:sp>
      <p:cxnSp>
        <p:nvCxnSpPr>
          <p:cNvPr id="44" name="Прямая со стрелкой 43"/>
          <p:cNvCxnSpPr/>
          <p:nvPr/>
        </p:nvCxnSpPr>
        <p:spPr>
          <a:xfrm flipV="1">
            <a:off x="3491880" y="2780928"/>
            <a:ext cx="0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3275856" y="4293096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10см.</a:t>
            </a:r>
            <a:endParaRPr lang="ru-RU" dirty="0"/>
          </a:p>
        </p:txBody>
      </p:sp>
      <p:cxnSp>
        <p:nvCxnSpPr>
          <p:cNvPr id="47" name="Прямая со стрелкой 46"/>
          <p:cNvCxnSpPr/>
          <p:nvPr/>
        </p:nvCxnSpPr>
        <p:spPr>
          <a:xfrm>
            <a:off x="1763688" y="4941168"/>
            <a:ext cx="158417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115616" y="4941168"/>
            <a:ext cx="7350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15 см.</a:t>
            </a:r>
            <a:endParaRPr lang="ru-RU" dirty="0"/>
          </a:p>
        </p:txBody>
      </p:sp>
      <p:sp>
        <p:nvSpPr>
          <p:cNvPr id="43" name="TextBox 42"/>
          <p:cNvSpPr txBox="1"/>
          <p:nvPr/>
        </p:nvSpPr>
        <p:spPr>
          <a:xfrm>
            <a:off x="5148064" y="5805264"/>
            <a:ext cx="332636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Расчерчиваю большую сетку на кальке</a:t>
            </a:r>
          </a:p>
          <a:p>
            <a:r>
              <a:rPr lang="ru-RU" sz="1400" dirty="0" smtClean="0"/>
              <a:t>такого размера, каким будет поделка.</a:t>
            </a:r>
          </a:p>
          <a:p>
            <a:r>
              <a:rPr lang="ru-RU" sz="1400" dirty="0" smtClean="0"/>
              <a:t>Ширина и высота квадратика 3 см.</a:t>
            </a:r>
            <a:endParaRPr lang="ru-RU" sz="1400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8460432" y="2708920"/>
            <a:ext cx="0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5724128" y="5157192"/>
            <a:ext cx="187220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4644008" y="4941168"/>
            <a:ext cx="782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45 см.</a:t>
            </a:r>
            <a:endParaRPr lang="ru-RU" dirty="0"/>
          </a:p>
        </p:txBody>
      </p:sp>
      <p:sp>
        <p:nvSpPr>
          <p:cNvPr id="53" name="TextBox 52"/>
          <p:cNvSpPr txBox="1"/>
          <p:nvPr/>
        </p:nvSpPr>
        <p:spPr>
          <a:xfrm>
            <a:off x="8316416" y="4653136"/>
            <a:ext cx="788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30 см.</a:t>
            </a:r>
            <a:endParaRPr lang="ru-RU" dirty="0"/>
          </a:p>
        </p:txBody>
      </p:sp>
      <p:pic>
        <p:nvPicPr>
          <p:cNvPr id="1026" name="Picture 2" descr="G:\DCIM\111___04\IMG_4431.JPG"/>
          <p:cNvPicPr>
            <a:picLocks noChangeAspect="1" noChangeArrowheads="1"/>
          </p:cNvPicPr>
          <p:nvPr/>
        </p:nvPicPr>
        <p:blipFill>
          <a:blip r:embed="rId3" cstate="print">
            <a:lum bright="10000" contrast="40000"/>
          </a:blip>
          <a:srcRect/>
          <a:stretch>
            <a:fillRect/>
          </a:stretch>
        </p:blipFill>
        <p:spPr bwMode="auto">
          <a:xfrm>
            <a:off x="4211960" y="1700808"/>
            <a:ext cx="3936663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Перерисовываю рисунок на кальку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Для удобства высчитывания квадратиков советую пронумеровать клеточки по горизонтали в верхнем ряду и по вертикали в первом левом ряду. </a:t>
            </a:r>
          </a:p>
          <a:p>
            <a:r>
              <a:rPr lang="ru-RU" dirty="0" smtClean="0"/>
              <a:t>Рисуем ёжика карандашом, не жирными линиями, чтобы можно было легко исправлять неточности в рисунке.</a:t>
            </a:r>
          </a:p>
          <a:p>
            <a:r>
              <a:rPr lang="ru-RU" dirty="0" smtClean="0"/>
              <a:t>Готового ёжика  обводим маркером, чтобы при копирование рисунка на </a:t>
            </a:r>
            <a:r>
              <a:rPr lang="ru-RU" dirty="0" err="1" smtClean="0"/>
              <a:t>пеноплекс</a:t>
            </a:r>
            <a:r>
              <a:rPr lang="ru-RU" dirty="0" smtClean="0"/>
              <a:t> мы четко видели линии рисунка.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G:\DCIM\111___04\IMG_4440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467362" y="746711"/>
            <a:ext cx="3384558" cy="253827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995936" y="1556792"/>
            <a:ext cx="497187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Пронумеровали  квадратики </a:t>
            </a:r>
          </a:p>
          <a:p>
            <a:r>
              <a:rPr lang="ru-RU" sz="2800" dirty="0" smtClean="0"/>
              <a:t>и приступили к рисованию.</a:t>
            </a:r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4572000" y="4509120"/>
            <a:ext cx="419544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Обводим получившийся</a:t>
            </a:r>
          </a:p>
          <a:p>
            <a:r>
              <a:rPr lang="ru-RU" sz="2800" dirty="0" smtClean="0"/>
              <a:t> рисунок маркером.</a:t>
            </a:r>
            <a:endParaRPr lang="ru-RU" sz="2800" dirty="0"/>
          </a:p>
        </p:txBody>
      </p:sp>
      <p:pic>
        <p:nvPicPr>
          <p:cNvPr id="1031" name="Picture 7" descr="G:\DCIM\111___04\IMG_44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717032"/>
            <a:ext cx="3384376" cy="2538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892480" cy="1143000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Перерисовываю рисунок на </a:t>
            </a:r>
            <a:r>
              <a:rPr lang="ru-RU" sz="4000" dirty="0" err="1" smtClean="0"/>
              <a:t>пенополистирол</a:t>
            </a:r>
            <a:endParaRPr lang="ru-RU" sz="4000" dirty="0"/>
          </a:p>
        </p:txBody>
      </p:sp>
      <p:pic>
        <p:nvPicPr>
          <p:cNvPr id="1026" name="Picture 2" descr="G:\DCIM\111___04\IMG_44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5"/>
            <a:ext cx="4224711" cy="316835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11560" y="5157192"/>
            <a:ext cx="34416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Шариковой ручкой обвожу </a:t>
            </a:r>
          </a:p>
          <a:p>
            <a:r>
              <a:rPr lang="ru-RU" dirty="0" smtClean="0"/>
              <a:t>рисунок , при этом выполняю</a:t>
            </a:r>
          </a:p>
          <a:p>
            <a:r>
              <a:rPr lang="ru-RU" dirty="0" smtClean="0"/>
              <a:t>нажим, что в последствии</a:t>
            </a:r>
          </a:p>
          <a:p>
            <a:r>
              <a:rPr lang="ru-RU" dirty="0" smtClean="0"/>
              <a:t> оставит на пенопласте продав.</a:t>
            </a:r>
            <a:endParaRPr lang="ru-RU" dirty="0"/>
          </a:p>
        </p:txBody>
      </p:sp>
      <p:pic>
        <p:nvPicPr>
          <p:cNvPr id="1027" name="Picture 3" descr="G:\DCIM\111___04\IMG_44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844824"/>
            <a:ext cx="4214955" cy="316103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788024" y="5373216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Линии </a:t>
            </a:r>
            <a:r>
              <a:rPr lang="ru-RU" dirty="0" err="1" smtClean="0"/>
              <a:t>продава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DCIM\111___04\IMG_44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20888"/>
            <a:ext cx="2966744" cy="2224931"/>
          </a:xfrm>
          <a:prstGeom prst="rect">
            <a:avLst/>
          </a:prstGeom>
          <a:noFill/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51520" y="332656"/>
            <a:ext cx="8892480" cy="1143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Вырезаем фигурку ёжика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4653136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Отрезаем от большого куска </a:t>
            </a:r>
            <a:r>
              <a:rPr lang="ru-RU" dirty="0" err="1" smtClean="0"/>
              <a:t>пенополистирола</a:t>
            </a:r>
            <a:r>
              <a:rPr lang="ru-RU" dirty="0" smtClean="0"/>
              <a:t> ту часть, на которой  нарисован рисунок, так нам будет гораздо легче вырезать фигурку.</a:t>
            </a:r>
            <a:endParaRPr lang="ru-RU" dirty="0"/>
          </a:p>
        </p:txBody>
      </p:sp>
      <p:pic>
        <p:nvPicPr>
          <p:cNvPr id="2051" name="Picture 3" descr="G:\DCIM\111___04\IMG_44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348880"/>
            <a:ext cx="2963816" cy="222273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572000" y="4653136"/>
            <a:ext cx="44178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Прикладываем заготовку на край стола, одной рукой крепко ее прижимаем и держим, другой рукой вырезаем по контуру фигуру использую канцелярский ножечек.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1124744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Осторожно!  </a:t>
            </a:r>
            <a:r>
              <a:rPr lang="ru-RU" dirty="0" smtClean="0">
                <a:solidFill>
                  <a:srgbClr val="FF0000"/>
                </a:solidFill>
              </a:rPr>
              <a:t>Этот этап  работы требует помощи взрослого. Попросите своих пап или мам вырезать фигурку ёжика. Работа с ножом очень сложна и опасна. Убедительно просим </a:t>
            </a:r>
            <a:r>
              <a:rPr lang="ru-RU" b="1" dirty="0" smtClean="0">
                <a:solidFill>
                  <a:srgbClr val="FF0000"/>
                </a:solidFill>
              </a:rPr>
              <a:t>не пробуйте вырезать поделку самостоятельно.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Ёжик готов, </a:t>
            </a:r>
            <a:br>
              <a:rPr lang="ru-RU" dirty="0" smtClean="0"/>
            </a:br>
            <a:r>
              <a:rPr lang="ru-RU" dirty="0" smtClean="0"/>
              <a:t> можно приступать к покраске</a:t>
            </a:r>
            <a:endParaRPr lang="ru-RU" dirty="0"/>
          </a:p>
        </p:txBody>
      </p:sp>
      <p:pic>
        <p:nvPicPr>
          <p:cNvPr id="3074" name="Picture 2" descr="G:\DCIM\111___04\IMG_44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88840"/>
            <a:ext cx="5832648" cy="43742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Рисуно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1393"/>
            <a:ext cx="9144000" cy="58552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Поделка готова, даем ей просохнуть пару часов.</a:t>
            </a:r>
            <a:endParaRPr lang="ru-RU" dirty="0"/>
          </a:p>
        </p:txBody>
      </p:sp>
      <p:pic>
        <p:nvPicPr>
          <p:cNvPr id="5122" name="Picture 2" descr="G:\DCIM\111___04\IMG_44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024850"/>
            <a:ext cx="6001001" cy="45004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Лакировка изделия.</a:t>
            </a:r>
            <a:endParaRPr lang="ru-RU" dirty="0"/>
          </a:p>
        </p:txBody>
      </p:sp>
      <p:pic>
        <p:nvPicPr>
          <p:cNvPr id="6146" name="Picture 2" descr="G:\DCIM\111___04\IMG_44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852936"/>
            <a:ext cx="3696367" cy="2772117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139952" y="2132856"/>
            <a:ext cx="5020029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Если ваша поделка будет использоваться </a:t>
            </a:r>
          </a:p>
          <a:p>
            <a:r>
              <a:rPr lang="ru-RU" dirty="0" smtClean="0"/>
              <a:t>только в интерьере дома, то достаточно </a:t>
            </a:r>
          </a:p>
          <a:p>
            <a:r>
              <a:rPr lang="ru-RU" dirty="0" smtClean="0"/>
              <a:t>просто покрыть ее акриловым лаком.</a:t>
            </a:r>
          </a:p>
          <a:p>
            <a:r>
              <a:rPr lang="ru-RU" dirty="0" smtClean="0"/>
              <a:t>Если вы планируете поставить поделку </a:t>
            </a:r>
          </a:p>
          <a:p>
            <a:r>
              <a:rPr lang="ru-RU" dirty="0" smtClean="0"/>
              <a:t>во дворе или в саду, ее необходимо покрыть</a:t>
            </a:r>
          </a:p>
          <a:p>
            <a:r>
              <a:rPr lang="ru-RU" dirty="0" smtClean="0"/>
              <a:t> алкидным лаком. Он надежнее защитит </a:t>
            </a:r>
          </a:p>
          <a:p>
            <a:r>
              <a:rPr lang="ru-RU" dirty="0" smtClean="0"/>
              <a:t>поделку от влаги, дождя, тумана и не даст</a:t>
            </a:r>
          </a:p>
          <a:p>
            <a:r>
              <a:rPr lang="ru-RU" dirty="0" smtClean="0"/>
              <a:t> размыться краскам.</a:t>
            </a:r>
          </a:p>
          <a:p>
            <a:r>
              <a:rPr lang="ru-RU" dirty="0" smtClean="0"/>
              <a:t>При лакировании изделия нужно знать, что</a:t>
            </a:r>
          </a:p>
          <a:p>
            <a:r>
              <a:rPr lang="ru-RU" dirty="0" smtClean="0"/>
              <a:t> одного слоя лакировки не достаточно. </a:t>
            </a:r>
          </a:p>
          <a:p>
            <a:r>
              <a:rPr lang="ru-RU" dirty="0" smtClean="0"/>
              <a:t>Мы покрываем изделие лаком и просушиваем</a:t>
            </a:r>
          </a:p>
          <a:p>
            <a:r>
              <a:rPr lang="ru-RU" dirty="0" smtClean="0"/>
              <a:t> его. Повторяем лакировку еще 1 или 2 раза, </a:t>
            </a:r>
          </a:p>
          <a:p>
            <a:r>
              <a:rPr lang="ru-RU" dirty="0" smtClean="0"/>
              <a:t>при этом даем полностью просохнуть </a:t>
            </a:r>
          </a:p>
          <a:p>
            <a:r>
              <a:rPr lang="ru-RU" dirty="0" smtClean="0"/>
              <a:t>предыдущим слоям.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96752"/>
            <a:ext cx="8305800" cy="1143000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Из остатков  и обрезков пенопласта я сделала для ёжика</a:t>
            </a:r>
            <a:br>
              <a:rPr lang="ru-RU" sz="4000" dirty="0" smtClean="0"/>
            </a:br>
            <a:r>
              <a:rPr lang="ru-RU" sz="4000" dirty="0" smtClean="0"/>
              <a:t>грибочки</a:t>
            </a:r>
            <a:endParaRPr lang="ru-RU" sz="4000" dirty="0"/>
          </a:p>
        </p:txBody>
      </p:sp>
      <p:pic>
        <p:nvPicPr>
          <p:cNvPr id="7170" name="Picture 2" descr="G:\DCIM\111___04\IMG_44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852936"/>
            <a:ext cx="4695035" cy="3521075"/>
          </a:xfrm>
          <a:prstGeom prst="rect">
            <a:avLst/>
          </a:prstGeom>
          <a:noFill/>
        </p:spPr>
      </p:pic>
      <p:pic>
        <p:nvPicPr>
          <p:cNvPr id="7171" name="Picture 3" descr="G:\DCIM\111___04\IMG_44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212976"/>
            <a:ext cx="3456582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DCIM\111___04\IMG_44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988840"/>
            <a:ext cx="5953869" cy="4465147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652120" y="692696"/>
            <a:ext cx="309168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Повстречался ёжик мне,</a:t>
            </a:r>
          </a:p>
          <a:p>
            <a:r>
              <a:rPr lang="ru-RU" dirty="0" smtClean="0"/>
              <a:t>Нес грибы он на спине.</a:t>
            </a:r>
          </a:p>
          <a:p>
            <a:r>
              <a:rPr lang="ru-RU" dirty="0" smtClean="0"/>
              <a:t>-Добрый день ,колючий ёж!</a:t>
            </a:r>
          </a:p>
          <a:p>
            <a:r>
              <a:rPr lang="ru-RU" dirty="0" smtClean="0"/>
              <a:t>Далеко ли ты живешь?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412776"/>
            <a:ext cx="43125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Выбираем место крепления грибочков.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Рисунок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исунок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3016"/>
            <a:ext cx="8305800" cy="11430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>Желаем побольше новых творческих идей и вдохновения.</a:t>
            </a:r>
            <a:br>
              <a:rPr lang="ru-RU" sz="4000" b="1" dirty="0" smtClean="0"/>
            </a:br>
            <a:r>
              <a:rPr lang="ru-RU" sz="4000" b="1" dirty="0" smtClean="0"/>
              <a:t> </a:t>
            </a:r>
            <a:br>
              <a:rPr lang="ru-RU" sz="4000" b="1" dirty="0" smtClean="0"/>
            </a:br>
            <a:r>
              <a:rPr lang="ru-RU" sz="4000" b="1" dirty="0" smtClean="0"/>
              <a:t>Творите, создавайте, </a:t>
            </a:r>
            <a:br>
              <a:rPr lang="ru-RU" sz="4000" b="1" dirty="0" smtClean="0"/>
            </a:br>
            <a:r>
              <a:rPr lang="ru-RU" sz="4000" b="1" dirty="0" smtClean="0"/>
              <a:t>делайте мир ярче.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672</TotalTime>
  <Words>584</Words>
  <Application>Microsoft Office PowerPoint</Application>
  <PresentationFormat>Экран (4:3)</PresentationFormat>
  <Paragraphs>97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Создание объемных поделок из пенопласта.</vt:lpstr>
      <vt:lpstr>Разновидности пенопласта.</vt:lpstr>
      <vt:lpstr>Слайд 3</vt:lpstr>
      <vt:lpstr>Слайд 4</vt:lpstr>
      <vt:lpstr>Слайд 5</vt:lpstr>
      <vt:lpstr>Слайд 6</vt:lpstr>
      <vt:lpstr>Мастер-класс по созданию ёжика</vt:lpstr>
      <vt:lpstr>Этапы работы</vt:lpstr>
      <vt:lpstr>Слайд 9</vt:lpstr>
      <vt:lpstr>Рисунок с применением сетки</vt:lpstr>
      <vt:lpstr>Перерисовываю рисунок на кальку</vt:lpstr>
      <vt:lpstr>Слайд 12</vt:lpstr>
      <vt:lpstr>Перерисовываю рисунок на пенополистирол</vt:lpstr>
      <vt:lpstr>Слайд 14</vt:lpstr>
      <vt:lpstr>Ёжик готов,   можно приступать к покраске</vt:lpstr>
      <vt:lpstr>Слайд 16</vt:lpstr>
      <vt:lpstr>Поделка готова, даем ей просохнуть пару часов.</vt:lpstr>
      <vt:lpstr> Лакировка изделия.</vt:lpstr>
      <vt:lpstr>Из остатков  и обрезков пенопласта я сделала для ёжика грибочки</vt:lpstr>
      <vt:lpstr>Слайд 20</vt:lpstr>
      <vt:lpstr>Слайд 21</vt:lpstr>
      <vt:lpstr>Слайд 22</vt:lpstr>
      <vt:lpstr>  Желаем побольше новых творческих идей и вдохновения.   Творите, создавайте,  делайте мир ярче.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Создание объемных поделок из пеноплекса</dc:title>
  <dc:creator>Елена</dc:creator>
  <cp:lastModifiedBy>Елена</cp:lastModifiedBy>
  <cp:revision>38</cp:revision>
  <dcterms:created xsi:type="dcterms:W3CDTF">2020-04-26T15:49:36Z</dcterms:created>
  <dcterms:modified xsi:type="dcterms:W3CDTF">2020-06-09T17:58:52Z</dcterms:modified>
</cp:coreProperties>
</file>