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8" r:id="rId14"/>
  </p:sldIdLst>
  <p:sldSz cx="10439400" cy="7199313"/>
  <p:notesSz cx="9144000" cy="6858000"/>
  <p:defaultTextStyle>
    <a:defPPr>
      <a:defRPr lang="ru-RU"/>
    </a:defPPr>
    <a:lvl1pPr marL="0" algn="l" defTabSz="1085375" rtl="0" eaLnBrk="1" latinLnBrk="0" hangingPunct="1">
      <a:defRPr sz="2137" kern="1200">
        <a:solidFill>
          <a:schemeClr val="tx1"/>
        </a:solidFill>
        <a:latin typeface="+mn-lt"/>
        <a:ea typeface="+mn-ea"/>
        <a:cs typeface="+mn-cs"/>
      </a:defRPr>
    </a:lvl1pPr>
    <a:lvl2pPr marL="542688" algn="l" defTabSz="1085375" rtl="0" eaLnBrk="1" latinLnBrk="0" hangingPunct="1">
      <a:defRPr sz="2137" kern="1200">
        <a:solidFill>
          <a:schemeClr val="tx1"/>
        </a:solidFill>
        <a:latin typeface="+mn-lt"/>
        <a:ea typeface="+mn-ea"/>
        <a:cs typeface="+mn-cs"/>
      </a:defRPr>
    </a:lvl2pPr>
    <a:lvl3pPr marL="1085375" algn="l" defTabSz="1085375" rtl="0" eaLnBrk="1" latinLnBrk="0" hangingPunct="1">
      <a:defRPr sz="2137" kern="1200">
        <a:solidFill>
          <a:schemeClr val="tx1"/>
        </a:solidFill>
        <a:latin typeface="+mn-lt"/>
        <a:ea typeface="+mn-ea"/>
        <a:cs typeface="+mn-cs"/>
      </a:defRPr>
    </a:lvl3pPr>
    <a:lvl4pPr marL="1628063" algn="l" defTabSz="1085375" rtl="0" eaLnBrk="1" latinLnBrk="0" hangingPunct="1">
      <a:defRPr sz="2137" kern="1200">
        <a:solidFill>
          <a:schemeClr val="tx1"/>
        </a:solidFill>
        <a:latin typeface="+mn-lt"/>
        <a:ea typeface="+mn-ea"/>
        <a:cs typeface="+mn-cs"/>
      </a:defRPr>
    </a:lvl4pPr>
    <a:lvl5pPr marL="2170751" algn="l" defTabSz="1085375" rtl="0" eaLnBrk="1" latinLnBrk="0" hangingPunct="1">
      <a:defRPr sz="2137" kern="1200">
        <a:solidFill>
          <a:schemeClr val="tx1"/>
        </a:solidFill>
        <a:latin typeface="+mn-lt"/>
        <a:ea typeface="+mn-ea"/>
        <a:cs typeface="+mn-cs"/>
      </a:defRPr>
    </a:lvl5pPr>
    <a:lvl6pPr marL="2713438" algn="l" defTabSz="1085375" rtl="0" eaLnBrk="1" latinLnBrk="0" hangingPunct="1">
      <a:defRPr sz="2137" kern="1200">
        <a:solidFill>
          <a:schemeClr val="tx1"/>
        </a:solidFill>
        <a:latin typeface="+mn-lt"/>
        <a:ea typeface="+mn-ea"/>
        <a:cs typeface="+mn-cs"/>
      </a:defRPr>
    </a:lvl6pPr>
    <a:lvl7pPr marL="3256126" algn="l" defTabSz="1085375" rtl="0" eaLnBrk="1" latinLnBrk="0" hangingPunct="1">
      <a:defRPr sz="2137" kern="1200">
        <a:solidFill>
          <a:schemeClr val="tx1"/>
        </a:solidFill>
        <a:latin typeface="+mn-lt"/>
        <a:ea typeface="+mn-ea"/>
        <a:cs typeface="+mn-cs"/>
      </a:defRPr>
    </a:lvl7pPr>
    <a:lvl8pPr marL="3798813" algn="l" defTabSz="1085375" rtl="0" eaLnBrk="1" latinLnBrk="0" hangingPunct="1">
      <a:defRPr sz="2137" kern="1200">
        <a:solidFill>
          <a:schemeClr val="tx1"/>
        </a:solidFill>
        <a:latin typeface="+mn-lt"/>
        <a:ea typeface="+mn-ea"/>
        <a:cs typeface="+mn-cs"/>
      </a:defRPr>
    </a:lvl8pPr>
    <a:lvl9pPr marL="4341501" algn="l" defTabSz="1085375" rtl="0" eaLnBrk="1" latinLnBrk="0" hangingPunct="1">
      <a:defRPr sz="213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 userDrawn="1">
          <p15:clr>
            <a:srgbClr val="A4A3A4"/>
          </p15:clr>
        </p15:guide>
        <p15:guide id="2" pos="32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36" y="48"/>
      </p:cViewPr>
      <p:guideLst>
        <p:guide orient="horz" pos="2268"/>
        <p:guide pos="328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86" y="5969742"/>
            <a:ext cx="5219701" cy="1219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715" y="5969742"/>
            <a:ext cx="5219701" cy="1219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537" y="0"/>
            <a:ext cx="5121061" cy="403615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0406" y="2236455"/>
            <a:ext cx="5672431" cy="1543186"/>
          </a:xfrm>
        </p:spPr>
        <p:txBody>
          <a:bodyPr>
            <a:normAutofit/>
          </a:bodyPr>
          <a:lstStyle>
            <a:lvl1pPr>
              <a:defRPr sz="5400" b="1" cap="none" spc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Monotype Corsiva" panose="03010101010201010101" pitchFamily="66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65910" y="4079611"/>
            <a:ext cx="7307581" cy="1839824"/>
          </a:xfrm>
        </p:spPr>
        <p:txBody>
          <a:bodyPr>
            <a:norm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lang="ru-RU" sz="3600" b="1" kern="1200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Monotype Corsiva" panose="03010101010201010101" pitchFamily="66" charset="0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4641" y="4626227"/>
            <a:ext cx="8873490" cy="142986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4641" y="3051377"/>
            <a:ext cx="8873490" cy="15748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21970" y="1679841"/>
            <a:ext cx="4610735" cy="475121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06695" y="1679841"/>
            <a:ext cx="4610735" cy="475121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1970" y="1611515"/>
            <a:ext cx="4612548" cy="67160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1970" y="2283117"/>
            <a:ext cx="4612548" cy="41479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03072" y="1611515"/>
            <a:ext cx="4614360" cy="67160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03072" y="2283117"/>
            <a:ext cx="4614360" cy="41479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909134" y="2909135"/>
            <a:ext cx="7199313" cy="1381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1972" y="286641"/>
            <a:ext cx="3434490" cy="121988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81517" y="286640"/>
            <a:ext cx="5835914" cy="61444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21972" y="1506524"/>
            <a:ext cx="3434490" cy="492453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6196" y="5039520"/>
            <a:ext cx="6263640" cy="59494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46196" y="643273"/>
            <a:ext cx="6263640" cy="43195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46196" y="5634463"/>
            <a:ext cx="6263640" cy="8449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568566" y="288307"/>
            <a:ext cx="2348865" cy="614274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21970" y="288307"/>
            <a:ext cx="6872605" cy="614274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1970" y="288307"/>
            <a:ext cx="9395461" cy="11998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1970" y="1679841"/>
            <a:ext cx="9395461" cy="47512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21970" y="6672698"/>
            <a:ext cx="2435860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66796" y="6672698"/>
            <a:ext cx="3305810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81570" y="6672698"/>
            <a:ext cx="2435860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7000" y="4699843"/>
            <a:ext cx="3452400" cy="2721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 userDrawn="1"/>
        </p:nvSpPr>
        <p:spPr>
          <a:xfrm>
            <a:off x="-30720" y="6920997"/>
            <a:ext cx="473206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600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© Н.Н.Ф</a:t>
            </a:r>
            <a:r>
              <a:rPr lang="ru-RU" sz="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lang="ru-RU" sz="3600" b="1" kern="1200" cap="none" spc="0" dirty="0">
          <a:ln w="17780" cmpd="sng">
            <a:solidFill>
              <a:srgbClr val="FFFFFF"/>
            </a:solidFill>
            <a:prstDash val="solid"/>
            <a:miter lim="800000"/>
          </a:ln>
          <a:solidFill>
            <a:schemeClr val="accent6">
              <a:lumMod val="50000"/>
            </a:schemeClr>
          </a:solidFill>
          <a:effectLst>
            <a:outerShdw blurRad="50800" algn="tl" rotWithShape="0">
              <a:srgbClr val="000000"/>
            </a:outerShdw>
          </a:effectLst>
          <a:latin typeface="Monotype Corsiva" panose="03010101010201010101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-252908" y="2087488"/>
            <a:ext cx="8928992" cy="2666319"/>
          </a:xfrm>
        </p:spPr>
        <p:txBody>
          <a:bodyPr>
            <a:noAutofit/>
          </a:bodyPr>
          <a:lstStyle>
            <a:lvl1pPr>
              <a:defRPr sz="5400" b="1" cap="none" spc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Monotype Corsiva" panose="03010101010201010101" pitchFamily="66" charset="0"/>
              </a:defRPr>
            </a:lvl1pPr>
          </a:lstStyle>
          <a:p>
            <a:r>
              <a:rPr lang="ru-RU" dirty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Развитие познавательного интереса воспитанников через проектную деятельность</a:t>
            </a:r>
            <a:br>
              <a:rPr lang="ru-RU" dirty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</a:br>
            <a:r>
              <a:rPr lang="ru-RU" sz="6000" dirty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«ПО ДОРОГАМ СКАЗОК»</a:t>
            </a: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42564" y="5543872"/>
            <a:ext cx="10513168" cy="1460500"/>
          </a:xfrm>
        </p:spPr>
        <p:txBody>
          <a:bodyPr>
            <a:norm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lang="ru-RU" sz="3600" b="1" kern="1200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Monotype Corsiva" panose="03010101010201010101" pitchFamily="66" charset="0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z="2800" dirty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solidFill>
                  <a:schemeClr val="tx1"/>
                </a:solidFill>
              </a:rPr>
              <a:t>Подготовительная к школе группа «Ручеёк»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5612D2F-FD73-4601-BEE8-6F58DDAFDD5A}"/>
              </a:ext>
            </a:extLst>
          </p:cNvPr>
          <p:cNvSpPr/>
          <p:nvPr/>
        </p:nvSpPr>
        <p:spPr>
          <a:xfrm>
            <a:off x="19777" y="194941"/>
            <a:ext cx="719459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i="1" dirty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детский сад № 51 «Улыбка» –филиала АН ДОО «</a:t>
            </a:r>
            <a:r>
              <a:rPr lang="ru-RU" sz="2400" b="1" i="1" dirty="0" err="1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Алмазик</a:t>
            </a:r>
            <a:r>
              <a:rPr lang="ru-RU" sz="2400" b="1" i="1" dirty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»</a:t>
            </a:r>
          </a:p>
          <a:p>
            <a:pPr algn="ctr"/>
            <a:r>
              <a:rPr lang="ru-RU" sz="2400" b="1" i="1" dirty="0" err="1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п.Айхал</a:t>
            </a:r>
            <a:r>
              <a:rPr lang="ru-RU" sz="2400" b="1" i="1" dirty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r>
              <a:rPr lang="ru-RU" sz="2400" b="1" i="1" dirty="0" err="1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Мирнинский</a:t>
            </a:r>
            <a:r>
              <a:rPr lang="ru-RU" sz="2400" b="1" i="1" dirty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район, Республика Саха (Якутия)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171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0A7F2BB-2DF8-4539-87D1-279B567BF4B4}"/>
              </a:ext>
            </a:extLst>
          </p:cNvPr>
          <p:cNvSpPr/>
          <p:nvPr/>
        </p:nvSpPr>
        <p:spPr>
          <a:xfrm>
            <a:off x="2699420" y="326975"/>
            <a:ext cx="39581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АКТУАЛЬНОСТЬ</a:t>
            </a:r>
            <a:endParaRPr lang="ru-RU" sz="3200" dirty="0">
              <a:ln>
                <a:solidFill>
                  <a:srgbClr val="FFFF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5A99CA0-7F1C-434F-9C85-C64197B4859C}"/>
              </a:ext>
            </a:extLst>
          </p:cNvPr>
          <p:cNvSpPr/>
          <p:nvPr/>
        </p:nvSpPr>
        <p:spPr>
          <a:xfrm>
            <a:off x="1223662" y="1676242"/>
            <a:ext cx="885698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 сказка, как и другие ценности традиционной культуры, заметно утратила свое предназначение. Этому способствовали современные книги и мультфильмы с упрощенным диснеевским стилем пересказа известных сказок, часто искажающие первоначальный смысл произведения, превращающие сказочное действие из нравственно-поучительного в чисто развлекательное. Такая трактовка навязывает детям определенные образы, которые лишают их глубокого и творческого восприятия сказки. Дети стали меньше читать, электронные носители и средства массовой информации вытесняют книгу. </a:t>
            </a:r>
          </a:p>
          <a:p>
            <a:pPr algn="just"/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Благодаря сказке ребенок познает мир не только умом, но и сердцем. И не только познает, но и выражает собственное отношение к добру и злу. Даже дети подготовительной к школе группы верят в сказку, а значит, через нее легче обучать и воспитывать. </a:t>
            </a:r>
            <a:endParaRPr lang="ru-RU" sz="1600" b="0" i="0" dirty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4EB2EE-856C-4C09-95EC-278606C65557}"/>
              </a:ext>
            </a:extLst>
          </p:cNvPr>
          <p:cNvSpPr/>
          <p:nvPr/>
        </p:nvSpPr>
        <p:spPr>
          <a:xfrm>
            <a:off x="1227663" y="4890989"/>
            <a:ext cx="61206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Это учит детей рассуждать, осмыслять правила поведения между людьми в обществе.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развивают умение чувствовать и понимать другого, повышают самооценку, уверенность в себе, желание помочь, посочувствовать другому, а главное развиваются всесторонне. 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Сказка решает вопросы духовно – нравственного воспитания детей. Часто они выражают своё отношение к поступкам героев. Это значит, что обогащается внутренний мир, формируется личность ребенка через доброту в сказках.</a:t>
            </a:r>
            <a:endParaRPr lang="ru-RU" sz="1600" i="0" dirty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7992381-521C-4FC6-BE21-A1F83F51F0ED}"/>
              </a:ext>
            </a:extLst>
          </p:cNvPr>
          <p:cNvSpPr/>
          <p:nvPr/>
        </p:nvSpPr>
        <p:spPr>
          <a:xfrm>
            <a:off x="7019900" y="65343"/>
            <a:ext cx="30963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rgbClr val="211E1E"/>
                </a:solidFill>
                <a:latin typeface="Monotype Corsiva" panose="03010101010201010101" pitchFamily="66" charset="0"/>
              </a:rPr>
              <a:t>Для чего нужны нам сказки?</a:t>
            </a:r>
          </a:p>
          <a:p>
            <a:r>
              <a:rPr lang="ru-RU" sz="1800" b="1" dirty="0">
                <a:solidFill>
                  <a:srgbClr val="211E1E"/>
                </a:solidFill>
                <a:latin typeface="Monotype Corsiva" panose="03010101010201010101" pitchFamily="66" charset="0"/>
              </a:rPr>
              <a:t>Что в них ищет человек?</a:t>
            </a:r>
            <a:br>
              <a:rPr lang="ru-RU" sz="1800" b="1" dirty="0">
                <a:solidFill>
                  <a:srgbClr val="211E1E"/>
                </a:solidFill>
                <a:latin typeface="Monotype Corsiva" panose="03010101010201010101" pitchFamily="66" charset="0"/>
              </a:rPr>
            </a:br>
            <a:r>
              <a:rPr lang="ru-RU" sz="1800" b="1" dirty="0">
                <a:solidFill>
                  <a:srgbClr val="211E1E"/>
                </a:solidFill>
                <a:latin typeface="Monotype Corsiva" panose="03010101010201010101" pitchFamily="66" charset="0"/>
              </a:rPr>
              <a:t>Может быть, добро и ласку.</a:t>
            </a:r>
            <a:br>
              <a:rPr lang="ru-RU" sz="1800" b="1" dirty="0">
                <a:solidFill>
                  <a:srgbClr val="211E1E"/>
                </a:solidFill>
                <a:latin typeface="Monotype Corsiva" panose="03010101010201010101" pitchFamily="66" charset="0"/>
              </a:rPr>
            </a:br>
            <a:r>
              <a:rPr lang="ru-RU" sz="1800" b="1" dirty="0">
                <a:solidFill>
                  <a:srgbClr val="211E1E"/>
                </a:solidFill>
                <a:latin typeface="Monotype Corsiva" panose="03010101010201010101" pitchFamily="66" charset="0"/>
              </a:rPr>
              <a:t>Может быть, вчерашний снег.</a:t>
            </a:r>
            <a:br>
              <a:rPr lang="ru-RU" sz="1800" b="1" dirty="0">
                <a:solidFill>
                  <a:srgbClr val="211E1E"/>
                </a:solidFill>
                <a:latin typeface="Monotype Corsiva" panose="03010101010201010101" pitchFamily="66" charset="0"/>
              </a:rPr>
            </a:br>
            <a:r>
              <a:rPr lang="ru-RU" sz="1800" b="1" dirty="0">
                <a:solidFill>
                  <a:srgbClr val="211E1E"/>
                </a:solidFill>
                <a:latin typeface="Monotype Corsiva" panose="03010101010201010101" pitchFamily="66" charset="0"/>
              </a:rPr>
              <a:t>В сказке радость побеждает,</a:t>
            </a:r>
            <a:br>
              <a:rPr lang="ru-RU" sz="1800" b="1" dirty="0">
                <a:solidFill>
                  <a:srgbClr val="211E1E"/>
                </a:solidFill>
                <a:latin typeface="Monotype Corsiva" panose="03010101010201010101" pitchFamily="66" charset="0"/>
              </a:rPr>
            </a:br>
            <a:r>
              <a:rPr lang="ru-RU" sz="1800" b="1" dirty="0">
                <a:solidFill>
                  <a:srgbClr val="211E1E"/>
                </a:solidFill>
                <a:latin typeface="Monotype Corsiva" panose="03010101010201010101" pitchFamily="66" charset="0"/>
              </a:rPr>
              <a:t>Сказка учит нас любить…</a:t>
            </a:r>
            <a:endParaRPr lang="ru-RU" sz="1800" b="1" i="0" dirty="0">
              <a:solidFill>
                <a:srgbClr val="211E1E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96444EF-EA08-4D9B-9B1F-B8D93B8ED4AC}"/>
              </a:ext>
            </a:extLst>
          </p:cNvPr>
          <p:cNvSpPr/>
          <p:nvPr/>
        </p:nvSpPr>
        <p:spPr>
          <a:xfrm>
            <a:off x="1188064" y="4164454"/>
            <a:ext cx="88240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Дошкольники узнают сказки, анализируют взаимоотношения между героями. Учатся сопереживать герою, отождествляясь с ним, думая, как нужно поступить в трудной ситуации. Обсуждая поступки героев, можно способствовать развитию воображения, мышления.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8224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C658DE1-773A-49D0-A15B-B943C0C65963}"/>
              </a:ext>
            </a:extLst>
          </p:cNvPr>
          <p:cNvSpPr/>
          <p:nvPr/>
        </p:nvSpPr>
        <p:spPr>
          <a:xfrm>
            <a:off x="1403276" y="359296"/>
            <a:ext cx="12602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ЦЕЛЬ: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3B10C74-BA0B-4AAB-815E-80F9D404738A}"/>
              </a:ext>
            </a:extLst>
          </p:cNvPr>
          <p:cNvSpPr/>
          <p:nvPr/>
        </p:nvSpPr>
        <p:spPr>
          <a:xfrm>
            <a:off x="1403276" y="1881574"/>
            <a:ext cx="17379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ЗАДАЧИ:</a:t>
            </a: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DBA6EE7-4A17-4A0A-B008-C601B63B1830}"/>
              </a:ext>
            </a:extLst>
          </p:cNvPr>
          <p:cNvSpPr/>
          <p:nvPr/>
        </p:nvSpPr>
        <p:spPr>
          <a:xfrm>
            <a:off x="1259260" y="2435315"/>
            <a:ext cx="89289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условия для детей, способствующие освоению сказок;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закрепить и расширить знания детей о сказках;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творческие навыки, коммуникативные умения;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поддержанию традиции семейного  чтения;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вовлекать детей, родителей   в совместную деятельность по знакомству со сказками, показать ценность и значимость совместного творчества детей и родителей;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атмосферу эмоционального комфорта, взаимопонимания и поддержки.</a:t>
            </a:r>
            <a:endParaRPr lang="ru-RU" sz="1800" b="1" i="0" dirty="0">
              <a:solidFill>
                <a:srgbClr val="211E1E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F704666-0122-4B2C-A071-B5C5C2E92901}"/>
              </a:ext>
            </a:extLst>
          </p:cNvPr>
          <p:cNvSpPr/>
          <p:nvPr/>
        </p:nvSpPr>
        <p:spPr>
          <a:xfrm>
            <a:off x="2663557" y="383103"/>
            <a:ext cx="75246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приобщать воспитанников к художественной литературе, формировать у них запас литературных художественных впечатлений, прививать интерес к театральной деятельности, раскрывать ценности совместного творчества детей и их родителей</a:t>
            </a:r>
            <a:endParaRPr lang="ru-RU" sz="1800" b="1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3A4318E-DCDB-4D58-8B2C-578E77AF8C03}"/>
              </a:ext>
            </a:extLst>
          </p:cNvPr>
          <p:cNvSpPr/>
          <p:nvPr/>
        </p:nvSpPr>
        <p:spPr>
          <a:xfrm>
            <a:off x="1619299" y="5615881"/>
            <a:ext cx="50064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социально-коммуникативное развитие, речевое развитие, познавательное развитие, художественно-эстетическое развитие, физическое развитие.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E1B40CD-D7D8-44E9-B0B5-4B5F1DA9B5A1}"/>
              </a:ext>
            </a:extLst>
          </p:cNvPr>
          <p:cNvSpPr/>
          <p:nvPr/>
        </p:nvSpPr>
        <p:spPr>
          <a:xfrm>
            <a:off x="1619298" y="4971735"/>
            <a:ext cx="50064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sz="20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ИНТЕГРАЦИЯ </a:t>
            </a:r>
            <a:br>
              <a:rPr lang="ru-RU" altLang="ru-RU" sz="20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20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ОБРАЗОВАТЕЛЬНЫХ ОБЛАСТЕЙ:</a:t>
            </a:r>
            <a:endParaRPr lang="ru-RU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433B1AA3-0299-452C-B9BD-527551F2E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48092" y="1379417"/>
            <a:ext cx="1296144" cy="2360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510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64919EB-5813-4B89-AEAB-99222B986A72}"/>
              </a:ext>
            </a:extLst>
          </p:cNvPr>
          <p:cNvSpPr/>
          <p:nvPr/>
        </p:nvSpPr>
        <p:spPr>
          <a:xfrm>
            <a:off x="2339380" y="143272"/>
            <a:ext cx="69926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0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РЕАЛИЗАЦИЯ ПРОЕКТА ВКЛЮЧАЕТ 3 ЭТАПА: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3BDE700-823E-4087-A074-D65BCBC72E65}"/>
              </a:ext>
            </a:extLst>
          </p:cNvPr>
          <p:cNvSpPr/>
          <p:nvPr/>
        </p:nvSpPr>
        <p:spPr>
          <a:xfrm>
            <a:off x="1135089" y="814733"/>
            <a:ext cx="91801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Вызвать интерес детей и родителей к теме проекта.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 информации, литературы, дополнительного материала.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Информирование родителей о реализации данного проекта. Подборка методической, справочной, художественной литературы, пословиц, поговорок. Составление перспективного плана по данному проекту.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материала и оборудования для занятий, бесед, сюжетно-ролевых игр с детьми.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600" i="1" u="sng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Сотрудничество с родителями:</a:t>
            </a:r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беседа с родителями о необходимости участия их в проекте.</a:t>
            </a:r>
            <a:endParaRPr lang="ru-RU" sz="1600" b="0" i="0" dirty="0">
              <a:solidFill>
                <a:srgbClr val="211E1E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C5DE1D2-7237-4091-9C70-4D837B1BC648}"/>
              </a:ext>
            </a:extLst>
          </p:cNvPr>
          <p:cNvSpPr/>
          <p:nvPr/>
        </p:nvSpPr>
        <p:spPr>
          <a:xfrm>
            <a:off x="1143034" y="509781"/>
            <a:ext cx="62055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1 ЭТАП. ПОДГОТОВИТЕЛЬНО-ИНФОРМАЦИОННЫЙ:</a:t>
            </a:r>
            <a:endParaRPr lang="ru-RU" sz="16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74D2101-474B-4DFC-B7CC-85310BE7950F}"/>
              </a:ext>
            </a:extLst>
          </p:cNvPr>
          <p:cNvSpPr/>
          <p:nvPr/>
        </p:nvSpPr>
        <p:spPr>
          <a:xfrm>
            <a:off x="1135089" y="2588146"/>
            <a:ext cx="91801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2 ЭТАП. ПРАКТИЧЕСКО – ПОЗНАВАТЕЛЬНЫЙ:</a:t>
            </a:r>
            <a:endParaRPr lang="ru-RU" sz="16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3FD718F-ADAA-41FB-A3BC-4A37D308A105}"/>
              </a:ext>
            </a:extLst>
          </p:cNvPr>
          <p:cNvSpPr/>
          <p:nvPr/>
        </p:nvSpPr>
        <p:spPr>
          <a:xfrm>
            <a:off x="1126694" y="2866677"/>
            <a:ext cx="905316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Организация познавательной деятельности детей: Провести цикл  познавательных мероприятий. Создание мини – библиотеки по сказкам. Познавательная беседы </a:t>
            </a:r>
            <a:r>
              <a:rPr lang="ru-RU" sz="1600" i="1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«Сказки - добрые друзья»</a:t>
            </a:r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i="1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«Мои любимые сказки». </a:t>
            </a:r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 мероприятия. Отгадывание загадок о сказочных героях. Рассказы детей о посещении театров. Заучивание отрывков из сказок для постановки кукольного театра для детей и родителей. Рассматривание иллюстраций разных художников к сказкам. Совместная деятельность дома. Совместно с ребёнком нарисовать рисунок «Любимая сказка».  Консультация для родителей «Какие сказки читать ребёнку на ночь», «Сказкотерапия».</a:t>
            </a:r>
          </a:p>
          <a:p>
            <a:pPr algn="just"/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по работе с детьми: чтение художественной литературы, просмотр мультфильмов, изготовление сказочных персонажей из бросового и подручного материала, дидактические и сюжетно-ролевые игры, ситуативное общение.</a:t>
            </a:r>
            <a:endParaRPr lang="ru-RU" sz="1600" b="0" i="0" dirty="0">
              <a:solidFill>
                <a:srgbClr val="211E1E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B938AC6-7EF9-4BB2-AD11-3C8B7F226B5D}"/>
              </a:ext>
            </a:extLst>
          </p:cNvPr>
          <p:cNvSpPr/>
          <p:nvPr/>
        </p:nvSpPr>
        <p:spPr>
          <a:xfrm>
            <a:off x="1128013" y="5421222"/>
            <a:ext cx="36134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3 ЭТАП. ЗАКЛЮЧИТЕЛЬНЫЙ:</a:t>
            </a:r>
            <a:endParaRPr lang="ru-RU" sz="1600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F331453-9CC4-4F19-A483-AC9F82012DED}"/>
              </a:ext>
            </a:extLst>
          </p:cNvPr>
          <p:cNvSpPr/>
          <p:nvPr/>
        </p:nvSpPr>
        <p:spPr>
          <a:xfrm>
            <a:off x="1143034" y="5759776"/>
            <a:ext cx="60208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итогов, анализ ожидаемого результата.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выставки «Наши любимые сказки»;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  инсценировки сказки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Крылатый, мохнатый да масленый</a:t>
            </a:r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проекта.</a:t>
            </a:r>
            <a:endParaRPr lang="ru-RU" sz="1600" b="0" i="0" dirty="0">
              <a:solidFill>
                <a:srgbClr val="211E1E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446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CA63D0F-D077-4AC7-BC7F-82AE9236FC55}"/>
              </a:ext>
            </a:extLst>
          </p:cNvPr>
          <p:cNvSpPr/>
          <p:nvPr/>
        </p:nvSpPr>
        <p:spPr>
          <a:xfrm>
            <a:off x="3400131" y="215280"/>
            <a:ext cx="36391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РАБОТА С ДЕТЬМИ: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A4CD51D-9FE8-486C-AEE3-F9F9650A701B}"/>
              </a:ext>
            </a:extLst>
          </p:cNvPr>
          <p:cNvSpPr/>
          <p:nvPr/>
        </p:nvSpPr>
        <p:spPr>
          <a:xfrm>
            <a:off x="1187252" y="5903912"/>
            <a:ext cx="60486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Ежедневное чтение сказок (разных жанров, русских народных, разных народов, авторских).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Пересказ прочитанных произведений.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EB865A4-57D5-45EF-9E6B-F22ED681C7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92" b="13992"/>
          <a:stretch/>
        </p:blipFill>
        <p:spPr>
          <a:xfrm>
            <a:off x="4414314" y="676945"/>
            <a:ext cx="6025086" cy="3299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A0DCF68-AE6D-4C39-A1F7-5419EB3F4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920" y="3239616"/>
            <a:ext cx="3220480" cy="402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DF5D173-7DEF-46E0-BCFA-D849E6A521D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2" t="11362" r="8482"/>
          <a:stretch/>
        </p:blipFill>
        <p:spPr>
          <a:xfrm>
            <a:off x="1131879" y="2367968"/>
            <a:ext cx="4536504" cy="3654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22240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01AD446-D68D-4C04-878B-1A87043E4194}"/>
              </a:ext>
            </a:extLst>
          </p:cNvPr>
          <p:cNvSpPr/>
          <p:nvPr/>
        </p:nvSpPr>
        <p:spPr>
          <a:xfrm>
            <a:off x="1201038" y="5399856"/>
            <a:ext cx="5760640" cy="2083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иллюстраций художников к сказкам, «сказочной карты России».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Разучивание присказок, поговорок, пословиц, небылиц, зачинов и концовки сказок.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Придумывание загадок, составление творческих рассказов и сказок.</a:t>
            </a:r>
          </a:p>
          <a:p>
            <a:pPr algn="just"/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388AE3A-FE12-4B33-9066-2A6C156FAD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3" r="5855"/>
          <a:stretch/>
        </p:blipFill>
        <p:spPr>
          <a:xfrm>
            <a:off x="1201038" y="215280"/>
            <a:ext cx="5581782" cy="35841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2444470-C055-436F-8C97-7ED7499CAF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660" y="2603582"/>
            <a:ext cx="5219701" cy="293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72354EB8-229D-42BE-9AEE-3250522C5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2514" y="-539"/>
            <a:ext cx="2346847" cy="2575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822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0549BA1-8B77-4346-A6F8-77E1CAD14A08}"/>
              </a:ext>
            </a:extLst>
          </p:cNvPr>
          <p:cNvSpPr/>
          <p:nvPr/>
        </p:nvSpPr>
        <p:spPr>
          <a:xfrm>
            <a:off x="1331268" y="5255840"/>
            <a:ext cx="59766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иллюстраций к сказкам воспитанниками.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Лепка героев и сюжетов сказок.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Аппликации, ручной труд из природного и бросового материалов, конструирование из бумаги по мотивам сказок.</a:t>
            </a:r>
            <a:endParaRPr lang="ru-RU" sz="1800" b="1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07E9985-2680-401A-892D-F96B671240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36" y="802453"/>
            <a:ext cx="5987786" cy="3368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655ABB2-5830-4AAF-9F06-7C00BA4F77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27905" y="799331"/>
            <a:ext cx="4607769" cy="3455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12AA75CE-F964-47AB-AC46-91361A2BB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03851" y="4140969"/>
            <a:ext cx="3202256" cy="297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399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1BE132B-9185-408F-87B0-3883FCDBFE95}"/>
              </a:ext>
            </a:extLst>
          </p:cNvPr>
          <p:cNvSpPr/>
          <p:nvPr/>
        </p:nvSpPr>
        <p:spPr>
          <a:xfrm>
            <a:off x="1728192" y="6029447"/>
            <a:ext cx="52197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Сюжетно-ролевые, театрализованные, подвижные, дидактические, коммуникативные игры с элементами волшебства.</a:t>
            </a:r>
            <a:endParaRPr lang="ru-RU" sz="18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BEB0D2-8C00-4019-B8EB-D4536ACFF1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1" t="15664" r="12752"/>
          <a:stretch/>
        </p:blipFill>
        <p:spPr>
          <a:xfrm>
            <a:off x="1259260" y="215280"/>
            <a:ext cx="5400600" cy="3537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24A647D-A39D-4B48-B04C-3B8F543084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94" r="26994"/>
          <a:stretch/>
        </p:blipFill>
        <p:spPr>
          <a:xfrm rot="5400000">
            <a:off x="1815152" y="3142997"/>
            <a:ext cx="2880321" cy="2892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BB2F8E7-B3B5-45BC-AFA3-39C5F3E9E9B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4" t="5854" r="2406"/>
          <a:stretch/>
        </p:blipFill>
        <p:spPr>
          <a:xfrm>
            <a:off x="5219700" y="2456503"/>
            <a:ext cx="4884667" cy="3024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915DE6-372E-4334-AA88-D452571CAAF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892" y="148393"/>
            <a:ext cx="3143358" cy="23575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0" name="Picture 2">
            <a:extLst>
              <a:ext uri="{FF2B5EF4-FFF2-40B4-BE49-F238E27FC236}">
                <a16:creationId xmlns:a16="http://schemas.microsoft.com/office/drawing/2014/main" id="{1872FDF9-1137-4ABA-B021-063BD8B59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19234" y="3968669"/>
            <a:ext cx="3192826" cy="344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40457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E736F4B-727C-47BE-9B4C-4695097B351C}"/>
              </a:ext>
            </a:extLst>
          </p:cNvPr>
          <p:cNvSpPr/>
          <p:nvPr/>
        </p:nvSpPr>
        <p:spPr>
          <a:xfrm>
            <a:off x="1691308" y="6727354"/>
            <a:ext cx="47511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Инсценировки сказок, игры-драматизации.</a:t>
            </a:r>
            <a:endParaRPr lang="ru-RU" sz="18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72BF4EF-301A-4D58-9506-5D9A9BE4F0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97" r="3548"/>
          <a:stretch/>
        </p:blipFill>
        <p:spPr>
          <a:xfrm>
            <a:off x="5723756" y="86476"/>
            <a:ext cx="3888432" cy="25822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57186B-3485-4CE6-8E27-4482E784B0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9303" y="712167"/>
            <a:ext cx="4175721" cy="3131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6AA5E0C-E242-4E08-889B-97FBB58130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776" y="2943616"/>
            <a:ext cx="4751108" cy="3563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853E0C7-2EAB-44F7-A6C8-BAA7C6D6E2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09587" y="3191920"/>
            <a:ext cx="4448155" cy="3336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69055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D944327-3665-4C33-AB35-C46B03BAB75B}"/>
              </a:ext>
            </a:extLst>
          </p:cNvPr>
          <p:cNvSpPr/>
          <p:nvPr/>
        </p:nvSpPr>
        <p:spPr>
          <a:xfrm>
            <a:off x="1763316" y="6375497"/>
            <a:ext cx="52197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выставок рисунков и поделок </a:t>
            </a:r>
          </a:p>
          <a:p>
            <a:pPr algn="ctr"/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 дорогам сказок»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6420FA6-1A36-44CC-A4C8-71E0BF55CA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1311" y="1008512"/>
            <a:ext cx="3023593" cy="226769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E66A5D4-2C3B-4CB9-883D-ACB723C810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91" b="24661"/>
          <a:stretch/>
        </p:blipFill>
        <p:spPr>
          <a:xfrm rot="5400000">
            <a:off x="6787731" y="1273750"/>
            <a:ext cx="4568795" cy="2376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D480D4A-E5D0-4283-B748-D8DC9B375CF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374" y="177485"/>
            <a:ext cx="4031457" cy="30235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A05CCCF-6E76-41FE-89C6-C278DA17DEF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9" b="15993"/>
          <a:stretch/>
        </p:blipFill>
        <p:spPr>
          <a:xfrm>
            <a:off x="1163813" y="3877224"/>
            <a:ext cx="4031458" cy="2275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29B8414-F176-4F4C-8113-2D9497EA0BE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21881" y="3821746"/>
            <a:ext cx="2879577" cy="21596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7DE3BE8A-963B-4096-B8E6-074DEA58A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019" y="4369254"/>
            <a:ext cx="2917739" cy="269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625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D3B01C7-7289-48B9-B0D1-024D9CA0B09C}"/>
              </a:ext>
            </a:extLst>
          </p:cNvPr>
          <p:cNvSpPr/>
          <p:nvPr/>
        </p:nvSpPr>
        <p:spPr>
          <a:xfrm>
            <a:off x="1259260" y="4610159"/>
            <a:ext cx="590465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и пополнение книжного уголка сказками разных жанров.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творческих работ детьми совместно с родителями.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вместе с родителями атрибутов, декораций, костюмов сказочных персонажей.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уголка для родителей, размещение рекомендаций и консультаций по работе с детьми над проектом.</a:t>
            </a:r>
            <a:endParaRPr lang="ru-RU" sz="1800" b="1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D8FF611-57D2-49D6-828B-B9CFCFAD6002}"/>
              </a:ext>
            </a:extLst>
          </p:cNvPr>
          <p:cNvSpPr/>
          <p:nvPr/>
        </p:nvSpPr>
        <p:spPr>
          <a:xfrm>
            <a:off x="3131468" y="143272"/>
            <a:ext cx="4623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РАБОТА С РОДИТЕЛЯМИ:</a:t>
            </a:r>
            <a:endParaRPr lang="ru-RU" sz="24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FF7B8FC-7F3D-4A9C-A451-4960248E24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94" b="5546"/>
          <a:stretch/>
        </p:blipFill>
        <p:spPr>
          <a:xfrm rot="5400000">
            <a:off x="6770635" y="1472657"/>
            <a:ext cx="3959698" cy="2597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F6F6507-1832-4BB7-8AB7-84541E7794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2" r="5991"/>
          <a:stretch/>
        </p:blipFill>
        <p:spPr>
          <a:xfrm rot="5400000">
            <a:off x="1064932" y="771230"/>
            <a:ext cx="4024503" cy="3635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AF4995EB-FD91-4E55-B4CD-600CDF724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13313" y="762856"/>
            <a:ext cx="2638635" cy="395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CB67B20E-44F7-4577-98BA-711632916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63916" y="4597856"/>
            <a:ext cx="3153532" cy="2715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9067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FB77C2E-6F7C-4199-A5DB-06EA9AABE57A}"/>
              </a:ext>
            </a:extLst>
          </p:cNvPr>
          <p:cNvSpPr/>
          <p:nvPr/>
        </p:nvSpPr>
        <p:spPr>
          <a:xfrm>
            <a:off x="1148581" y="1252716"/>
            <a:ext cx="87849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проявляют любовь к сказкам и театральной деятельности,  знают и называют прочитанные сказочные произведения, их авторов, тексты, персонажей, мораль 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расширили кругозор о сказках, их авторах, персонажах, сформировали запас литературных впечатлений, научились сказки сочинять, иллюстрировать, инсценировать.</a:t>
            </a:r>
            <a:endParaRPr lang="ru-RU" sz="1800" b="1" dirty="0">
              <a:solidFill>
                <a:srgbClr val="211E1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дошкольники знают различные виды театров и умеют показывать их;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воспитанников проявляют интерес к чтению художественной литературы, осознали роль сказки в нравственно- эстетическом воспитании личности ребенка, а также стараются ежедневно читать детям по вечерам.</a:t>
            </a:r>
            <a:endParaRPr lang="ru-RU" sz="1800" b="1" dirty="0">
              <a:solidFill>
                <a:srgbClr val="211E1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ru-RU" sz="1800" b="1" i="0" dirty="0">
              <a:solidFill>
                <a:srgbClr val="211E1E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1BD4A5E-DCCB-42CE-9025-1267945B99B7}"/>
              </a:ext>
            </a:extLst>
          </p:cNvPr>
          <p:cNvSpPr/>
          <p:nvPr/>
        </p:nvSpPr>
        <p:spPr>
          <a:xfrm>
            <a:off x="3059460" y="467161"/>
            <a:ext cx="4963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ПОЛУЧЕННЫЙ РЕЗУЛЬТАТ:</a:t>
            </a:r>
            <a:endParaRPr lang="ru-RU" sz="24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F84295F-E73B-49DC-B956-CCB372B20C6D}"/>
              </a:ext>
            </a:extLst>
          </p:cNvPr>
          <p:cNvSpPr/>
          <p:nvPr/>
        </p:nvSpPr>
        <p:spPr>
          <a:xfrm>
            <a:off x="1331268" y="5039816"/>
            <a:ext cx="56886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8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Проектный метод развивает познавательный интерес к различным областям знаний, формирует навыки сотрудничества.</a:t>
            </a:r>
          </a:p>
          <a:p>
            <a:pPr algn="just"/>
            <a:r>
              <a:rPr lang="ru-RU" sz="18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Технология проектирования делает дошкольников активными участниками воспитательного процесса, ведет к саморазвитию детей.</a:t>
            </a:r>
            <a:endParaRPr lang="ru-RU" sz="1800" b="1" i="0" dirty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F5ECDAD8-9EA8-469F-A936-9DBEE4D4D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7932" y="3974017"/>
            <a:ext cx="2448272" cy="3221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73038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131468" y="5415728"/>
            <a:ext cx="3960000" cy="9600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>
              <a:solidFill>
                <a:srgbClr val="0062AC"/>
              </a:solidFill>
            </a:endParaRPr>
          </a:p>
        </p:txBody>
      </p:sp>
      <p:pic>
        <p:nvPicPr>
          <p:cNvPr id="9222" name="Picture 6">
            <a:extLst>
              <a:ext uri="{FF2B5EF4-FFF2-40B4-BE49-F238E27FC236}">
                <a16:creationId xmlns:a16="http://schemas.microsoft.com/office/drawing/2014/main" id="{F5961650-313E-4713-96AF-6F4CEEB6F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036" y="1223392"/>
            <a:ext cx="5741364" cy="5975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8EAA2BF-1E92-4387-BBA7-461DAFB347C0}"/>
              </a:ext>
            </a:extLst>
          </p:cNvPr>
          <p:cNvSpPr/>
          <p:nvPr/>
        </p:nvSpPr>
        <p:spPr>
          <a:xfrm>
            <a:off x="1979340" y="399807"/>
            <a:ext cx="72474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СПАСИБО ЗА ВНИМАНИЕ!!!</a:t>
            </a:r>
            <a:endParaRPr lang="ru-RU" sz="3600" dirty="0"/>
          </a:p>
        </p:txBody>
      </p:sp>
      <p:pic>
        <p:nvPicPr>
          <p:cNvPr id="9224" name="Picture 8">
            <a:extLst>
              <a:ext uri="{FF2B5EF4-FFF2-40B4-BE49-F238E27FC236}">
                <a16:creationId xmlns:a16="http://schemas.microsoft.com/office/drawing/2014/main" id="{7F5A4BAF-E06A-4930-BC53-272B38C46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412" y="3095600"/>
            <a:ext cx="3421419" cy="410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2119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971</Words>
  <Application>Microsoft Office PowerPoint</Application>
  <PresentationFormat>Произвольный</PresentationFormat>
  <Paragraphs>63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Arial Black</vt:lpstr>
      <vt:lpstr>Calibri</vt:lpstr>
      <vt:lpstr>Monotype Corsiva</vt:lpstr>
      <vt:lpstr>Times New Roman</vt:lpstr>
      <vt:lpstr>Wingdings</vt:lpstr>
      <vt:lpstr>Тема Office</vt:lpstr>
      <vt:lpstr>Развитие познавательного интереса воспитанников через проектную деятельность «ПО ДОРОГАМ СКАЗОК»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Natalia</cp:lastModifiedBy>
  <cp:revision>34</cp:revision>
  <dcterms:created xsi:type="dcterms:W3CDTF">2017-12-22T14:34:10Z</dcterms:created>
  <dcterms:modified xsi:type="dcterms:W3CDTF">2020-03-09T06:59:47Z</dcterms:modified>
</cp:coreProperties>
</file>