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9" r:id="rId5"/>
    <p:sldId id="270" r:id="rId6"/>
    <p:sldId id="272" r:id="rId7"/>
    <p:sldId id="274" r:id="rId8"/>
    <p:sldId id="275" r:id="rId9"/>
    <p:sldId id="276" r:id="rId10"/>
    <p:sldId id="277" r:id="rId11"/>
    <p:sldId id="259" r:id="rId12"/>
    <p:sldId id="257" r:id="rId13"/>
    <p:sldId id="258" r:id="rId14"/>
    <p:sldId id="260" r:id="rId15"/>
    <p:sldId id="261" r:id="rId16"/>
    <p:sldId id="262" r:id="rId17"/>
    <p:sldId id="263" r:id="rId18"/>
    <p:sldId id="264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93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180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507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211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311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355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118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768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25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21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31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2F435-2AC1-4FEE-BAB0-1EC081223876}" type="datetimeFigureOut">
              <a:rPr lang="ru-RU" smtClean="0"/>
              <a:t>17.05.2017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1C4F86-ED0B-4611-A426-702FA5FE43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93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/>
              <a:t>СЕНСОРНОЕ РАЗВИТИЕ ДЕТЕЙ РАННЕГО ВОЗРАСТА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Технология проблемного обучения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0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CA835C-4627-4218-B6DE-9C421EFB8866}" type="slidenum">
              <a:rPr lang="ru-RU" altLang="ru-RU"/>
              <a:pPr/>
              <a:t>2</a:t>
            </a:fld>
            <a:endParaRPr lang="ru-RU" altLang="ru-RU"/>
          </a:p>
        </p:txBody>
      </p:sp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Актуальность исследования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183187"/>
          </a:xfrm>
        </p:spPr>
        <p:txBody>
          <a:bodyPr/>
          <a:lstStyle/>
          <a:p>
            <a:pPr>
              <a:lnSpc>
                <a:spcPct val="80000"/>
              </a:lnSpc>
            </a:pPr>
            <a:endParaRPr lang="ru-RU" altLang="ru-RU" sz="1600" dirty="0"/>
          </a:p>
          <a:p>
            <a:pPr>
              <a:lnSpc>
                <a:spcPct val="80000"/>
              </a:lnSpc>
            </a:pPr>
            <a:r>
              <a:rPr lang="ru-RU" altLang="ru-RU" sz="1600" dirty="0"/>
              <a:t> Одна из задач дошкольного воспитания – сенсорное развитие детей, которые именно в этом возрасте наиболее восприимчивы к окружающему миру, «настроены» на познание явлений действительности, предметов, их внешних свойств.</a:t>
            </a:r>
          </a:p>
          <a:p>
            <a:pPr>
              <a:lnSpc>
                <a:spcPct val="80000"/>
              </a:lnSpc>
            </a:pPr>
            <a:r>
              <a:rPr lang="ru-RU" altLang="ru-RU" sz="1600" dirty="0"/>
              <a:t>Профессор Н. М. </a:t>
            </a:r>
            <a:r>
              <a:rPr lang="ru-RU" altLang="ru-RU" sz="1600" dirty="0" err="1"/>
              <a:t>Щелованов</a:t>
            </a:r>
            <a:r>
              <a:rPr lang="ru-RU" altLang="ru-RU" sz="1600" dirty="0"/>
              <a:t> называл ранний возраст «золотой порой» сенсорного воспитания. Однако в результате проверок усвоения детьми знаний и умений, которые проводятся в нашем детском саду «Солнышко» два раза в год, автор и его коллеги пришли к выводу: дети овладевают сенсорными эталонами формально, не умеют на практике, в различных видах самостоятельной деятельности применять те знания и навыки, которые получают на занятиях. К сожалению, даже старшие дошкольники, как правило, не могут сравнить предметы по длине зрительно, а прибегают к таким способам, как наложение их друг на друга или приложение одного к другому. Они испытывают трудности в установлении тождественности внешних свойств различных объемных предметов или нахождении различий между ними. Им не всегда удается справиться с заданиями: выстроить ряд предметов по принципу увеличения или уменьшения какого-либо признака, обследовать внешние признаки предмета и описать их.</a:t>
            </a:r>
          </a:p>
          <a:p>
            <a:pPr>
              <a:lnSpc>
                <a:spcPct val="80000"/>
              </a:lnSpc>
            </a:pPr>
            <a:r>
              <a:rPr lang="ru-RU" altLang="ru-RU" sz="1600" dirty="0"/>
              <a:t>     Учитывая эти реальные трудности в сенсорном развитии детей раннего возраста и важность этого развития для связанных с ним познавательных процессов </a:t>
            </a:r>
            <a:r>
              <a:rPr lang="ru-RU" altLang="ru-RU" sz="1600" dirty="0" smtClean="0"/>
              <a:t>было принято решение для эффективного решения выше названных проблем, активно использовать технологию проблемного обучения.</a:t>
            </a:r>
            <a:endParaRPr lang="ru-RU" altLang="ru-RU" sz="1600" dirty="0"/>
          </a:p>
        </p:txBody>
      </p:sp>
    </p:spTree>
    <p:extLst>
      <p:ext uri="{BB962C8B-B14F-4D97-AF65-F5344CB8AC3E}">
        <p14:creationId xmlns:p14="http://schemas.microsoft.com/office/powerpoint/2010/main" val="2103002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11B467-8322-4ABF-94EE-E6353CD30634}" type="slidenum">
              <a:rPr lang="ru-RU" altLang="ru-RU"/>
              <a:pPr/>
              <a:t>3</a:t>
            </a:fld>
            <a:endParaRPr lang="ru-RU" altLang="ru-RU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800"/>
              <a:t>ЗАДАЧИ: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2800" dirty="0"/>
              <a:t>    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Изучить и проанализировать психолого-педагогическую литературу по данной проблеме.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Подобрать оптимальный комплект диагностических методик и выявить уровень развития восприятия у детей.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Разработать и апробировать различные формы и методы, направленные на сенсорное развитие детей.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Оценить эффективность работы по сенсорному воспитанию детей.</a:t>
            </a:r>
          </a:p>
        </p:txBody>
      </p:sp>
    </p:spTree>
    <p:extLst>
      <p:ext uri="{BB962C8B-B14F-4D97-AF65-F5344CB8AC3E}">
        <p14:creationId xmlns:p14="http://schemas.microsoft.com/office/powerpoint/2010/main" val="17104391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74D437-A1E3-45AA-9720-17DD8ED3865F}" type="slidenum">
              <a:rPr lang="ru-RU" altLang="ru-RU"/>
              <a:pPr/>
              <a:t>4</a:t>
            </a:fld>
            <a:endParaRPr lang="ru-RU" altLang="ru-RU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ru-RU" altLang="ru-RU" sz="4000" dirty="0"/>
              <a:t> </a:t>
            </a:r>
            <a:r>
              <a:rPr lang="ru-RU" altLang="ru-RU" sz="3600" b="1" dirty="0"/>
              <a:t>Критерии оценки успешности </a:t>
            </a:r>
            <a:r>
              <a:rPr lang="ru-RU" altLang="ru-RU" sz="3600" b="1" dirty="0" smtClean="0"/>
              <a:t>внедрения технологии проблемного обучения:</a:t>
            </a:r>
            <a:r>
              <a:rPr lang="ru-RU" altLang="ru-RU" sz="3600" dirty="0"/>
              <a:t/>
            </a:r>
            <a:br>
              <a:rPr lang="ru-RU" altLang="ru-RU" sz="3600" dirty="0"/>
            </a:br>
            <a:endParaRPr lang="ru-RU" altLang="ru-RU" sz="4000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ru-RU" sz="2800" dirty="0"/>
              <a:t>Критерий индивидуально-личностного развития.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Показатели: характеристика уровня  развития восприятия у детей    раннего и младшего дошкольного возраста, а именно уровень </a:t>
            </a:r>
            <a:r>
              <a:rPr lang="ru-RU" altLang="ru-RU" sz="2800" dirty="0" err="1"/>
              <a:t>сформированности</a:t>
            </a:r>
            <a:r>
              <a:rPr lang="ru-RU" altLang="ru-RU" sz="2800" dirty="0"/>
              <a:t> перцептивных действий и усвоения сенсорных эталонов.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Критерий психологического комфорта.</a:t>
            </a:r>
          </a:p>
          <a:p>
            <a:pPr>
              <a:lnSpc>
                <a:spcPct val="80000"/>
              </a:lnSpc>
            </a:pPr>
            <a:r>
              <a:rPr lang="ru-RU" altLang="ru-RU" sz="2800" dirty="0"/>
              <a:t>Показатели: эстетическое оформление предметно-развивающей среды; отношение к детскому саду (положительное или отрицательное). </a:t>
            </a:r>
          </a:p>
        </p:txBody>
      </p:sp>
    </p:spTree>
    <p:extLst>
      <p:ext uri="{BB962C8B-B14F-4D97-AF65-F5344CB8AC3E}">
        <p14:creationId xmlns:p14="http://schemas.microsoft.com/office/powerpoint/2010/main" val="24899360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ADE72-8DD2-47EB-B5CB-0F7E83E3D0C3}" type="slidenum">
              <a:rPr lang="ru-RU" altLang="ru-RU"/>
              <a:pPr/>
              <a:t>5</a:t>
            </a:fld>
            <a:endParaRPr lang="ru-RU" altLang="ru-RU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ru-RU" sz="4000" b="1" dirty="0"/>
              <a:t>Практическая значимость </a:t>
            </a:r>
            <a:r>
              <a:rPr lang="ru-RU" altLang="ru-RU" sz="4000" b="1" dirty="0" smtClean="0"/>
              <a:t>опыта</a:t>
            </a:r>
            <a:endParaRPr lang="ru-RU" altLang="ru-RU" sz="4000" b="1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800" dirty="0"/>
              <a:t>заключается в том, что в ходе </a:t>
            </a:r>
            <a:r>
              <a:rPr lang="ru-RU" altLang="ru-RU" sz="2800" dirty="0" smtClean="0"/>
              <a:t>использования технологии проблемного обучения </a:t>
            </a:r>
            <a:r>
              <a:rPr lang="ru-RU" altLang="ru-RU" sz="2800" dirty="0"/>
              <a:t>доказано влияние целенаправленного, систематического использования игровой системы сенсорного воспитания на повышение результативности учебно-воспитательной работы с дошкольниками. Представленный </a:t>
            </a:r>
            <a:r>
              <a:rPr lang="ru-RU" altLang="ru-RU" sz="2800" dirty="0" smtClean="0"/>
              <a:t> </a:t>
            </a:r>
            <a:r>
              <a:rPr lang="ru-RU" altLang="ru-RU" sz="2800" dirty="0"/>
              <a:t>материал можно использовать не только в детских садах, но и в процессе домашнего воспитания, а также в работе различных студий. </a:t>
            </a:r>
          </a:p>
        </p:txBody>
      </p:sp>
    </p:spTree>
    <p:extLst>
      <p:ext uri="{BB962C8B-B14F-4D97-AF65-F5344CB8AC3E}">
        <p14:creationId xmlns:p14="http://schemas.microsoft.com/office/powerpoint/2010/main" val="1133822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766AD3-4693-4A5F-BB51-5474D259FC84}" type="slidenum">
              <a:rPr lang="ru-RU" altLang="ru-RU"/>
              <a:pPr/>
              <a:t>6</a:t>
            </a:fld>
            <a:endParaRPr lang="ru-RU" altLang="ru-RU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ru-RU" sz="2400"/>
              <a:t> На занятиях и в дидактических играх и упражнениях были использованы в основном игровые приемы, так как ведущим видом  деятельности детей этого возраста является игра. Целью игровых приемов было возбудить интерес к деятельности, обогатить мотивы, создать положительный фон процесса обучения.</a:t>
            </a:r>
          </a:p>
          <a:p>
            <a:pPr>
              <a:lnSpc>
                <a:spcPct val="90000"/>
              </a:lnSpc>
            </a:pPr>
            <a:r>
              <a:rPr lang="ru-RU" altLang="ru-RU" sz="2400"/>
              <a:t>   Также были использованы словесные приемы, такие как: речевой образец, повторное проговаривание, объяснение, указания, оценка детской речи, вопросы.</a:t>
            </a:r>
          </a:p>
        </p:txBody>
      </p:sp>
    </p:spTree>
    <p:extLst>
      <p:ext uri="{BB962C8B-B14F-4D97-AF65-F5344CB8AC3E}">
        <p14:creationId xmlns:p14="http://schemas.microsoft.com/office/powerpoint/2010/main" val="32164612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046FD5-42B7-417C-8F50-A78A9BE0FC91}" type="slidenum">
              <a:rPr lang="ru-RU" altLang="ru-RU"/>
              <a:pPr/>
              <a:t>7</a:t>
            </a:fld>
            <a:endParaRPr lang="ru-RU" altLang="ru-RU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2000" b="1" dirty="0"/>
              <a:t>Диаграмма 4</a:t>
            </a:r>
            <a:r>
              <a:rPr lang="ru-RU" altLang="ru-RU" sz="2000" dirty="0"/>
              <a:t>. </a:t>
            </a:r>
            <a:r>
              <a:rPr lang="ru-RU" altLang="ru-RU" sz="2000" b="1" dirty="0"/>
              <a:t>Сравнительный</a:t>
            </a:r>
            <a:r>
              <a:rPr lang="ru-RU" altLang="ru-RU" sz="2000" dirty="0"/>
              <a:t> </a:t>
            </a:r>
            <a:r>
              <a:rPr lang="ru-RU" altLang="ru-RU" sz="2000" b="1" dirty="0"/>
              <a:t>уровень восприятия у детей первой</a:t>
            </a:r>
            <a:r>
              <a:rPr lang="ru-RU" altLang="ru-RU" sz="2000" dirty="0"/>
              <a:t> </a:t>
            </a:r>
            <a:r>
              <a:rPr lang="ru-RU" altLang="ru-RU" sz="2000" b="1" dirty="0" smtClean="0"/>
              <a:t>  </a:t>
            </a:r>
            <a:r>
              <a:rPr lang="ru-RU" altLang="ru-RU" sz="2000" b="1" dirty="0"/>
              <a:t>младшей группы  до начала и после формирующей работы</a:t>
            </a:r>
            <a:br>
              <a:rPr lang="ru-RU" altLang="ru-RU" sz="2000" b="1" dirty="0"/>
            </a:br>
            <a:r>
              <a:rPr lang="ru-RU" altLang="ru-RU" sz="2000" b="1" dirty="0"/>
              <a:t>                                                                                            Май </a:t>
            </a:r>
            <a:r>
              <a:rPr lang="ru-RU" altLang="ru-RU" sz="2000" b="1" dirty="0" smtClean="0"/>
              <a:t>2017 </a:t>
            </a:r>
            <a:r>
              <a:rPr lang="ru-RU" altLang="ru-RU" sz="2000" b="1" dirty="0"/>
              <a:t>г.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1725613"/>
            <a:ext cx="3095625" cy="2543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703388"/>
            <a:ext cx="3167063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0" y="4292600"/>
            <a:ext cx="49625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altLang="ru-RU" b="1"/>
              <a:t>До формирующей работы.</a:t>
            </a:r>
            <a:r>
              <a:rPr lang="ru-RU" altLang="ru-RU"/>
              <a:t>                           </a:t>
            </a:r>
          </a:p>
        </p:txBody>
      </p:sp>
      <p:sp>
        <p:nvSpPr>
          <p:cNvPr id="16391" name="Rectangle 7"/>
          <p:cNvSpPr>
            <a:spLocks noChangeArrowheads="1"/>
          </p:cNvSpPr>
          <p:nvPr/>
        </p:nvSpPr>
        <p:spPr bwMode="auto">
          <a:xfrm>
            <a:off x="5003800" y="4221163"/>
            <a:ext cx="36480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b="1">
                <a:latin typeface="Arial" charset="0"/>
              </a:rPr>
              <a:t>После формирующей работы</a:t>
            </a:r>
            <a:r>
              <a:rPr lang="ru-RU" altLang="ru-RU">
                <a:latin typeface="Arial" charset="0"/>
              </a:rPr>
              <a:t> </a:t>
            </a:r>
          </a:p>
        </p:txBody>
      </p:sp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323850" y="4868863"/>
            <a:ext cx="685800" cy="342900"/>
          </a:xfrm>
          <a:prstGeom prst="rect">
            <a:avLst/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23850" y="5516563"/>
            <a:ext cx="685800" cy="323850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323850" y="6165850"/>
            <a:ext cx="685800" cy="323850"/>
          </a:xfrm>
          <a:prstGeom prst="rect">
            <a:avLst/>
          </a:prstGeom>
          <a:solidFill>
            <a:srgbClr val="00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1979613" y="4797425"/>
            <a:ext cx="22018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1pPr>
            <a:lvl2pPr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2pPr>
            <a:lvl3pPr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4pPr>
            <a:lvl5pPr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850900" algn="l"/>
              </a:tabLs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ru-RU" altLang="ru-RU" b="1"/>
              <a:t>высокий уровень</a:t>
            </a:r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1979613" y="5445125"/>
            <a:ext cx="22240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b="1">
                <a:latin typeface="Arial" charset="0"/>
              </a:rPr>
              <a:t>средний уровень</a:t>
            </a:r>
            <a:r>
              <a:rPr lang="ru-RU" altLang="ru-RU">
                <a:latin typeface="Arial" charset="0"/>
              </a:rPr>
              <a:t> </a:t>
            </a:r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1979613" y="6165850"/>
            <a:ext cx="25638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b="1">
                <a:latin typeface="Arial" charset="0"/>
              </a:rPr>
              <a:t>низкий уровень</a:t>
            </a:r>
            <a:r>
              <a:rPr lang="ru-RU" altLang="ru-RU">
                <a:latin typeface="Arial" charset="0"/>
              </a:rPr>
              <a:t>         </a:t>
            </a:r>
          </a:p>
        </p:txBody>
      </p:sp>
    </p:spTree>
    <p:extLst>
      <p:ext uri="{BB962C8B-B14F-4D97-AF65-F5344CB8AC3E}">
        <p14:creationId xmlns:p14="http://schemas.microsoft.com/office/powerpoint/2010/main" val="39554272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3CF75-5094-43B0-ADE2-62AAA1822687}" type="slidenum">
              <a:rPr lang="ru-RU" altLang="ru-RU"/>
              <a:pPr/>
              <a:t>8</a:t>
            </a:fld>
            <a:endParaRPr lang="ru-RU" altLang="ru-RU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Выводы: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1800" dirty="0"/>
              <a:t> Осуществив анализ результатов первичной и итоговой диагностики уровня восприятия у детей первой </a:t>
            </a:r>
            <a:r>
              <a:rPr lang="ru-RU" altLang="ru-RU" sz="1800" dirty="0" smtClean="0"/>
              <a:t> </a:t>
            </a:r>
            <a:r>
              <a:rPr lang="ru-RU" altLang="ru-RU" sz="1800" dirty="0"/>
              <a:t>младшей </a:t>
            </a:r>
            <a:r>
              <a:rPr lang="ru-RU" altLang="ru-RU" sz="1800" dirty="0" smtClean="0"/>
              <a:t>группы </a:t>
            </a:r>
            <a:r>
              <a:rPr lang="ru-RU" altLang="ru-RU" sz="1800" dirty="0"/>
              <a:t>до начала формирующей работы и после нее, установили, что содержание экспериментальной работы было выбрано нами правильно. Так, в январе </a:t>
            </a:r>
            <a:r>
              <a:rPr lang="ru-RU" altLang="ru-RU" sz="1800" dirty="0" smtClean="0"/>
              <a:t>2017 </a:t>
            </a:r>
            <a:r>
              <a:rPr lang="ru-RU" altLang="ru-RU" sz="1800" dirty="0"/>
              <a:t>года в первой младшей группе было четверо детей с низким уровнем, а в мае </a:t>
            </a:r>
            <a:r>
              <a:rPr lang="ru-RU" altLang="ru-RU" sz="1800" dirty="0" smtClean="0"/>
              <a:t>2017 </a:t>
            </a:r>
            <a:r>
              <a:rPr lang="ru-RU" altLang="ru-RU" sz="1800" dirty="0"/>
              <a:t>года </a:t>
            </a:r>
            <a:r>
              <a:rPr lang="ru-RU" altLang="ru-RU" sz="1800" dirty="0" smtClean="0"/>
              <a:t> </a:t>
            </a:r>
            <a:r>
              <a:rPr lang="ru-RU" altLang="ru-RU" sz="1800" dirty="0"/>
              <a:t>– ни одного ребенка, дети, показавшие высокий уровень развития до начала эксперимента составили в январе 28%, а в мае 2005 года по его окончанию – 56</a:t>
            </a:r>
            <a:r>
              <a:rPr lang="ru-RU" altLang="ru-RU" sz="1800" dirty="0" smtClean="0"/>
              <a:t>%.</a:t>
            </a:r>
            <a:endParaRPr lang="ru-RU" altLang="ru-RU" sz="1800" dirty="0"/>
          </a:p>
          <a:p>
            <a:pPr>
              <a:lnSpc>
                <a:spcPct val="80000"/>
              </a:lnSpc>
            </a:pPr>
            <a:r>
              <a:rPr lang="ru-RU" altLang="ru-RU" sz="1800" dirty="0"/>
              <a:t>          Разработанная игровая система сенсорного воспитания позволяет не только целенаправленно и ускоренно формировать восприятие, но и определить уровень развития восприятия. Данная система воспитания помогает в обнаружении каких-то пробелов в восприятии ребенка: неумение воспринимать отдельные свойства или их разновидности, неумение пользоваться каким-либо перцептивным приемом, неполноту системы эталонов. Эти недоработки в воспринимающей системе ребенка обнаруживаются и устраняются с помощью дидактических игр и упражнений.</a:t>
            </a:r>
          </a:p>
        </p:txBody>
      </p:sp>
    </p:spTree>
    <p:extLst>
      <p:ext uri="{BB962C8B-B14F-4D97-AF65-F5344CB8AC3E}">
        <p14:creationId xmlns:p14="http://schemas.microsoft.com/office/powerpoint/2010/main" val="23999777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1355F-240D-495C-B92B-550F30645ADA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Выводы: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400"/>
              <a:t> Но, пожалуй, самым ценным и значимым для нас стало эмоциональное отношение детей к заданиям. Они проявляли к ним устойчивый активный интерес, в свободное время предпочитали игры с материалом в сенсорном уголке (придумывали узоры из ниток, делали бусы из разноцветных скрепок, прикрепляли на яблоньку яблочки и т. д.). Дети стали внимательнее, усидчевее, добросовестнее, что способствовало  формированию произвольности поведения и психических процессов.</a:t>
            </a:r>
          </a:p>
          <a:p>
            <a:pPr>
              <a:lnSpc>
                <a:spcPct val="80000"/>
              </a:lnSpc>
            </a:pPr>
            <a:r>
              <a:rPr lang="ru-RU" altLang="ru-RU" sz="2400"/>
              <a:t>          Родители заинтересовались заданиями, успехами своих детей, стали приносить различный материал для игр, пособий, начали заниматься с детьми дома.</a:t>
            </a:r>
          </a:p>
        </p:txBody>
      </p:sp>
    </p:spTree>
    <p:extLst>
      <p:ext uri="{BB962C8B-B14F-4D97-AF65-F5344CB8AC3E}">
        <p14:creationId xmlns:p14="http://schemas.microsoft.com/office/powerpoint/2010/main" val="11412455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20771-D57C-4C74-B518-30F8254224D7}" type="slidenum">
              <a:rPr lang="ru-RU" altLang="ru-RU"/>
              <a:pPr/>
              <a:t>10</a:t>
            </a:fld>
            <a:endParaRPr lang="ru-RU" altLang="ru-RU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/>
              <a:t>Выводы: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altLang="ru-RU" sz="2000"/>
              <a:t> В ходе эксперимента возникла необходимость в разработке многофункциональных пособий и игр, что и было сделано. На выставке эксклюзивных пособий, игр мы предоставили сенсорно-тактильное панно «Яблонька», «Аквариум», тактильные дощечки и многое другое. По результатам конкурса, проведенного в нашем ДОУ «Солнышко», наша группа заняла первое место.</a:t>
            </a:r>
          </a:p>
          <a:p>
            <a:pPr>
              <a:lnSpc>
                <a:spcPct val="80000"/>
              </a:lnSpc>
            </a:pPr>
            <a:r>
              <a:rPr lang="ru-RU" altLang="ru-RU" sz="2000"/>
              <a:t>          Таким образом, задачи, направленные на усвоение сенсорных эталонов и формирование перцептивных навыков у детей дошкольного возраста были решены, тем самым показатели критерия оценки успешности исследования, а именно, критерия индивидуально-личностного развития и критерия психологического комфорта, являются положительными.</a:t>
            </a:r>
          </a:p>
        </p:txBody>
      </p:sp>
    </p:spTree>
    <p:extLst>
      <p:ext uri="{BB962C8B-B14F-4D97-AF65-F5344CB8AC3E}">
        <p14:creationId xmlns:p14="http://schemas.microsoft.com/office/powerpoint/2010/main" val="20661022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Центр развивающих игр</a:t>
            </a:r>
            <a:endParaRPr lang="ru-RU" b="1" dirty="0"/>
          </a:p>
        </p:txBody>
      </p:sp>
      <p:pic>
        <p:nvPicPr>
          <p:cNvPr id="2050" name="Picture 2" descr="C:\Users\Людмила\Desktop\Сенсорика\SDC138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455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/>
              <a:t>Нужно помочь животным найти свой домик</a:t>
            </a:r>
            <a:endParaRPr lang="ru-RU" sz="3600" b="1" dirty="0"/>
          </a:p>
        </p:txBody>
      </p:sp>
      <p:pic>
        <p:nvPicPr>
          <p:cNvPr id="1026" name="Picture 2" descr="C:\Users\Людмила\Desktop\Сенсорика\SDC138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811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Людмила\Desktop\Сенсорика\SDC1385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194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Нужно надеть колечки в правильной последовательности</a:t>
            </a:r>
            <a:endParaRPr lang="ru-RU" b="1" dirty="0"/>
          </a:p>
        </p:txBody>
      </p:sp>
      <p:pic>
        <p:nvPicPr>
          <p:cNvPr id="4098" name="Picture 2" descr="C:\Users\Людмила\Desktop\Сенсорика\SDC1385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97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Помоги спрятать мышку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C:\Users\Людмила\Desktop\Сенсорика\SDC1386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8748464" cy="5140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28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Где живут фигурки-человечки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Людмила\Desktop\Сенсорика\SDC1386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84784"/>
            <a:ext cx="8892480" cy="5373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29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Разноцветные комнаты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Людмила\Desktop\Сенсорика\SDC138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84784"/>
            <a:ext cx="8532440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09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Накорми мишек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Людмила\Desktop\Сенсорика\SDC138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8352928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974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893</Words>
  <Application>Microsoft Office PowerPoint</Application>
  <PresentationFormat>Экран (4:3)</PresentationFormat>
  <Paragraphs>53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СЕНСОРНОЕ РАЗВИТИЕ ДЕТЕЙ РАННЕГО ВОЗРАСТА</vt:lpstr>
      <vt:lpstr>Актуальность исследования</vt:lpstr>
      <vt:lpstr>ЗАДАЧИ:</vt:lpstr>
      <vt:lpstr> Критерии оценки успешности внедрения технологии проблемного обучения: </vt:lpstr>
      <vt:lpstr>Практическая значимость опыта</vt:lpstr>
      <vt:lpstr>Презентация PowerPoint</vt:lpstr>
      <vt:lpstr>Диаграмма 4. Сравнительный уровень восприятия у детей первой   младшей группы  до начала и после формирующей работы                                                                                             Май 2017 г.</vt:lpstr>
      <vt:lpstr>Выводы:</vt:lpstr>
      <vt:lpstr>Выводы:</vt:lpstr>
      <vt:lpstr>Выводы:</vt:lpstr>
      <vt:lpstr>Центр развивающих игр</vt:lpstr>
      <vt:lpstr>Нужно помочь животным найти свой домик</vt:lpstr>
      <vt:lpstr>Презентация PowerPoint</vt:lpstr>
      <vt:lpstr>Нужно надеть колечки в правильной последовательности</vt:lpstr>
      <vt:lpstr>Помоги спрятать мышку</vt:lpstr>
      <vt:lpstr>Где живут фигурки-человечки</vt:lpstr>
      <vt:lpstr>Разноцветные комнаты</vt:lpstr>
      <vt:lpstr>Накорми мишек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СЕНСОРНОЕ РАЗВИТИЕ ДЕТЕЙ РАННЕГО ВОЗРАСТА</dc:title>
  <dc:creator>RePack by Diakov</dc:creator>
  <cp:lastModifiedBy>RePack by Diakov</cp:lastModifiedBy>
  <cp:revision>4</cp:revision>
  <dcterms:created xsi:type="dcterms:W3CDTF">2017-05-17T03:21:33Z</dcterms:created>
  <dcterms:modified xsi:type="dcterms:W3CDTF">2017-05-17T04:12:30Z</dcterms:modified>
</cp:coreProperties>
</file>