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86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847BA6-852C-49EC-BABF-261598F09E95}" type="doc">
      <dgm:prSet loTypeId="urn:microsoft.com/office/officeart/2005/8/layout/radial3" loCatId="relationship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CE5378A-1FA6-4357-9138-DEFA8AB0163E}">
      <dgm:prSet phldrT="[Текст]" custT="1"/>
      <dgm:spPr>
        <a:xfrm>
          <a:off x="1216599" y="272212"/>
          <a:ext cx="3195547" cy="2739038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ru-RU" sz="18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"Большое космическое путешествие"</a:t>
          </a:r>
        </a:p>
      </dgm:t>
    </dgm:pt>
    <dgm:pt modelId="{11D340A6-A697-4AE5-A5C6-228B07592138}" type="parTrans" cxnId="{AFE6AFAF-3514-429C-9A6D-B478C031B095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7B4E0D72-FBCC-4833-A85F-8B1D68F1F4FE}" type="sibTrans" cxnId="{AFE6AFAF-3514-429C-9A6D-B478C031B095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0B21DCA6-B60C-43C2-BAA9-C665DD5FC67F}">
      <dgm:prSet phldrT="[Текст]" custT="1"/>
      <dgm:spPr>
        <a:xfrm>
          <a:off x="1847331" y="-665540"/>
          <a:ext cx="2010294" cy="1893161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1655646"/>
                <a:satOff val="6635"/>
                <a:lumOff val="1438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1655646"/>
                <a:satOff val="6635"/>
                <a:lumOff val="1438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1655646"/>
                <a:satOff val="6635"/>
                <a:lumOff val="1438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ru-RU" sz="18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"Космос" в продуктивной деятельносит </a:t>
          </a:r>
        </a:p>
      </dgm:t>
    </dgm:pt>
    <dgm:pt modelId="{BC85C5AC-D3E2-4DF6-BFDA-4AE7139EB4FB}" type="parTrans" cxnId="{DF4DD2F7-3D99-48FF-83A8-2A99B2DAE378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EF3FE61B-387C-4A9E-B687-3CFF65FEC91C}" type="sibTrans" cxnId="{DF4DD2F7-3D99-48FF-83A8-2A99B2DAE378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3DB4322C-DC68-48D1-AA1F-BDC178EE77CE}">
      <dgm:prSet phldrT="[Текст]" custT="1"/>
      <dgm:spPr>
        <a:xfrm>
          <a:off x="3532790" y="0"/>
          <a:ext cx="1886392" cy="1709239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3311292"/>
                <a:satOff val="13270"/>
                <a:lumOff val="2876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3311292"/>
                <a:satOff val="13270"/>
                <a:lumOff val="2876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3311292"/>
                <a:satOff val="13270"/>
                <a:lumOff val="2876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ru-RU" sz="18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Мы играем в космос</a:t>
          </a:r>
        </a:p>
      </dgm:t>
    </dgm:pt>
    <dgm:pt modelId="{0AB185A6-F2DA-4F0B-9A2C-4869540A2261}" type="parTrans" cxnId="{9AF30895-93F0-447C-9EAF-2E4944B058B2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8924B3AC-8D0F-45C1-81E0-3A4BA0FB39B9}" type="sibTrans" cxnId="{9AF30895-93F0-447C-9EAF-2E4944B058B2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D41A8B68-F2BE-4A4D-A023-7D49EF43990A}">
      <dgm:prSet phldrT="[Текст]" custT="1"/>
      <dgm:spPr>
        <a:xfrm>
          <a:off x="3338744" y="1521505"/>
          <a:ext cx="1912525" cy="1678894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4966938"/>
                <a:satOff val="19906"/>
                <a:lumOff val="4314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4966938"/>
                <a:satOff val="19906"/>
                <a:lumOff val="4314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4966938"/>
                <a:satOff val="19906"/>
                <a:lumOff val="4314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ru-RU" sz="18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Работа в космической лабратории</a:t>
          </a:r>
        </a:p>
      </dgm:t>
    </dgm:pt>
    <dgm:pt modelId="{32DDCF09-639A-4E36-BC7D-D28BB73876BF}" type="parTrans" cxnId="{4BF553F4-86DE-490E-B762-F07292AA8E66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0431B259-5D7E-4E95-84F7-B47185724D4B}" type="sibTrans" cxnId="{4BF553F4-86DE-490E-B762-F07292AA8E66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1112B875-4DBA-4CD4-8C7B-6D20099E6AEC}">
      <dgm:prSet phldrT="[Текст]" custT="1"/>
      <dgm:spPr>
        <a:xfrm>
          <a:off x="120822" y="15785"/>
          <a:ext cx="1968623" cy="1757872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9933876"/>
                <a:satOff val="39811"/>
                <a:lumOff val="8628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9933876"/>
                <a:satOff val="39811"/>
                <a:lumOff val="8628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9933876"/>
                <a:satOff val="39811"/>
                <a:lumOff val="8628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ru-RU" sz="18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Литературное творчество (создание книжки-малышки "Мы придумали планеты")</a:t>
          </a:r>
        </a:p>
      </dgm:t>
    </dgm:pt>
    <dgm:pt modelId="{95D1EE12-F87F-41B1-81C7-7F7449A9374F}" type="parTrans" cxnId="{5188B012-3139-4A26-B2DC-66E224A3BAC8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7C1CB321-4A2E-4BF4-B430-8B06165EB3A9}" type="sibTrans" cxnId="{5188B012-3139-4A26-B2DC-66E224A3BAC8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707B3139-F939-4442-8203-9A694968BDE7}">
      <dgm:prSet custT="1"/>
      <dgm:spPr>
        <a:xfrm>
          <a:off x="1856849" y="2157951"/>
          <a:ext cx="1800751" cy="1727034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6622584"/>
                <a:satOff val="26541"/>
                <a:lumOff val="5752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6622584"/>
                <a:satOff val="26541"/>
                <a:lumOff val="5752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6622584"/>
                <a:satOff val="26541"/>
                <a:lumOff val="5752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ru-RU" sz="18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Мини музей "Все о космосе"</a:t>
          </a:r>
        </a:p>
      </dgm:t>
    </dgm:pt>
    <dgm:pt modelId="{10CF9112-893F-4643-9C65-9DD1420D11BF}" type="parTrans" cxnId="{165DE8F3-A3DD-4B29-8443-8577462D612B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9A3CCA99-B47A-464C-B016-FB72E97A0CD5}" type="sibTrans" cxnId="{165DE8F3-A3DD-4B29-8443-8577462D612B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1600EF83-5EF7-4FEB-911E-7B00F2761281}">
      <dgm:prSet custT="1"/>
      <dgm:spPr>
        <a:xfrm>
          <a:off x="340373" y="1488401"/>
          <a:ext cx="1777170" cy="1711998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8278230"/>
                <a:satOff val="33176"/>
                <a:lumOff val="7190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8278230"/>
                <a:satOff val="33176"/>
                <a:lumOff val="7190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8278230"/>
                <a:satOff val="33176"/>
                <a:lumOff val="719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ru-RU" sz="18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Праздник "День космонавтики"</a:t>
          </a:r>
        </a:p>
      </dgm:t>
    </dgm:pt>
    <dgm:pt modelId="{F55E774D-D900-47C8-9C9C-F98D919EDB1E}" type="parTrans" cxnId="{93CF2D10-7128-4461-A63D-2D704B33A6FA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CBAC9A63-9091-4A67-B50C-AA3332DD6D43}" type="sibTrans" cxnId="{93CF2D10-7128-4461-A63D-2D704B33A6FA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B2330108-212E-478B-9031-4E4C054B2CBA}" type="pres">
      <dgm:prSet presAssocID="{BC847BA6-852C-49EC-BABF-261598F09E95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6635EC2-49C7-4E1A-9BE2-A3CEE403224B}" type="pres">
      <dgm:prSet presAssocID="{BC847BA6-852C-49EC-BABF-261598F09E95}" presName="radial" presStyleCnt="0">
        <dgm:presLayoutVars>
          <dgm:animLvl val="ctr"/>
        </dgm:presLayoutVars>
      </dgm:prSet>
      <dgm:spPr/>
    </dgm:pt>
    <dgm:pt modelId="{A9B82C64-0A86-42CB-8986-B84BC2D5943C}" type="pres">
      <dgm:prSet presAssocID="{CCE5378A-1FA6-4357-9138-DEFA8AB0163E}" presName="centerShape" presStyleLbl="vennNode1" presStyleIdx="0" presStyleCnt="7" custScaleX="362570" custScaleY="310774" custLinFactNeighborX="2071"/>
      <dgm:spPr/>
      <dgm:t>
        <a:bodyPr/>
        <a:lstStyle/>
        <a:p>
          <a:endParaRPr lang="ru-RU"/>
        </a:p>
      </dgm:t>
    </dgm:pt>
    <dgm:pt modelId="{F8DE9C69-0FF7-483D-ACEA-9E0FAE5FB88D}" type="pres">
      <dgm:prSet presAssocID="{0B21DCA6-B60C-43C2-BAA9-C665DD5FC67F}" presName="node" presStyleLbl="vennNode1" presStyleIdx="1" presStyleCnt="7" custScaleX="456180" custScaleY="429600" custRadScaleRad="98861" custRadScaleInc="66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E21827-C19C-43DA-B8FA-8F2CB714BC66}" type="pres">
      <dgm:prSet presAssocID="{3DB4322C-DC68-48D1-AA1F-BDC178EE77CE}" presName="node" presStyleLbl="vennNode1" presStyleIdx="2" presStyleCnt="7" custScaleX="428064" custScaleY="387864" custRadScaleRad="138423" custRadScaleInc="69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A82267-8CBD-4F9D-B2ED-ED81A3B7AFDA}" type="pres">
      <dgm:prSet presAssocID="{D41A8B68-F2BE-4A4D-A023-7D49EF43990A}" presName="node" presStyleLbl="vennNode1" presStyleIdx="3" presStyleCnt="7" custScaleX="433994" custScaleY="380978" custRadScaleRad="126096" custRadScaleInc="-35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63E48D-4B58-4957-95A3-14033166B204}" type="pres">
      <dgm:prSet presAssocID="{707B3139-F939-4442-8203-9A694968BDE7}" presName="node" presStyleLbl="vennNode1" presStyleIdx="4" presStyleCnt="7" custScaleX="408630" custScaleY="3919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785642-B648-4252-8028-0CF9D7BADB16}" type="pres">
      <dgm:prSet presAssocID="{1600EF83-5EF7-4FEB-911E-7B00F2761281}" presName="node" presStyleLbl="vennNode1" presStyleIdx="5" presStyleCnt="7" custScaleX="403279" custScaleY="388490" custRadScaleRad="126720" custRadScaleInc="15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AC93C-C6CC-49D1-A140-A6AFFBC3E3B6}" type="pres">
      <dgm:prSet presAssocID="{1112B875-4DBA-4CD4-8C7B-6D20099E6AEC}" presName="node" presStyleLbl="vennNode1" presStyleIdx="6" presStyleCnt="7" custScaleX="446724" custScaleY="398900" custRadScaleRad="131411" custRadScaleInc="-94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A3F2435-E37E-4BC7-A4D9-2B1FA90623C9}" type="presOf" srcId="{3DB4322C-DC68-48D1-AA1F-BDC178EE77CE}" destId="{26E21827-C19C-43DA-B8FA-8F2CB714BC66}" srcOrd="0" destOrd="0" presId="urn:microsoft.com/office/officeart/2005/8/layout/radial3"/>
    <dgm:cxn modelId="{165DE8F3-A3DD-4B29-8443-8577462D612B}" srcId="{CCE5378A-1FA6-4357-9138-DEFA8AB0163E}" destId="{707B3139-F939-4442-8203-9A694968BDE7}" srcOrd="3" destOrd="0" parTransId="{10CF9112-893F-4643-9C65-9DD1420D11BF}" sibTransId="{9A3CCA99-B47A-464C-B016-FB72E97A0CD5}"/>
    <dgm:cxn modelId="{5188B012-3139-4A26-B2DC-66E224A3BAC8}" srcId="{CCE5378A-1FA6-4357-9138-DEFA8AB0163E}" destId="{1112B875-4DBA-4CD4-8C7B-6D20099E6AEC}" srcOrd="5" destOrd="0" parTransId="{95D1EE12-F87F-41B1-81C7-7F7449A9374F}" sibTransId="{7C1CB321-4A2E-4BF4-B430-8B06165EB3A9}"/>
    <dgm:cxn modelId="{DF4DD2F7-3D99-48FF-83A8-2A99B2DAE378}" srcId="{CCE5378A-1FA6-4357-9138-DEFA8AB0163E}" destId="{0B21DCA6-B60C-43C2-BAA9-C665DD5FC67F}" srcOrd="0" destOrd="0" parTransId="{BC85C5AC-D3E2-4DF6-BFDA-4AE7139EB4FB}" sibTransId="{EF3FE61B-387C-4A9E-B687-3CFF65FEC91C}"/>
    <dgm:cxn modelId="{90B70585-98D4-49F1-A62D-44C1A1F88D81}" type="presOf" srcId="{BC847BA6-852C-49EC-BABF-261598F09E95}" destId="{B2330108-212E-478B-9031-4E4C054B2CBA}" srcOrd="0" destOrd="0" presId="urn:microsoft.com/office/officeart/2005/8/layout/radial3"/>
    <dgm:cxn modelId="{0ACF0B16-3664-456F-BC06-57E6285868E3}" type="presOf" srcId="{CCE5378A-1FA6-4357-9138-DEFA8AB0163E}" destId="{A9B82C64-0A86-42CB-8986-B84BC2D5943C}" srcOrd="0" destOrd="0" presId="urn:microsoft.com/office/officeart/2005/8/layout/radial3"/>
    <dgm:cxn modelId="{93CF2D10-7128-4461-A63D-2D704B33A6FA}" srcId="{CCE5378A-1FA6-4357-9138-DEFA8AB0163E}" destId="{1600EF83-5EF7-4FEB-911E-7B00F2761281}" srcOrd="4" destOrd="0" parTransId="{F55E774D-D900-47C8-9C9C-F98D919EDB1E}" sibTransId="{CBAC9A63-9091-4A67-B50C-AA3332DD6D43}"/>
    <dgm:cxn modelId="{4BF553F4-86DE-490E-B762-F07292AA8E66}" srcId="{CCE5378A-1FA6-4357-9138-DEFA8AB0163E}" destId="{D41A8B68-F2BE-4A4D-A023-7D49EF43990A}" srcOrd="2" destOrd="0" parTransId="{32DDCF09-639A-4E36-BC7D-D28BB73876BF}" sibTransId="{0431B259-5D7E-4E95-84F7-B47185724D4B}"/>
    <dgm:cxn modelId="{9AF30895-93F0-447C-9EAF-2E4944B058B2}" srcId="{CCE5378A-1FA6-4357-9138-DEFA8AB0163E}" destId="{3DB4322C-DC68-48D1-AA1F-BDC178EE77CE}" srcOrd="1" destOrd="0" parTransId="{0AB185A6-F2DA-4F0B-9A2C-4869540A2261}" sibTransId="{8924B3AC-8D0F-45C1-81E0-3A4BA0FB39B9}"/>
    <dgm:cxn modelId="{CE5F3005-8C26-4C10-8015-E34A8D29C266}" type="presOf" srcId="{1600EF83-5EF7-4FEB-911E-7B00F2761281}" destId="{57785642-B648-4252-8028-0CF9D7BADB16}" srcOrd="0" destOrd="0" presId="urn:microsoft.com/office/officeart/2005/8/layout/radial3"/>
    <dgm:cxn modelId="{5BBAAE1E-50DF-4C4D-B4F4-ECA71C422D79}" type="presOf" srcId="{707B3139-F939-4442-8203-9A694968BDE7}" destId="{5D63E48D-4B58-4957-95A3-14033166B204}" srcOrd="0" destOrd="0" presId="urn:microsoft.com/office/officeart/2005/8/layout/radial3"/>
    <dgm:cxn modelId="{536FF4A4-65C1-4717-B7C4-64E6E852E9E9}" type="presOf" srcId="{D41A8B68-F2BE-4A4D-A023-7D49EF43990A}" destId="{A4A82267-8CBD-4F9D-B2ED-ED81A3B7AFDA}" srcOrd="0" destOrd="0" presId="urn:microsoft.com/office/officeart/2005/8/layout/radial3"/>
    <dgm:cxn modelId="{52D8F9AE-667D-4F2C-8EC1-559FB77338DD}" type="presOf" srcId="{0B21DCA6-B60C-43C2-BAA9-C665DD5FC67F}" destId="{F8DE9C69-0FF7-483D-ACEA-9E0FAE5FB88D}" srcOrd="0" destOrd="0" presId="urn:microsoft.com/office/officeart/2005/8/layout/radial3"/>
    <dgm:cxn modelId="{898BC80D-3C4A-4530-A6C5-86E8B13241F5}" type="presOf" srcId="{1112B875-4DBA-4CD4-8C7B-6D20099E6AEC}" destId="{F0BAC93C-C6CC-49D1-A140-A6AFFBC3E3B6}" srcOrd="0" destOrd="0" presId="urn:microsoft.com/office/officeart/2005/8/layout/radial3"/>
    <dgm:cxn modelId="{AFE6AFAF-3514-429C-9A6D-B478C031B095}" srcId="{BC847BA6-852C-49EC-BABF-261598F09E95}" destId="{CCE5378A-1FA6-4357-9138-DEFA8AB0163E}" srcOrd="0" destOrd="0" parTransId="{11D340A6-A697-4AE5-A5C6-228B07592138}" sibTransId="{7B4E0D72-FBCC-4833-A85F-8B1D68F1F4FE}"/>
    <dgm:cxn modelId="{FDDF0480-55D2-41DF-898A-408115EEB1BF}" type="presParOf" srcId="{B2330108-212E-478B-9031-4E4C054B2CBA}" destId="{C6635EC2-49C7-4E1A-9BE2-A3CEE403224B}" srcOrd="0" destOrd="0" presId="urn:microsoft.com/office/officeart/2005/8/layout/radial3"/>
    <dgm:cxn modelId="{2C72EDA6-D4E4-420A-B46C-5101B211214F}" type="presParOf" srcId="{C6635EC2-49C7-4E1A-9BE2-A3CEE403224B}" destId="{A9B82C64-0A86-42CB-8986-B84BC2D5943C}" srcOrd="0" destOrd="0" presId="urn:microsoft.com/office/officeart/2005/8/layout/radial3"/>
    <dgm:cxn modelId="{4D371393-FF89-4CCE-8413-54D7C7DCCB02}" type="presParOf" srcId="{C6635EC2-49C7-4E1A-9BE2-A3CEE403224B}" destId="{F8DE9C69-0FF7-483D-ACEA-9E0FAE5FB88D}" srcOrd="1" destOrd="0" presId="urn:microsoft.com/office/officeart/2005/8/layout/radial3"/>
    <dgm:cxn modelId="{88F296F2-6E60-43E6-96B9-1BAF7C941582}" type="presParOf" srcId="{C6635EC2-49C7-4E1A-9BE2-A3CEE403224B}" destId="{26E21827-C19C-43DA-B8FA-8F2CB714BC66}" srcOrd="2" destOrd="0" presId="urn:microsoft.com/office/officeart/2005/8/layout/radial3"/>
    <dgm:cxn modelId="{58200B0C-33B6-42E3-B0BE-D3ADB29B7635}" type="presParOf" srcId="{C6635EC2-49C7-4E1A-9BE2-A3CEE403224B}" destId="{A4A82267-8CBD-4F9D-B2ED-ED81A3B7AFDA}" srcOrd="3" destOrd="0" presId="urn:microsoft.com/office/officeart/2005/8/layout/radial3"/>
    <dgm:cxn modelId="{A2A7901F-D973-4970-B614-BEA5023CE425}" type="presParOf" srcId="{C6635EC2-49C7-4E1A-9BE2-A3CEE403224B}" destId="{5D63E48D-4B58-4957-95A3-14033166B204}" srcOrd="4" destOrd="0" presId="urn:microsoft.com/office/officeart/2005/8/layout/radial3"/>
    <dgm:cxn modelId="{E4DD597D-9B60-46C4-B354-1255166B3A7D}" type="presParOf" srcId="{C6635EC2-49C7-4E1A-9BE2-A3CEE403224B}" destId="{57785642-B648-4252-8028-0CF9D7BADB16}" srcOrd="5" destOrd="0" presId="urn:microsoft.com/office/officeart/2005/8/layout/radial3"/>
    <dgm:cxn modelId="{8F4E8D34-E38F-4CBD-82DB-C09C03B412AC}" type="presParOf" srcId="{C6635EC2-49C7-4E1A-9BE2-A3CEE403224B}" destId="{F0BAC93C-C6CC-49D1-A140-A6AFFBC3E3B6}" srcOrd="6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C7DCF72-494D-435C-AD11-78E571BEB4EA}" type="doc">
      <dgm:prSet loTypeId="urn:microsoft.com/office/officeart/2005/8/layout/radial3" loCatId="cycle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FE5B681-5FBC-457E-89E5-7174905CE509}">
      <dgm:prSet phldrT="[Текст]" custT="1"/>
      <dgm:spPr>
        <a:xfrm>
          <a:off x="1589036" y="728062"/>
          <a:ext cx="2278113" cy="1995063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algn="ctr"/>
          <a:r>
            <a:rPr lang="ru-RU" sz="1400" b="1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Реализация проекта </a:t>
          </a:r>
        </a:p>
      </dgm:t>
    </dgm:pt>
    <dgm:pt modelId="{DC7D9329-4055-470A-AE7A-8644AE5E5C41}" type="parTrans" cxnId="{B739177F-6D3D-4E51-802F-63361785E185}">
      <dgm:prSet/>
      <dgm:spPr/>
      <dgm:t>
        <a:bodyPr/>
        <a:lstStyle/>
        <a:p>
          <a:pPr algn="ctr"/>
          <a:endParaRPr lang="ru-RU" sz="1400" b="1">
            <a:solidFill>
              <a:schemeClr val="tx1"/>
            </a:solidFill>
          </a:endParaRPr>
        </a:p>
      </dgm:t>
    </dgm:pt>
    <dgm:pt modelId="{A010707A-64D6-40E6-BF4F-AFAF530ACBF8}" type="sibTrans" cxnId="{B739177F-6D3D-4E51-802F-63361785E185}">
      <dgm:prSet/>
      <dgm:spPr/>
      <dgm:t>
        <a:bodyPr/>
        <a:lstStyle/>
        <a:p>
          <a:pPr algn="ctr"/>
          <a:endParaRPr lang="ru-RU" sz="1400" b="1">
            <a:solidFill>
              <a:schemeClr val="tx1"/>
            </a:solidFill>
          </a:endParaRPr>
        </a:p>
      </dgm:t>
    </dgm:pt>
    <dgm:pt modelId="{D0B7FADC-D19C-4EC5-B9D7-B8CA954A3325}">
      <dgm:prSet phldrT="[Текст]" custT="1"/>
      <dgm:spPr>
        <a:xfrm>
          <a:off x="1919690" y="-174520"/>
          <a:ext cx="1654910" cy="1405133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1986775"/>
                <a:satOff val="7962"/>
                <a:lumOff val="1726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1986775"/>
                <a:satOff val="7962"/>
                <a:lumOff val="1726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1986775"/>
                <a:satOff val="7962"/>
                <a:lumOff val="1726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algn="ctr"/>
          <a:r>
            <a:rPr lang="ru-RU" sz="1400" b="1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Совместная деятельность </a:t>
          </a:r>
        </a:p>
      </dgm:t>
    </dgm:pt>
    <dgm:pt modelId="{9CA0C9AF-270E-4DBA-B8D4-93EDCD982CAE}" type="parTrans" cxnId="{900A2359-F424-46BB-929B-FD1BEFBF0A8D}">
      <dgm:prSet/>
      <dgm:spPr/>
      <dgm:t>
        <a:bodyPr/>
        <a:lstStyle/>
        <a:p>
          <a:pPr algn="ctr"/>
          <a:endParaRPr lang="ru-RU" sz="1400" b="1">
            <a:solidFill>
              <a:schemeClr val="tx1"/>
            </a:solidFill>
          </a:endParaRPr>
        </a:p>
      </dgm:t>
    </dgm:pt>
    <dgm:pt modelId="{96796575-789B-45A4-804F-A8926DC90A5A}" type="sibTrans" cxnId="{900A2359-F424-46BB-929B-FD1BEFBF0A8D}">
      <dgm:prSet/>
      <dgm:spPr/>
      <dgm:t>
        <a:bodyPr/>
        <a:lstStyle/>
        <a:p>
          <a:pPr algn="ctr"/>
          <a:endParaRPr lang="ru-RU" sz="1400" b="1">
            <a:solidFill>
              <a:schemeClr val="tx1"/>
            </a:solidFill>
          </a:endParaRPr>
        </a:p>
      </dgm:t>
    </dgm:pt>
    <dgm:pt modelId="{0C07DE03-B27E-4F2D-8E25-C80065F695CC}">
      <dgm:prSet phldrT="[Текст]" custT="1"/>
      <dgm:spPr>
        <a:xfrm>
          <a:off x="3332609" y="537563"/>
          <a:ext cx="1697507" cy="1350184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3973551"/>
                <a:satOff val="15924"/>
                <a:lumOff val="3451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3973551"/>
                <a:satOff val="15924"/>
                <a:lumOff val="3451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3973551"/>
                <a:satOff val="15924"/>
                <a:lumOff val="3451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algn="ctr"/>
          <a:r>
            <a:rPr lang="ru-RU" sz="1400" b="1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Творчество</a:t>
          </a:r>
        </a:p>
      </dgm:t>
    </dgm:pt>
    <dgm:pt modelId="{67894B42-50A1-4D90-8003-8ADAF3DE7A95}" type="parTrans" cxnId="{F03E34A9-FDFB-4ED4-9182-82BA18F52D99}">
      <dgm:prSet/>
      <dgm:spPr/>
      <dgm:t>
        <a:bodyPr/>
        <a:lstStyle/>
        <a:p>
          <a:pPr algn="ctr"/>
          <a:endParaRPr lang="ru-RU" sz="1400" b="1">
            <a:solidFill>
              <a:schemeClr val="tx1"/>
            </a:solidFill>
          </a:endParaRPr>
        </a:p>
      </dgm:t>
    </dgm:pt>
    <dgm:pt modelId="{50EB03C8-2A28-43C2-83D8-3E16D0DB4D50}" type="sibTrans" cxnId="{F03E34A9-FDFB-4ED4-9182-82BA18F52D99}">
      <dgm:prSet/>
      <dgm:spPr/>
      <dgm:t>
        <a:bodyPr/>
        <a:lstStyle/>
        <a:p>
          <a:pPr algn="ctr"/>
          <a:endParaRPr lang="ru-RU" sz="1400" b="1">
            <a:solidFill>
              <a:schemeClr val="tx1"/>
            </a:solidFill>
          </a:endParaRPr>
        </a:p>
      </dgm:t>
    </dgm:pt>
    <dgm:pt modelId="{29C5E392-0D40-41CA-B4D0-76E1CA965D1A}">
      <dgm:prSet phldrT="[Текст]" custT="1"/>
      <dgm:spPr>
        <a:xfrm>
          <a:off x="2882539" y="2004418"/>
          <a:ext cx="1613260" cy="1360980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5960326"/>
                <a:satOff val="23887"/>
                <a:lumOff val="5177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5960326"/>
                <a:satOff val="23887"/>
                <a:lumOff val="5177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5960326"/>
                <a:satOff val="23887"/>
                <a:lumOff val="5177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algn="ctr"/>
          <a:r>
            <a:rPr lang="ru-RU" sz="1400" b="1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Игры и наблюдения</a:t>
          </a:r>
        </a:p>
      </dgm:t>
    </dgm:pt>
    <dgm:pt modelId="{43425EFE-C899-4B34-B67D-EE7D9B341E36}" type="parTrans" cxnId="{7D5F41F0-670F-4FE8-B130-E49DE8DEC870}">
      <dgm:prSet/>
      <dgm:spPr/>
      <dgm:t>
        <a:bodyPr/>
        <a:lstStyle/>
        <a:p>
          <a:pPr algn="ctr"/>
          <a:endParaRPr lang="ru-RU" sz="1400" b="1">
            <a:solidFill>
              <a:schemeClr val="tx1"/>
            </a:solidFill>
          </a:endParaRPr>
        </a:p>
      </dgm:t>
    </dgm:pt>
    <dgm:pt modelId="{D661A551-8993-490F-B735-4A3A10C239E0}" type="sibTrans" cxnId="{7D5F41F0-670F-4FE8-B130-E49DE8DEC870}">
      <dgm:prSet/>
      <dgm:spPr/>
      <dgm:t>
        <a:bodyPr/>
        <a:lstStyle/>
        <a:p>
          <a:pPr algn="ctr"/>
          <a:endParaRPr lang="ru-RU" sz="1400" b="1">
            <a:solidFill>
              <a:schemeClr val="tx1"/>
            </a:solidFill>
          </a:endParaRPr>
        </a:p>
      </dgm:t>
    </dgm:pt>
    <dgm:pt modelId="{DADF049A-4980-4C56-8523-C8A49DEED407}">
      <dgm:prSet phldrT="[Текст]" custT="1"/>
      <dgm:spPr>
        <a:xfrm>
          <a:off x="1047749" y="2028826"/>
          <a:ext cx="1552834" cy="1331205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7947101"/>
                <a:satOff val="31849"/>
                <a:lumOff val="6902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7947101"/>
                <a:satOff val="31849"/>
                <a:lumOff val="6902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7947101"/>
                <a:satOff val="31849"/>
                <a:lumOff val="6902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algn="ctr"/>
          <a:r>
            <a:rPr lang="ru-RU" sz="1400" b="1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Самостоятельная деятельность </a:t>
          </a:r>
        </a:p>
      </dgm:t>
    </dgm:pt>
    <dgm:pt modelId="{25163FAA-00EB-4C1D-93A4-C68C073CF26C}" type="parTrans" cxnId="{98743846-1B9A-49DE-ACF2-4406DEB7DFB0}">
      <dgm:prSet/>
      <dgm:spPr/>
      <dgm:t>
        <a:bodyPr/>
        <a:lstStyle/>
        <a:p>
          <a:pPr algn="ctr"/>
          <a:endParaRPr lang="ru-RU" sz="1400" b="1">
            <a:solidFill>
              <a:schemeClr val="tx1"/>
            </a:solidFill>
          </a:endParaRPr>
        </a:p>
      </dgm:t>
    </dgm:pt>
    <dgm:pt modelId="{1287AA30-A1E5-458B-BCC1-6D6B02250A1E}" type="sibTrans" cxnId="{98743846-1B9A-49DE-ACF2-4406DEB7DFB0}">
      <dgm:prSet/>
      <dgm:spPr/>
      <dgm:t>
        <a:bodyPr/>
        <a:lstStyle/>
        <a:p>
          <a:pPr algn="ctr"/>
          <a:endParaRPr lang="ru-RU" sz="1400" b="1">
            <a:solidFill>
              <a:schemeClr val="tx1"/>
            </a:solidFill>
          </a:endParaRPr>
        </a:p>
      </dgm:t>
    </dgm:pt>
    <dgm:pt modelId="{CD6FA7BD-A961-4026-B50E-F2F5DD967172}">
      <dgm:prSet custT="1"/>
      <dgm:spPr>
        <a:xfrm>
          <a:off x="494379" y="718548"/>
          <a:ext cx="1637081" cy="1235894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9933876"/>
                <a:satOff val="39811"/>
                <a:lumOff val="8628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9933876"/>
                <a:satOff val="39811"/>
                <a:lumOff val="8628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9933876"/>
                <a:satOff val="39811"/>
                <a:lumOff val="8628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ru-RU" sz="1400" b="1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Образовательная деятельность</a:t>
          </a:r>
        </a:p>
      </dgm:t>
    </dgm:pt>
    <dgm:pt modelId="{C7EF2D50-67F2-4ADB-95B4-CA48C60EC688}" type="parTrans" cxnId="{C9E3CBDC-AFD2-4002-BD4E-366C19A8451C}">
      <dgm:prSet/>
      <dgm:spPr/>
      <dgm:t>
        <a:bodyPr/>
        <a:lstStyle/>
        <a:p>
          <a:endParaRPr lang="ru-RU" sz="1400" b="1">
            <a:solidFill>
              <a:schemeClr val="tx1"/>
            </a:solidFill>
          </a:endParaRPr>
        </a:p>
      </dgm:t>
    </dgm:pt>
    <dgm:pt modelId="{0F295C3A-6129-4C4B-955A-0DB5A059E764}" type="sibTrans" cxnId="{C9E3CBDC-AFD2-4002-BD4E-366C19A8451C}">
      <dgm:prSet/>
      <dgm:spPr/>
      <dgm:t>
        <a:bodyPr/>
        <a:lstStyle/>
        <a:p>
          <a:endParaRPr lang="ru-RU" sz="1400" b="1">
            <a:solidFill>
              <a:schemeClr val="tx1"/>
            </a:solidFill>
          </a:endParaRPr>
        </a:p>
      </dgm:t>
    </dgm:pt>
    <dgm:pt modelId="{BC726539-F4E9-4C7F-A4AE-0313DFD3410C}" type="pres">
      <dgm:prSet presAssocID="{7C7DCF72-494D-435C-AD11-78E571BEB4EA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D7524EF-CBA9-457B-8AB4-A5643A86D0CA}" type="pres">
      <dgm:prSet presAssocID="{7C7DCF72-494D-435C-AD11-78E571BEB4EA}" presName="radial" presStyleCnt="0">
        <dgm:presLayoutVars>
          <dgm:animLvl val="ctr"/>
        </dgm:presLayoutVars>
      </dgm:prSet>
      <dgm:spPr/>
    </dgm:pt>
    <dgm:pt modelId="{606950CC-72FA-4290-9A9C-34D62DD2391E}" type="pres">
      <dgm:prSet presAssocID="{EFE5B681-5FBC-457E-89E5-7174905CE509}" presName="centerShape" presStyleLbl="vennNode1" presStyleIdx="0" presStyleCnt="6" custScaleX="123753" custScaleY="108377"/>
      <dgm:spPr/>
      <dgm:t>
        <a:bodyPr/>
        <a:lstStyle/>
        <a:p>
          <a:endParaRPr lang="ru-RU"/>
        </a:p>
      </dgm:t>
    </dgm:pt>
    <dgm:pt modelId="{C9880B6D-6BA4-4283-A134-95EC61893A62}" type="pres">
      <dgm:prSet presAssocID="{D0B7FADC-D19C-4EC5-B9D7-B8CA954A3325}" presName="node" presStyleLbl="vennNode1" presStyleIdx="1" presStyleCnt="6" custScaleX="179798" custScaleY="152661" custRadScaleRad="111942" custRadScaleInc="11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02E2EF-9919-4E96-BF33-86551B085BA1}" type="pres">
      <dgm:prSet presAssocID="{0C07DE03-B27E-4F2D-8E25-C80065F695CC}" presName="node" presStyleLbl="vennNode1" presStyleIdx="2" presStyleCnt="6" custScaleX="184426" custScaleY="146691" custRadScaleRad="128691" custRadScaleInc="-20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F0AF6B-6874-4C03-AE1D-E1B8C89A9CDD}" type="pres">
      <dgm:prSet presAssocID="{29C5E392-0D40-41CA-B4D0-76E1CA965D1A}" presName="node" presStyleLbl="vennNode1" presStyleIdx="3" presStyleCnt="6" custScaleX="175273" custScaleY="147864" custRadScaleRad="113392" custRadScaleInc="-125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227661-1F07-445D-9C77-43A3D409050A}" type="pres">
      <dgm:prSet presAssocID="{DADF049A-4980-4C56-8523-C8A49DEED407}" presName="node" presStyleLbl="vennNode1" presStyleIdx="4" presStyleCnt="6" custScaleX="168708" custScaleY="144629" custRadScaleRad="110646" custRadScaleInc="97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36D6FA-B37E-4492-A926-7B70E74036D3}" type="pres">
      <dgm:prSet presAssocID="{CD6FA7BD-A961-4026-B50E-F2F5DD967172}" presName="node" presStyleLbl="vennNode1" presStyleIdx="5" presStyleCnt="6" custScaleX="177861" custScaleY="134274" custRadScaleRad="122558" custRadScaleInc="-36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BD1BEF6-D6E7-490C-93BA-F609E88E1B55}" type="presOf" srcId="{D0B7FADC-D19C-4EC5-B9D7-B8CA954A3325}" destId="{C9880B6D-6BA4-4283-A134-95EC61893A62}" srcOrd="0" destOrd="0" presId="urn:microsoft.com/office/officeart/2005/8/layout/radial3"/>
    <dgm:cxn modelId="{D351ADA5-E01E-47F7-A933-87C73E348D1E}" type="presOf" srcId="{29C5E392-0D40-41CA-B4D0-76E1CA965D1A}" destId="{1AF0AF6B-6874-4C03-AE1D-E1B8C89A9CDD}" srcOrd="0" destOrd="0" presId="urn:microsoft.com/office/officeart/2005/8/layout/radial3"/>
    <dgm:cxn modelId="{F03E34A9-FDFB-4ED4-9182-82BA18F52D99}" srcId="{EFE5B681-5FBC-457E-89E5-7174905CE509}" destId="{0C07DE03-B27E-4F2D-8E25-C80065F695CC}" srcOrd="1" destOrd="0" parTransId="{67894B42-50A1-4D90-8003-8ADAF3DE7A95}" sibTransId="{50EB03C8-2A28-43C2-83D8-3E16D0DB4D50}"/>
    <dgm:cxn modelId="{98743846-1B9A-49DE-ACF2-4406DEB7DFB0}" srcId="{EFE5B681-5FBC-457E-89E5-7174905CE509}" destId="{DADF049A-4980-4C56-8523-C8A49DEED407}" srcOrd="3" destOrd="0" parTransId="{25163FAA-00EB-4C1D-93A4-C68C073CF26C}" sibTransId="{1287AA30-A1E5-458B-BCC1-6D6B02250A1E}"/>
    <dgm:cxn modelId="{900A2359-F424-46BB-929B-FD1BEFBF0A8D}" srcId="{EFE5B681-5FBC-457E-89E5-7174905CE509}" destId="{D0B7FADC-D19C-4EC5-B9D7-B8CA954A3325}" srcOrd="0" destOrd="0" parTransId="{9CA0C9AF-270E-4DBA-B8D4-93EDCD982CAE}" sibTransId="{96796575-789B-45A4-804F-A8926DC90A5A}"/>
    <dgm:cxn modelId="{EBE93FBF-2EAF-4125-8FA9-D09DC525EB0D}" type="presOf" srcId="{CD6FA7BD-A961-4026-B50E-F2F5DD967172}" destId="{0836D6FA-B37E-4492-A926-7B70E74036D3}" srcOrd="0" destOrd="0" presId="urn:microsoft.com/office/officeart/2005/8/layout/radial3"/>
    <dgm:cxn modelId="{8CA256DF-50AA-42E8-BE5D-310C009EDA10}" type="presOf" srcId="{7C7DCF72-494D-435C-AD11-78E571BEB4EA}" destId="{BC726539-F4E9-4C7F-A4AE-0313DFD3410C}" srcOrd="0" destOrd="0" presId="urn:microsoft.com/office/officeart/2005/8/layout/radial3"/>
    <dgm:cxn modelId="{B739177F-6D3D-4E51-802F-63361785E185}" srcId="{7C7DCF72-494D-435C-AD11-78E571BEB4EA}" destId="{EFE5B681-5FBC-457E-89E5-7174905CE509}" srcOrd="0" destOrd="0" parTransId="{DC7D9329-4055-470A-AE7A-8644AE5E5C41}" sibTransId="{A010707A-64D6-40E6-BF4F-AFAF530ACBF8}"/>
    <dgm:cxn modelId="{C9E3CBDC-AFD2-4002-BD4E-366C19A8451C}" srcId="{EFE5B681-5FBC-457E-89E5-7174905CE509}" destId="{CD6FA7BD-A961-4026-B50E-F2F5DD967172}" srcOrd="4" destOrd="0" parTransId="{C7EF2D50-67F2-4ADB-95B4-CA48C60EC688}" sibTransId="{0F295C3A-6129-4C4B-955A-0DB5A059E764}"/>
    <dgm:cxn modelId="{7D5F41F0-670F-4FE8-B130-E49DE8DEC870}" srcId="{EFE5B681-5FBC-457E-89E5-7174905CE509}" destId="{29C5E392-0D40-41CA-B4D0-76E1CA965D1A}" srcOrd="2" destOrd="0" parTransId="{43425EFE-C899-4B34-B67D-EE7D9B341E36}" sibTransId="{D661A551-8993-490F-B735-4A3A10C239E0}"/>
    <dgm:cxn modelId="{2E4FAF76-2CAC-421F-87A9-9B7578E8ADE7}" type="presOf" srcId="{DADF049A-4980-4C56-8523-C8A49DEED407}" destId="{BA227661-1F07-445D-9C77-43A3D409050A}" srcOrd="0" destOrd="0" presId="urn:microsoft.com/office/officeart/2005/8/layout/radial3"/>
    <dgm:cxn modelId="{F0F39C3F-4F25-4D71-912A-762BF6CB961B}" type="presOf" srcId="{EFE5B681-5FBC-457E-89E5-7174905CE509}" destId="{606950CC-72FA-4290-9A9C-34D62DD2391E}" srcOrd="0" destOrd="0" presId="urn:microsoft.com/office/officeart/2005/8/layout/radial3"/>
    <dgm:cxn modelId="{318D420F-EDB8-4A95-960E-4E46B45CD9F5}" type="presOf" srcId="{0C07DE03-B27E-4F2D-8E25-C80065F695CC}" destId="{3002E2EF-9919-4E96-BF33-86551B085BA1}" srcOrd="0" destOrd="0" presId="urn:microsoft.com/office/officeart/2005/8/layout/radial3"/>
    <dgm:cxn modelId="{ECFE4521-2299-4E1B-8A55-7CDA7944E9C6}" type="presParOf" srcId="{BC726539-F4E9-4C7F-A4AE-0313DFD3410C}" destId="{7D7524EF-CBA9-457B-8AB4-A5643A86D0CA}" srcOrd="0" destOrd="0" presId="urn:microsoft.com/office/officeart/2005/8/layout/radial3"/>
    <dgm:cxn modelId="{B003620D-3124-48F0-9869-7A8B7C627B7C}" type="presParOf" srcId="{7D7524EF-CBA9-457B-8AB4-A5643A86D0CA}" destId="{606950CC-72FA-4290-9A9C-34D62DD2391E}" srcOrd="0" destOrd="0" presId="urn:microsoft.com/office/officeart/2005/8/layout/radial3"/>
    <dgm:cxn modelId="{384D7281-0C59-4937-B7CC-116EE5E90333}" type="presParOf" srcId="{7D7524EF-CBA9-457B-8AB4-A5643A86D0CA}" destId="{C9880B6D-6BA4-4283-A134-95EC61893A62}" srcOrd="1" destOrd="0" presId="urn:microsoft.com/office/officeart/2005/8/layout/radial3"/>
    <dgm:cxn modelId="{15E8E9B3-7933-4F23-8436-4F758BCA78CA}" type="presParOf" srcId="{7D7524EF-CBA9-457B-8AB4-A5643A86D0CA}" destId="{3002E2EF-9919-4E96-BF33-86551B085BA1}" srcOrd="2" destOrd="0" presId="urn:microsoft.com/office/officeart/2005/8/layout/radial3"/>
    <dgm:cxn modelId="{F4B1C421-B3CB-4936-A3FF-250B89D6AE4D}" type="presParOf" srcId="{7D7524EF-CBA9-457B-8AB4-A5643A86D0CA}" destId="{1AF0AF6B-6874-4C03-AE1D-E1B8C89A9CDD}" srcOrd="3" destOrd="0" presId="urn:microsoft.com/office/officeart/2005/8/layout/radial3"/>
    <dgm:cxn modelId="{E8ADB6CB-1502-4951-9358-6BF1D34CDE8E}" type="presParOf" srcId="{7D7524EF-CBA9-457B-8AB4-A5643A86D0CA}" destId="{BA227661-1F07-445D-9C77-43A3D409050A}" srcOrd="4" destOrd="0" presId="urn:microsoft.com/office/officeart/2005/8/layout/radial3"/>
    <dgm:cxn modelId="{A21D0C3E-CBB5-4F85-857D-860066AE45F0}" type="presParOf" srcId="{7D7524EF-CBA9-457B-8AB4-A5643A86D0CA}" destId="{0836D6FA-B37E-4492-A926-7B70E74036D3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  <a:ext uri="{C62137D5-CB1D-491B-B009-E17868A290BF}">
      <dgm14:recolorImg xmlns:dgm14="http://schemas.microsoft.com/office/drawing/2010/diagram" xmlns="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B82C64-0A86-42CB-8986-B84BC2D5943C}">
      <dsp:nvSpPr>
        <dsp:cNvPr id="0" name=""/>
        <dsp:cNvSpPr/>
      </dsp:nvSpPr>
      <dsp:spPr>
        <a:xfrm>
          <a:off x="1460886" y="342983"/>
          <a:ext cx="4026333" cy="3451140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"Большое космическое путешествие"</a:t>
          </a:r>
        </a:p>
      </dsp:txBody>
      <dsp:txXfrm>
        <a:off x="2050529" y="848391"/>
        <a:ext cx="2847047" cy="2440324"/>
      </dsp:txXfrm>
    </dsp:sp>
    <dsp:sp modelId="{F8DE9C69-0FF7-483D-ACEA-9E0FAE5FB88D}">
      <dsp:nvSpPr>
        <dsp:cNvPr id="0" name=""/>
        <dsp:cNvSpPr/>
      </dsp:nvSpPr>
      <dsp:spPr>
        <a:xfrm>
          <a:off x="2255597" y="-838569"/>
          <a:ext cx="2532935" cy="2385350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1655646"/>
                <a:satOff val="6635"/>
                <a:lumOff val="1438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1655646"/>
                <a:satOff val="6635"/>
                <a:lumOff val="1438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1655646"/>
                <a:satOff val="6635"/>
                <a:lumOff val="1438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"Космос" в продуктивной деятельносит </a:t>
          </a:r>
        </a:p>
      </dsp:txBody>
      <dsp:txXfrm>
        <a:off x="2626537" y="-489243"/>
        <a:ext cx="1791055" cy="1686698"/>
      </dsp:txXfrm>
    </dsp:sp>
    <dsp:sp modelId="{26E21827-C19C-43DA-B8FA-8F2CB714BC66}">
      <dsp:nvSpPr>
        <dsp:cNvPr id="0" name=""/>
        <dsp:cNvSpPr/>
      </dsp:nvSpPr>
      <dsp:spPr>
        <a:xfrm>
          <a:off x="4379246" y="0"/>
          <a:ext cx="2376821" cy="2153611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3311292"/>
                <a:satOff val="13270"/>
                <a:lumOff val="2876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3311292"/>
                <a:satOff val="13270"/>
                <a:lumOff val="2876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3311292"/>
                <a:satOff val="13270"/>
                <a:lumOff val="2876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Мы играем в космос</a:t>
          </a:r>
        </a:p>
      </dsp:txBody>
      <dsp:txXfrm>
        <a:off x="4727323" y="315389"/>
        <a:ext cx="1680667" cy="1522833"/>
      </dsp:txXfrm>
    </dsp:sp>
    <dsp:sp modelId="{A4A82267-8CBD-4F9D-B2ED-ED81A3B7AFDA}">
      <dsp:nvSpPr>
        <dsp:cNvPr id="0" name=""/>
        <dsp:cNvSpPr/>
      </dsp:nvSpPr>
      <dsp:spPr>
        <a:xfrm>
          <a:off x="4134751" y="1917070"/>
          <a:ext cx="2409748" cy="2115377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4966938"/>
                <a:satOff val="19906"/>
                <a:lumOff val="4314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4966938"/>
                <a:satOff val="19906"/>
                <a:lumOff val="4314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4966938"/>
                <a:satOff val="19906"/>
                <a:lumOff val="4314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Работа в космической лабратории</a:t>
          </a:r>
        </a:p>
      </dsp:txBody>
      <dsp:txXfrm>
        <a:off x="4487650" y="2226860"/>
        <a:ext cx="1703950" cy="1495797"/>
      </dsp:txXfrm>
    </dsp:sp>
    <dsp:sp modelId="{5D63E48D-4B58-4957-95A3-14033166B204}">
      <dsp:nvSpPr>
        <dsp:cNvPr id="0" name=""/>
        <dsp:cNvSpPr/>
      </dsp:nvSpPr>
      <dsp:spPr>
        <a:xfrm>
          <a:off x="2267589" y="2718981"/>
          <a:ext cx="2268914" cy="2176032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6622584"/>
                <a:satOff val="26541"/>
                <a:lumOff val="5752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6622584"/>
                <a:satOff val="26541"/>
                <a:lumOff val="5752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6622584"/>
                <a:satOff val="26541"/>
                <a:lumOff val="5752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Мини музей "Все о космосе"</a:t>
          </a:r>
        </a:p>
      </dsp:txBody>
      <dsp:txXfrm>
        <a:off x="2599864" y="3037654"/>
        <a:ext cx="1604364" cy="1538686"/>
      </dsp:txXfrm>
    </dsp:sp>
    <dsp:sp modelId="{57785642-B648-4252-8028-0CF9D7BADB16}">
      <dsp:nvSpPr>
        <dsp:cNvPr id="0" name=""/>
        <dsp:cNvSpPr/>
      </dsp:nvSpPr>
      <dsp:spPr>
        <a:xfrm>
          <a:off x="356856" y="1875360"/>
          <a:ext cx="2239203" cy="2157087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8278230"/>
                <a:satOff val="33176"/>
                <a:lumOff val="7190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8278230"/>
                <a:satOff val="33176"/>
                <a:lumOff val="7190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8278230"/>
                <a:satOff val="33176"/>
                <a:lumOff val="719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Праздник "День космонавтики"</a:t>
          </a:r>
        </a:p>
      </dsp:txBody>
      <dsp:txXfrm>
        <a:off x="684780" y="2191258"/>
        <a:ext cx="1583355" cy="1525291"/>
      </dsp:txXfrm>
    </dsp:sp>
    <dsp:sp modelId="{F0BAC93C-C6CC-49D1-A140-A6AFFBC3E3B6}">
      <dsp:nvSpPr>
        <dsp:cNvPr id="0" name=""/>
        <dsp:cNvSpPr/>
      </dsp:nvSpPr>
      <dsp:spPr>
        <a:xfrm>
          <a:off x="80226" y="19889"/>
          <a:ext cx="2480431" cy="2214889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9933876"/>
                <a:satOff val="39811"/>
                <a:lumOff val="8628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9933876"/>
                <a:satOff val="39811"/>
                <a:lumOff val="8628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9933876"/>
                <a:satOff val="39811"/>
                <a:lumOff val="8628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Литературное творчество (создание книжки-малышки "Мы придумали планеты")</a:t>
          </a:r>
        </a:p>
      </dsp:txBody>
      <dsp:txXfrm>
        <a:off x="443477" y="344252"/>
        <a:ext cx="1753929" cy="15661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6950CC-72FA-4290-9A9C-34D62DD2391E}">
      <dsp:nvSpPr>
        <dsp:cNvPr id="0" name=""/>
        <dsp:cNvSpPr/>
      </dsp:nvSpPr>
      <dsp:spPr>
        <a:xfrm>
          <a:off x="1631939" y="891873"/>
          <a:ext cx="2790681" cy="2443946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Реализация проекта </a:t>
          </a:r>
        </a:p>
      </dsp:txBody>
      <dsp:txXfrm>
        <a:off x="2040625" y="1249781"/>
        <a:ext cx="1973309" cy="1728130"/>
      </dsp:txXfrm>
    </dsp:sp>
    <dsp:sp modelId="{C9880B6D-6BA4-4283-A134-95EC61893A62}">
      <dsp:nvSpPr>
        <dsp:cNvPr id="0" name=""/>
        <dsp:cNvSpPr/>
      </dsp:nvSpPr>
      <dsp:spPr>
        <a:xfrm>
          <a:off x="2036989" y="-213786"/>
          <a:ext cx="2027259" cy="1721284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1986775"/>
                <a:satOff val="7962"/>
                <a:lumOff val="1726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1986775"/>
                <a:satOff val="7962"/>
                <a:lumOff val="1726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1986775"/>
                <a:satOff val="7962"/>
                <a:lumOff val="1726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Совместная деятельность </a:t>
          </a:r>
        </a:p>
      </dsp:txBody>
      <dsp:txXfrm>
        <a:off x="2333874" y="38290"/>
        <a:ext cx="1433489" cy="1217132"/>
      </dsp:txXfrm>
    </dsp:sp>
    <dsp:sp modelId="{3002E2EF-9919-4E96-BF33-86551B085BA1}">
      <dsp:nvSpPr>
        <dsp:cNvPr id="0" name=""/>
        <dsp:cNvSpPr/>
      </dsp:nvSpPr>
      <dsp:spPr>
        <a:xfrm>
          <a:off x="3767810" y="658513"/>
          <a:ext cx="2079441" cy="1653971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3973551"/>
                <a:satOff val="15924"/>
                <a:lumOff val="3451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3973551"/>
                <a:satOff val="15924"/>
                <a:lumOff val="3451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3973551"/>
                <a:satOff val="15924"/>
                <a:lumOff val="3451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Творчество</a:t>
          </a:r>
        </a:p>
      </dsp:txBody>
      <dsp:txXfrm>
        <a:off x="4072337" y="900731"/>
        <a:ext cx="1470387" cy="1169535"/>
      </dsp:txXfrm>
    </dsp:sp>
    <dsp:sp modelId="{1AF0AF6B-6874-4C03-AE1D-E1B8C89A9CDD}">
      <dsp:nvSpPr>
        <dsp:cNvPr id="0" name=""/>
        <dsp:cNvSpPr/>
      </dsp:nvSpPr>
      <dsp:spPr>
        <a:xfrm>
          <a:off x="3216476" y="2455406"/>
          <a:ext cx="1976239" cy="1667197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5960326"/>
                <a:satOff val="23887"/>
                <a:lumOff val="5177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5960326"/>
                <a:satOff val="23887"/>
                <a:lumOff val="5177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5960326"/>
                <a:satOff val="23887"/>
                <a:lumOff val="5177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Игры и наблюдения</a:t>
          </a:r>
        </a:p>
      </dsp:txBody>
      <dsp:txXfrm>
        <a:off x="3505890" y="2699561"/>
        <a:ext cx="1397411" cy="1178887"/>
      </dsp:txXfrm>
    </dsp:sp>
    <dsp:sp modelId="{BA227661-1F07-445D-9C77-43A3D409050A}">
      <dsp:nvSpPr>
        <dsp:cNvPr id="0" name=""/>
        <dsp:cNvSpPr/>
      </dsp:nvSpPr>
      <dsp:spPr>
        <a:xfrm>
          <a:off x="968864" y="2485306"/>
          <a:ext cx="1902217" cy="1630722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7947101"/>
                <a:satOff val="31849"/>
                <a:lumOff val="6902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7947101"/>
                <a:satOff val="31849"/>
                <a:lumOff val="6902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7947101"/>
                <a:satOff val="31849"/>
                <a:lumOff val="6902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Самостоятельная деятельность </a:t>
          </a:r>
        </a:p>
      </dsp:txBody>
      <dsp:txXfrm>
        <a:off x="1247437" y="2724120"/>
        <a:ext cx="1345071" cy="1153094"/>
      </dsp:txXfrm>
    </dsp:sp>
    <dsp:sp modelId="{0836D6FA-B37E-4492-A926-7B70E74036D3}">
      <dsp:nvSpPr>
        <dsp:cNvPr id="0" name=""/>
        <dsp:cNvSpPr/>
      </dsp:nvSpPr>
      <dsp:spPr>
        <a:xfrm>
          <a:off x="290987" y="880219"/>
          <a:ext cx="2005419" cy="1513967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-9933876"/>
                <a:satOff val="39811"/>
                <a:lumOff val="8628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-9933876"/>
                <a:satOff val="39811"/>
                <a:lumOff val="8628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-9933876"/>
                <a:satOff val="39811"/>
                <a:lumOff val="8628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Образовательная деятельность</a:t>
          </a:r>
        </a:p>
      </dsp:txBody>
      <dsp:txXfrm>
        <a:off x="584674" y="1101934"/>
        <a:ext cx="1418045" cy="10705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094-F849-4299-AB9B-DC9D01909E04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B567A-0ED7-41A7-9E14-CE21CFDA99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094-F849-4299-AB9B-DC9D01909E04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B567A-0ED7-41A7-9E14-CE21CFDA99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094-F849-4299-AB9B-DC9D01909E04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B567A-0ED7-41A7-9E14-CE21CFDA99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094-F849-4299-AB9B-DC9D01909E04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B567A-0ED7-41A7-9E14-CE21CFDA99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094-F849-4299-AB9B-DC9D01909E04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B567A-0ED7-41A7-9E14-CE21CFDA99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094-F849-4299-AB9B-DC9D01909E04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B567A-0ED7-41A7-9E14-CE21CFDA99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094-F849-4299-AB9B-DC9D01909E04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B567A-0ED7-41A7-9E14-CE21CFDA99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094-F849-4299-AB9B-DC9D01909E04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B567A-0ED7-41A7-9E14-CE21CFDA99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094-F849-4299-AB9B-DC9D01909E04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16B567A-0ED7-41A7-9E14-CE21CFDA99B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094-F849-4299-AB9B-DC9D01909E04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B567A-0ED7-41A7-9E14-CE21CFDA99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094-F849-4299-AB9B-DC9D01909E04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B567A-0ED7-41A7-9E14-CE21CFDA99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DF70094-F849-4299-AB9B-DC9D01909E04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16B567A-0ED7-41A7-9E14-CE21CFDA99B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jpe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08520" y="751637"/>
            <a:ext cx="9505056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МУНИЦИПАЛЬНОЕ КАЗЕННОЕ ДОШКОЛЬНОЕ ОБРАЗОВАТЕЛЬНОЕ УЧРЕЖДЕНИЕ ГОРОДА НОВОСИБИРСКА</a:t>
            </a:r>
          </a:p>
          <a:p>
            <a:pPr algn="ctr"/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«ДЕТСКИЙ САД №122 КОМБИНИРОВАННОГО  ВИДА «ЗОЛОТАЯ РЫБКА» КАЛИНИНСКОГО РАЙОНА Г. НОВОСИБИРСКА</a:t>
            </a:r>
          </a:p>
          <a:p>
            <a:pPr algn="ctr"/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УЛ. КУРЧАТОВА, 11/5, Т.: 274-27-36; ФАКС: 274-36-71</a:t>
            </a:r>
          </a:p>
          <a:p>
            <a:endParaRPr lang="ru-RU" sz="1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D:\Мои рисунки\img06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6763" t="38442" r="37552" b="36303"/>
          <a:stretch>
            <a:fillRect/>
          </a:stretch>
        </p:blipFill>
        <p:spPr bwMode="auto">
          <a:xfrm rot="5400000">
            <a:off x="35495" y="3212978"/>
            <a:ext cx="3510153" cy="3510150"/>
          </a:xfrm>
          <a:prstGeom prst="ellipse">
            <a:avLst/>
          </a:prstGeom>
          <a:noFill/>
        </p:spPr>
      </p:pic>
      <p:pic>
        <p:nvPicPr>
          <p:cNvPr id="4" name="Picture 2" descr="D:\Мои рисунки\img061.jpg"/>
          <p:cNvPicPr/>
          <p:nvPr/>
        </p:nvPicPr>
        <p:blipFill>
          <a:blip r:embed="rId2" cstate="print"/>
          <a:srcRect l="26763" t="70010" r="37552" b="6313"/>
          <a:stretch>
            <a:fillRect/>
          </a:stretch>
        </p:blipFill>
        <p:spPr bwMode="auto">
          <a:xfrm rot="5400000">
            <a:off x="7669194" y="1348792"/>
            <a:ext cx="1303318" cy="1287270"/>
          </a:xfrm>
          <a:prstGeom prst="ellipse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45981" y="2185700"/>
            <a:ext cx="487409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Детско-родительский проект:</a:t>
            </a:r>
            <a:endParaRPr lang="ru-RU" sz="2800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2525415"/>
            <a:ext cx="7635167" cy="61555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«Большое космическое путешествие»</a:t>
            </a:r>
            <a:endParaRPr lang="ru-RU" sz="3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496" y="6449561"/>
            <a:ext cx="950505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НОВОСИБИРСК, 2018 г.</a:t>
            </a:r>
          </a:p>
          <a:p>
            <a:endParaRPr lang="ru-RU" sz="1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97272" y="3284984"/>
            <a:ext cx="415504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Длительность проекта: 3 недели</a:t>
            </a:r>
            <a:endParaRPr lang="ru-RU" sz="2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95766" y="3573016"/>
            <a:ext cx="214033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Возраст: 4-</a:t>
            </a:r>
            <a:r>
              <a:rPr lang="en-US" sz="20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0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лет</a:t>
            </a:r>
            <a:endParaRPr lang="ru-RU" sz="2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347864" y="5293657"/>
            <a:ext cx="591662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0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Авторы проекта:</a:t>
            </a:r>
          </a:p>
          <a:p>
            <a:r>
              <a:rPr lang="ru-RU" sz="20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Береснева</a:t>
            </a:r>
            <a:r>
              <a:rPr lang="ru-RU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Наталья Михайловна (воспитатель)</a:t>
            </a:r>
          </a:p>
          <a:p>
            <a:r>
              <a:rPr lang="ru-RU" sz="20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Дети и родители группы №7 «Солнышко»</a:t>
            </a:r>
            <a:endParaRPr lang="ru-RU" sz="2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5-конечная звезда 12"/>
          <p:cNvSpPr/>
          <p:nvPr/>
        </p:nvSpPr>
        <p:spPr>
          <a:xfrm rot="19652609">
            <a:off x="820356" y="1336169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4-конечная звезда 13"/>
          <p:cNvSpPr/>
          <p:nvPr/>
        </p:nvSpPr>
        <p:spPr>
          <a:xfrm rot="19938056">
            <a:off x="6085261" y="1696073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29670" y="3747790"/>
            <a:ext cx="2045300" cy="184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7521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731003"/>
            <a:ext cx="8640960" cy="5938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ЦЕЛЬ ПРОЕКТА:</a:t>
            </a:r>
            <a:endParaRPr lang="ru-RU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Формировать у детей представление о космическом пространстве, солнечной системе и первых космонавтах.</a:t>
            </a:r>
            <a:endParaRPr lang="ru-RU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ЗАДАЧИ:</a:t>
            </a:r>
            <a:endParaRPr lang="ru-RU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Для детей:</a:t>
            </a:r>
            <a:endParaRPr lang="ru-RU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Познакомить с историей освоения космоса и с первыми космонавтами.</a:t>
            </a:r>
            <a:endParaRPr lang="ru-RU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Дать детям представление о том, что Вселенная – это множество звезд.</a:t>
            </a:r>
            <a:endParaRPr lang="ru-RU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Солнце – это самая близкая к Земле звезда.</a:t>
            </a:r>
            <a:endParaRPr lang="ru-RU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Способствовать развитию познавательно-исследовательской деятельности детей.</a:t>
            </a:r>
            <a:endParaRPr lang="ru-RU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Активизировать и расширять словарный запас дошкольника, развивать речевое творчество.</a:t>
            </a:r>
            <a:endParaRPr lang="ru-RU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/>
              <a:buChar char="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Способствовать развитию фантазии, воображения.</a:t>
            </a:r>
            <a:endParaRPr lang="ru-RU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Для родителей:</a:t>
            </a:r>
            <a:endParaRPr lang="ru-RU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Привлечь родителей к совместной деятельности.</a:t>
            </a:r>
            <a:endParaRPr lang="ru-RU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/>
              <a:buChar char="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Оформить книжку-малышку «Мы придумали планеты».  </a:t>
            </a:r>
            <a:endParaRPr lang="ru-RU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3" name="4-конечная звезда 2"/>
          <p:cNvSpPr/>
          <p:nvPr/>
        </p:nvSpPr>
        <p:spPr>
          <a:xfrm rot="19938056">
            <a:off x="7370419" y="5373493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5-конечная звезда 3"/>
          <p:cNvSpPr/>
          <p:nvPr/>
        </p:nvSpPr>
        <p:spPr>
          <a:xfrm rot="19652609">
            <a:off x="1108386" y="458993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6-конечная звезда 5"/>
          <p:cNvSpPr/>
          <p:nvPr/>
        </p:nvSpPr>
        <p:spPr>
          <a:xfrm>
            <a:off x="7756095" y="511369"/>
            <a:ext cx="635701" cy="64807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9908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9000">
              <a:srgbClr val="03D4A8"/>
            </a:gs>
            <a:gs pos="88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Мои рисунки\img056.jpg"/>
          <p:cNvPicPr>
            <a:picLocks noChangeAspect="1" noChangeArrowheads="1"/>
          </p:cNvPicPr>
          <p:nvPr/>
        </p:nvPicPr>
        <p:blipFill>
          <a:blip r:embed="rId2" cstate="print"/>
          <a:srcRect l="5351" t="4445" r="2783"/>
          <a:stretch>
            <a:fillRect/>
          </a:stretch>
        </p:blipFill>
        <p:spPr bwMode="auto">
          <a:xfrm rot="5400000">
            <a:off x="2829151" y="1974183"/>
            <a:ext cx="3802229" cy="5588124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8" name="5-конечная звезда 7"/>
          <p:cNvSpPr/>
          <p:nvPr/>
        </p:nvSpPr>
        <p:spPr>
          <a:xfrm rot="19980469">
            <a:off x="319759" y="5445224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4-конечная звезда 8"/>
          <p:cNvSpPr/>
          <p:nvPr/>
        </p:nvSpPr>
        <p:spPr>
          <a:xfrm>
            <a:off x="899592" y="4365104"/>
            <a:ext cx="864096" cy="922414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6-конечная звезда 9"/>
          <p:cNvSpPr/>
          <p:nvPr/>
        </p:nvSpPr>
        <p:spPr>
          <a:xfrm>
            <a:off x="319759" y="3284984"/>
            <a:ext cx="795857" cy="93610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5-конечная звезда 11"/>
          <p:cNvSpPr/>
          <p:nvPr/>
        </p:nvSpPr>
        <p:spPr>
          <a:xfrm rot="19980469">
            <a:off x="7970066" y="5597254"/>
            <a:ext cx="914400" cy="914400"/>
          </a:xfrm>
          <a:prstGeom prst="star5">
            <a:avLst>
              <a:gd name="adj" fmla="val 23449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4-конечная звезда 12"/>
          <p:cNvSpPr/>
          <p:nvPr/>
        </p:nvSpPr>
        <p:spPr>
          <a:xfrm>
            <a:off x="8046702" y="2996952"/>
            <a:ext cx="864096" cy="922414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6-конечная звезда 13"/>
          <p:cNvSpPr/>
          <p:nvPr/>
        </p:nvSpPr>
        <p:spPr>
          <a:xfrm>
            <a:off x="7863844" y="4246812"/>
            <a:ext cx="795857" cy="93610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23528" y="295119"/>
            <a:ext cx="8666816" cy="2875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1 Этап: «Выбор темы»</a:t>
            </a:r>
            <a:endParaRPr lang="ru-RU" sz="2400" b="1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Однажды в детский сад пришла Алиса С. и рассказала о своем походе в планетарий. У детей возник вопрос: «Что такое планетарий?», Алиса рассказала об экскурсии. Все стали вспоминать, что они знают о Солнечной системе. Кто летает в космос? Какие планеты знают. Семен спросил: «А что такое спутники? А у нашей планеты есть спутники? Что такое кометы? Зачем люди летают в космос?». 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Мы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обсудили с детьми вопросы и записали их для более глубокого изучения. </a:t>
            </a:r>
            <a:endParaRPr lang="ru-RU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261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09560917"/>
              </p:ext>
            </p:extLst>
          </p:nvPr>
        </p:nvGraphicFramePr>
        <p:xfrm>
          <a:off x="539552" y="1614256"/>
          <a:ext cx="8229599" cy="47505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42829"/>
                <a:gridCol w="2743385"/>
                <a:gridCol w="2743385"/>
              </a:tblGrid>
              <a:tr h="6759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effectLst/>
                        </a:rPr>
                        <a:t>Что знаем?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>
                          <a:effectLst/>
                        </a:rPr>
                        <a:t>Что хотим узнать?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effectLst/>
                        </a:rPr>
                        <a:t>Где можно найти ответы</a:t>
                      </a:r>
                      <a:r>
                        <a:rPr lang="ru-RU" sz="1600" dirty="0" smtClean="0">
                          <a:effectLst/>
                        </a:rPr>
                        <a:t>?</a:t>
                      </a:r>
                      <a:endParaRPr lang="en-US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1" marR="60111" marT="0" marB="0"/>
                </a:tc>
              </a:tr>
              <a:tr h="2488583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600" dirty="0">
                          <a:effectLst/>
                        </a:rPr>
                        <a:t>В космосе много звезд и планет.</a:t>
                      </a:r>
                      <a:endParaRPr lang="ru-RU" sz="10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600" dirty="0">
                          <a:effectLst/>
                        </a:rPr>
                        <a:t>Все они образуют Солнечную систему.</a:t>
                      </a:r>
                      <a:endParaRPr lang="ru-RU" sz="10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600" dirty="0">
                          <a:effectLst/>
                        </a:rPr>
                        <a:t>Планет много.</a:t>
                      </a:r>
                      <a:endParaRPr lang="ru-RU" sz="10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600" dirty="0">
                          <a:effectLst/>
                        </a:rPr>
                        <a:t>В космос летают космонавты.</a:t>
                      </a:r>
                      <a:endParaRPr lang="ru-RU" sz="10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600" dirty="0">
                          <a:effectLst/>
                        </a:rPr>
                        <a:t>Летают на ракете.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marL="342900" lvl="0" indent="-34290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kumimoji="0"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Как возникла Вселенная? </a:t>
                      </a:r>
                    </a:p>
                    <a:p>
                      <a:pPr marL="342900" lvl="0" indent="-34290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kumimoji="0"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Что такое комета, спутники?</a:t>
                      </a:r>
                    </a:p>
                    <a:p>
                      <a:pPr marL="342900" lvl="0" indent="-34290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kumimoji="0"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Что едят космонавты?</a:t>
                      </a:r>
                    </a:p>
                    <a:p>
                      <a:pPr marL="342900" lvl="0" indent="-34290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kumimoji="0"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Почему мы любим Солнце?</a:t>
                      </a:r>
                    </a:p>
                  </a:txBody>
                  <a:tcPr marL="60111" marR="60111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kumimoji="0" lang="ru-RU" sz="16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Спросить </a:t>
                      </a:r>
                      <a:r>
                        <a:rPr kumimoji="0"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 взрослых.</a:t>
                      </a:r>
                    </a:p>
                    <a:p>
                      <a:pPr marL="342900" lvl="0" indent="-34290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kumimoji="0"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книгах, энциклопедиях.</a:t>
                      </a:r>
                    </a:p>
                    <a:p>
                      <a:pPr marL="342900" lvl="0" indent="-34290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kumimoji="0" lang="ru-RU" sz="1600" b="1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Используя </a:t>
                      </a:r>
                      <a:r>
                        <a:rPr kumimoji="0" lang="ru-RU" sz="1600" b="1" kern="120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интернет, </a:t>
                      </a:r>
                      <a:r>
                        <a:rPr kumimoji="0"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СМИ.</a:t>
                      </a:r>
                    </a:p>
                    <a:p>
                      <a:pPr marL="342900" lvl="0" indent="-34290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kumimoji="0"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Просмотр видеофильмов по теме.</a:t>
                      </a:r>
                    </a:p>
                    <a:p>
                      <a:pPr marL="342900" lvl="0" indent="-34290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kumimoji="0"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Рассмотреть фотографии и иллюстрации.</a:t>
                      </a:r>
                    </a:p>
                    <a:p>
                      <a:pPr marL="342900" lvl="0" indent="-34290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kumimoji="0"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Занятия в детском саду</a:t>
                      </a:r>
                      <a:r>
                        <a:rPr kumimoji="0" lang="ru-RU" sz="16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kumimoji="0" lang="en-US" sz="16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endParaRPr kumimoji="0"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111" marR="60111" marT="0" marB="0">
                    <a:noFill/>
                  </a:tcPr>
                </a:tc>
              </a:tr>
            </a:tbl>
          </a:graphicData>
        </a:graphic>
      </p:graphicFrame>
      <p:sp>
        <p:nvSpPr>
          <p:cNvPr id="7" name="5-конечная звезда 6"/>
          <p:cNvSpPr/>
          <p:nvPr/>
        </p:nvSpPr>
        <p:spPr>
          <a:xfrm rot="19980469">
            <a:off x="3347564" y="538028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4-конечная звезда 7"/>
          <p:cNvSpPr/>
          <p:nvPr/>
        </p:nvSpPr>
        <p:spPr>
          <a:xfrm>
            <a:off x="2123728" y="694735"/>
            <a:ext cx="720080" cy="614905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6-конечная звезда 8"/>
          <p:cNvSpPr/>
          <p:nvPr/>
        </p:nvSpPr>
        <p:spPr>
          <a:xfrm>
            <a:off x="755576" y="631176"/>
            <a:ext cx="688282" cy="775505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5-конечная звезда 9"/>
          <p:cNvSpPr/>
          <p:nvPr/>
        </p:nvSpPr>
        <p:spPr>
          <a:xfrm rot="19980469">
            <a:off x="7577679" y="505357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4-конечная звезда 10"/>
          <p:cNvSpPr/>
          <p:nvPr/>
        </p:nvSpPr>
        <p:spPr>
          <a:xfrm>
            <a:off x="6353843" y="662064"/>
            <a:ext cx="720080" cy="614905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6-конечная звезда 11"/>
          <p:cNvSpPr/>
          <p:nvPr/>
        </p:nvSpPr>
        <p:spPr>
          <a:xfrm>
            <a:off x="4985691" y="598505"/>
            <a:ext cx="688282" cy="775505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132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545155" y="4250027"/>
            <a:ext cx="1922025" cy="2628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23528" y="756433"/>
            <a:ext cx="8640960" cy="418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2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Этап: «Сбор сведений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»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Сбор информации по теме проекта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Подбор наглядно-иллюстративного материала, видео, энциклопедической и художественной литературы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Беседа с детьми: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Times New Roman"/>
              <a:buChar char="−"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«Первый космонавт»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Times New Roman"/>
              <a:buChar char="−"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«планеты Солнечной системы»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Times New Roman"/>
              <a:buChar char="−"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«Кто такие космонавты?»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Times New Roman"/>
              <a:buChar char="−"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Беседа-рассуждение «Что я могу увидеть в космосе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?»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Привлечение родителей к реализации проекта. 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/>
              <a:buChar char=""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Планирование деятельности по теме проекта. 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8" name="5-конечная звезда 7"/>
          <p:cNvSpPr/>
          <p:nvPr/>
        </p:nvSpPr>
        <p:spPr>
          <a:xfrm rot="19980469">
            <a:off x="987532" y="5415236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4-конечная звезда 8"/>
          <p:cNvSpPr/>
          <p:nvPr/>
        </p:nvSpPr>
        <p:spPr>
          <a:xfrm>
            <a:off x="2987824" y="5449193"/>
            <a:ext cx="720080" cy="614905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6-конечная звезда 9"/>
          <p:cNvSpPr/>
          <p:nvPr/>
        </p:nvSpPr>
        <p:spPr>
          <a:xfrm>
            <a:off x="1195935" y="368680"/>
            <a:ext cx="688282" cy="775505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6-конечная звезда 15"/>
          <p:cNvSpPr/>
          <p:nvPr/>
        </p:nvSpPr>
        <p:spPr>
          <a:xfrm>
            <a:off x="7903664" y="2848800"/>
            <a:ext cx="688282" cy="775505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4-конечная звезда 16"/>
          <p:cNvSpPr/>
          <p:nvPr/>
        </p:nvSpPr>
        <p:spPr>
          <a:xfrm>
            <a:off x="6191863" y="2541347"/>
            <a:ext cx="720080" cy="614905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5-конечная звезда 17"/>
          <p:cNvSpPr/>
          <p:nvPr/>
        </p:nvSpPr>
        <p:spPr>
          <a:xfrm rot="19980469">
            <a:off x="7631525" y="517181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5-конечная звезда 18"/>
          <p:cNvSpPr/>
          <p:nvPr/>
        </p:nvSpPr>
        <p:spPr>
          <a:xfrm rot="1298939">
            <a:off x="4553343" y="5567634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3697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051720" y="620688"/>
            <a:ext cx="52394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 Этап: «Выбор возможных проектов»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3668129689"/>
              </p:ext>
            </p:extLst>
          </p:nvPr>
        </p:nvGraphicFramePr>
        <p:xfrm>
          <a:off x="1259632" y="1916832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5-конечная звезда 7"/>
          <p:cNvSpPr/>
          <p:nvPr/>
        </p:nvSpPr>
        <p:spPr>
          <a:xfrm rot="19652609">
            <a:off x="504950" y="979004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4-конечная звезда 8"/>
          <p:cNvSpPr/>
          <p:nvPr/>
        </p:nvSpPr>
        <p:spPr>
          <a:xfrm>
            <a:off x="611560" y="5517232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6-конечная звезда 9"/>
          <p:cNvSpPr/>
          <p:nvPr/>
        </p:nvSpPr>
        <p:spPr>
          <a:xfrm>
            <a:off x="8100392" y="5572656"/>
            <a:ext cx="688282" cy="775505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5-конечная звезда 10"/>
          <p:cNvSpPr/>
          <p:nvPr/>
        </p:nvSpPr>
        <p:spPr>
          <a:xfrm rot="1298939">
            <a:off x="7833229" y="1131403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99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39752" y="692696"/>
            <a:ext cx="43615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 Этап: «Реализация проектов»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196752"/>
            <a:ext cx="8568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Этот этап очень важен для детей.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Он дает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Возможность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каждому ребенку не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только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Рассказать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 том, что он знает и узнает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ходе проекта,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но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проявить свои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творческие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способности в разных видах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деятельности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                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805040153"/>
              </p:ext>
            </p:extLst>
          </p:nvPr>
        </p:nvGraphicFramePr>
        <p:xfrm>
          <a:off x="1432756" y="2492896"/>
          <a:ext cx="6091572" cy="39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5-конечная звезда 6"/>
          <p:cNvSpPr/>
          <p:nvPr/>
        </p:nvSpPr>
        <p:spPr>
          <a:xfrm rot="19652609">
            <a:off x="479372" y="2639365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4-конечная звезда 7"/>
          <p:cNvSpPr/>
          <p:nvPr/>
        </p:nvSpPr>
        <p:spPr>
          <a:xfrm>
            <a:off x="611561" y="5386857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6-конечная звезда 8"/>
          <p:cNvSpPr/>
          <p:nvPr/>
        </p:nvSpPr>
        <p:spPr>
          <a:xfrm>
            <a:off x="7783551" y="5054528"/>
            <a:ext cx="688282" cy="775505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5-конечная звезда 9"/>
          <p:cNvSpPr/>
          <p:nvPr/>
        </p:nvSpPr>
        <p:spPr>
          <a:xfrm rot="1298939">
            <a:off x="7892965" y="2692388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65633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7940" y="605587"/>
            <a:ext cx="84969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Прежде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чем приступить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реализации проекта, 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была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проведана огромная предварительная работа. 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Пополнили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развивающую среду в группе материалами, пособиями, иллюстрациями по теме, книжный уголок –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книгами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«Планета Земля», 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«Астрономия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космос», «Космос» авторов (Т.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Кадаш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Г. Абакумова), 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 выхожу в космос»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А.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Леонов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«Звездные сказки»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Е. Левитан), энциклопедиями «Космос»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авторы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Д.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Фарндон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Г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Ананьев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29198" y="2681457"/>
            <a:ext cx="1656184" cy="22380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5239739">
            <a:off x="3569371" y="3841609"/>
            <a:ext cx="2323424" cy="165920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14392" y="2702878"/>
            <a:ext cx="1706406" cy="22611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20640">
            <a:off x="6830123" y="3894518"/>
            <a:ext cx="1706810" cy="222930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4-конечная звезда 10"/>
          <p:cNvSpPr/>
          <p:nvPr/>
        </p:nvSpPr>
        <p:spPr>
          <a:xfrm rot="2184623">
            <a:off x="407122" y="6030911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5-конечная звезда 11"/>
          <p:cNvSpPr/>
          <p:nvPr/>
        </p:nvSpPr>
        <p:spPr>
          <a:xfrm rot="19652609">
            <a:off x="367619" y="2608022"/>
            <a:ext cx="708233" cy="71624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5-конечная звезда 13"/>
          <p:cNvSpPr/>
          <p:nvPr/>
        </p:nvSpPr>
        <p:spPr>
          <a:xfrm rot="19652609">
            <a:off x="8212322" y="3049971"/>
            <a:ext cx="562074" cy="54848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4-конечная звезда 14"/>
          <p:cNvSpPr/>
          <p:nvPr/>
        </p:nvSpPr>
        <p:spPr>
          <a:xfrm rot="2184623">
            <a:off x="4280180" y="5979636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0694" y="2682144"/>
            <a:ext cx="2422644" cy="326315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6987" y="3640416"/>
            <a:ext cx="1717144" cy="225146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6-конечная звезда 12"/>
          <p:cNvSpPr/>
          <p:nvPr/>
        </p:nvSpPr>
        <p:spPr>
          <a:xfrm>
            <a:off x="2512687" y="6035900"/>
            <a:ext cx="688282" cy="775505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5-конечная звезда 15"/>
          <p:cNvSpPr/>
          <p:nvPr/>
        </p:nvSpPr>
        <p:spPr>
          <a:xfrm rot="19652609">
            <a:off x="5985614" y="5974077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4-конечная звезда 16"/>
          <p:cNvSpPr/>
          <p:nvPr/>
        </p:nvSpPr>
        <p:spPr>
          <a:xfrm rot="2184623">
            <a:off x="7874982" y="6008187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6-конечная звезда 17"/>
          <p:cNvSpPr/>
          <p:nvPr/>
        </p:nvSpPr>
        <p:spPr>
          <a:xfrm>
            <a:off x="499071" y="4387058"/>
            <a:ext cx="445328" cy="532486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92778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23528" y="606167"/>
            <a:ext cx="871296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 №1  </a:t>
            </a:r>
            <a:r>
              <a:rPr lang="ru-RU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Космос в продуктивной деятельности</a:t>
            </a:r>
            <a:r>
              <a:rPr lang="ru-RU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Люди с самых давних времен любили смотреть на звезды, </a:t>
            </a:r>
            <a:endParaRPr lang="ru-RU" sz="2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всегда </a:t>
            </a:r>
            <a:r>
              <a:rPr lang="ru-RU" sz="2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хотели знать, есть ли жизнь на других планетах? </a:t>
            </a:r>
            <a:endParaRPr lang="ru-RU" sz="2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Создали </a:t>
            </a:r>
            <a:r>
              <a:rPr lang="ru-RU" sz="2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альбом «Космос». Знакомились с планетами, изучали  солнечную систему, читали книги. </a:t>
            </a:r>
            <a:r>
              <a:rPr lang="ru-RU" sz="2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sz="2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 удовольствием рисовали, конструировали, лепили и делали </a:t>
            </a:r>
            <a:r>
              <a:rPr lang="ru-RU" sz="2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аппликацию</a:t>
            </a:r>
            <a:endParaRPr lang="ru-RU" sz="2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5681112">
            <a:off x="718086" y="2174976"/>
            <a:ext cx="2000853" cy="2700740"/>
          </a:xfrm>
          <a:prstGeom prst="rect">
            <a:avLst/>
          </a:prstGeom>
          <a:noFill/>
          <a:ln>
            <a:noFill/>
          </a:ln>
          <a:effectLst/>
          <a:scene3d>
            <a:camera prst="perspectiveContrastingRightFacing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 descr="D:\Мои рисунки\img055.jpg"/>
          <p:cNvPicPr/>
          <p:nvPr/>
        </p:nvPicPr>
        <p:blipFill>
          <a:blip r:embed="rId3" cstate="print"/>
          <a:srcRect l="59462" t="54687" r="2691" b="9821"/>
          <a:stretch>
            <a:fillRect/>
          </a:stretch>
        </p:blipFill>
        <p:spPr bwMode="auto">
          <a:xfrm rot="5400000">
            <a:off x="6229088" y="4324386"/>
            <a:ext cx="1950774" cy="2655929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1" name="Picture 3" descr="D:\Мои рисунки\img055.jpg"/>
          <p:cNvPicPr/>
          <p:nvPr/>
        </p:nvPicPr>
        <p:blipFill>
          <a:blip r:embed="rId4" cstate="print"/>
          <a:srcRect l="17830" t="19196" r="37700" b="49331"/>
          <a:stretch>
            <a:fillRect/>
          </a:stretch>
        </p:blipFill>
        <p:spPr bwMode="auto">
          <a:xfrm rot="5400000">
            <a:off x="6928701" y="2701907"/>
            <a:ext cx="1731131" cy="191008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2" name="Picture 2" descr="D:\Мои рисунки\img057.jpg"/>
          <p:cNvPicPr/>
          <p:nvPr/>
        </p:nvPicPr>
        <p:blipFill>
          <a:blip r:embed="rId5" cstate="print"/>
          <a:srcRect l="47596" t="62627" r="5568" b="4226"/>
          <a:stretch>
            <a:fillRect/>
          </a:stretch>
        </p:blipFill>
        <p:spPr bwMode="auto">
          <a:xfrm rot="5400000">
            <a:off x="5054568" y="3026365"/>
            <a:ext cx="1499870" cy="149987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3" name="Picture 2" descr="D:\Мои рисунки\img057.jpg"/>
          <p:cNvPicPr/>
          <p:nvPr/>
        </p:nvPicPr>
        <p:blipFill>
          <a:blip r:embed="rId6" cstate="print"/>
          <a:srcRect l="24533" t="38442" r="19710" b="33147"/>
          <a:stretch>
            <a:fillRect/>
          </a:stretch>
        </p:blipFill>
        <p:spPr bwMode="auto">
          <a:xfrm rot="5400000">
            <a:off x="3242008" y="3030801"/>
            <a:ext cx="1785620" cy="1285875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5667" y="4752386"/>
            <a:ext cx="1444445" cy="1875351"/>
          </a:xfrm>
          <a:prstGeom prst="rect">
            <a:avLst/>
          </a:prstGeom>
          <a:ln/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0385" y="4683092"/>
            <a:ext cx="1521335" cy="200340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42909" y="4721251"/>
            <a:ext cx="1509011" cy="19481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7132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692696"/>
            <a:ext cx="864096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 №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 «Мы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играем в космос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этом проекте ребята играли в подвижные игры: 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Займи место в ракете», «Гонки на луноходах». Были изготовлены дидактические игры: «Расставь по порядку», «Узнай по силуэту», 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«Собери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космонавта».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Составляли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логические цепочки: «Солнечная система», «Обед космонавтов».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Смотрели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мультфильмы: 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Незнайка на луне», «Белка и Стрелка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 descr="D:\Мои рисунки\img060.jpg"/>
          <p:cNvPicPr/>
          <p:nvPr/>
        </p:nvPicPr>
        <p:blipFill>
          <a:blip r:embed="rId2" cstate="print"/>
          <a:srcRect l="27820" t="65960" r="5412" b="6475"/>
          <a:stretch>
            <a:fillRect/>
          </a:stretch>
        </p:blipFill>
        <p:spPr bwMode="auto">
          <a:xfrm rot="5625642">
            <a:off x="2539163" y="3892829"/>
            <a:ext cx="3429000" cy="2000250"/>
          </a:xfrm>
          <a:prstGeom prst="roundRect">
            <a:avLst/>
          </a:prstGeom>
          <a:noFill/>
          <a:effectLst>
            <a:softEdge rad="63500"/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4663347"/>
            <a:ext cx="1498854" cy="193400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127248"/>
            <a:ext cx="1582444" cy="191694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37266" y="3111847"/>
            <a:ext cx="1411198" cy="193234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D:\Мои рисунки\img060.jpg"/>
          <p:cNvPicPr/>
          <p:nvPr/>
        </p:nvPicPr>
        <p:blipFill>
          <a:blip r:embed="rId6" cstate="print"/>
          <a:srcRect l="26370" t="30519" r="37464" b="36425"/>
          <a:stretch>
            <a:fillRect/>
          </a:stretch>
        </p:blipFill>
        <p:spPr bwMode="auto">
          <a:xfrm rot="5400000">
            <a:off x="6005009" y="4434055"/>
            <a:ext cx="1885639" cy="2591422"/>
          </a:xfrm>
          <a:prstGeom prst="roundRect">
            <a:avLst/>
          </a:prstGeom>
          <a:noFill/>
          <a:effectLst>
            <a:softEdge rad="63500"/>
          </a:effec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81201" y="4437112"/>
            <a:ext cx="1178631" cy="1800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D:\Мои рисунки\img055.jpg"/>
          <p:cNvPicPr/>
          <p:nvPr/>
        </p:nvPicPr>
        <p:blipFill>
          <a:blip r:embed="rId8" cstate="print"/>
          <a:srcRect l="19885" t="58291" r="40581" b="12176"/>
          <a:stretch>
            <a:fillRect/>
          </a:stretch>
        </p:blipFill>
        <p:spPr bwMode="auto">
          <a:xfrm rot="5400000">
            <a:off x="523711" y="2868112"/>
            <a:ext cx="2047240" cy="2160905"/>
          </a:xfrm>
          <a:prstGeom prst="ellipse">
            <a:avLst/>
          </a:prstGeom>
          <a:noFill/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xmlns="" val="137600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574229"/>
            <a:ext cx="8352928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 №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 «Работа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космической лаборатории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Вместе с родителями изготовили макеты: 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Луны», «Земли», «Выход в космос», 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Солнце, Земля, Луна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 (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вращение небесных тел), 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Проекции созвездий»</a:t>
            </a:r>
          </a:p>
        </p:txBody>
      </p:sp>
      <p:pic>
        <p:nvPicPr>
          <p:cNvPr id="5" name="Picture 2" descr="D:\Мои рисунки\img061.jpg"/>
          <p:cNvPicPr/>
          <p:nvPr/>
        </p:nvPicPr>
        <p:blipFill>
          <a:blip r:embed="rId2" cstate="print"/>
          <a:srcRect l="26763" t="70010" r="37552" b="6313"/>
          <a:stretch>
            <a:fillRect/>
          </a:stretch>
        </p:blipFill>
        <p:spPr bwMode="auto">
          <a:xfrm rot="5400000">
            <a:off x="359659" y="2537901"/>
            <a:ext cx="1143000" cy="1071245"/>
          </a:xfrm>
          <a:prstGeom prst="ellipse">
            <a:avLst/>
          </a:prstGeom>
          <a:noFill/>
        </p:spPr>
      </p:pic>
      <p:pic>
        <p:nvPicPr>
          <p:cNvPr id="6" name="Picture 2" descr="D:\Мои рисунки\img061.jpg"/>
          <p:cNvPicPr/>
          <p:nvPr/>
        </p:nvPicPr>
        <p:blipFill>
          <a:blip r:embed="rId2" cstate="print"/>
          <a:srcRect l="26763" t="38442" r="37552" b="36303"/>
          <a:stretch>
            <a:fillRect/>
          </a:stretch>
        </p:blipFill>
        <p:spPr bwMode="auto">
          <a:xfrm rot="5400000">
            <a:off x="1547664" y="2521775"/>
            <a:ext cx="1143000" cy="1143000"/>
          </a:xfrm>
          <a:prstGeom prst="ellipse">
            <a:avLst/>
          </a:prstGeom>
          <a:noFill/>
        </p:spPr>
      </p:pic>
      <p:pic>
        <p:nvPicPr>
          <p:cNvPr id="7" name="Picture 2" descr="D:\Мои рисунки\img061.jpg"/>
          <p:cNvPicPr/>
          <p:nvPr/>
        </p:nvPicPr>
        <p:blipFill>
          <a:blip r:embed="rId3" cstate="print"/>
          <a:srcRect l="60218" t="52648" b="16741"/>
          <a:stretch>
            <a:fillRect/>
          </a:stretch>
        </p:blipFill>
        <p:spPr bwMode="auto">
          <a:xfrm rot="5400000">
            <a:off x="729447" y="3412000"/>
            <a:ext cx="1627305" cy="1863079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8" name="Picture 2" descr="D:\Мои рисунки\img061.jpg"/>
          <p:cNvPicPr/>
          <p:nvPr/>
        </p:nvPicPr>
        <p:blipFill>
          <a:blip r:embed="rId4" cstate="print"/>
          <a:srcRect l="28994" t="3086" r="44243" b="66609"/>
          <a:stretch>
            <a:fillRect/>
          </a:stretch>
        </p:blipFill>
        <p:spPr bwMode="auto">
          <a:xfrm rot="5400000">
            <a:off x="866907" y="4665285"/>
            <a:ext cx="1428750" cy="2515508"/>
          </a:xfrm>
          <a:prstGeom prst="roundRect">
            <a:avLst/>
          </a:prstGeom>
          <a:noFill/>
          <a:effectLst>
            <a:softEdge rad="63500"/>
          </a:effectLst>
        </p:spPr>
      </p:pic>
      <p:pic>
        <p:nvPicPr>
          <p:cNvPr id="9" name="Picture 2" descr="D:\Мои рисунки\img061.jpg"/>
          <p:cNvPicPr/>
          <p:nvPr/>
        </p:nvPicPr>
        <p:blipFill>
          <a:blip r:embed="rId5"/>
          <a:srcRect l="66909" t="3717" r="3012" b="67104"/>
          <a:stretch>
            <a:fillRect/>
          </a:stretch>
        </p:blipFill>
        <p:spPr bwMode="auto">
          <a:xfrm rot="5400000">
            <a:off x="3407812" y="4413644"/>
            <a:ext cx="1875790" cy="2571750"/>
          </a:xfrm>
          <a:prstGeom prst="roundRect">
            <a:avLst/>
          </a:prstGeom>
          <a:noFill/>
          <a:effectLst>
            <a:softEdge rad="63500"/>
          </a:effec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529086"/>
            <a:ext cx="3168178" cy="410832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516383"/>
            <a:ext cx="2776540" cy="198324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527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71439"/>
            <a:ext cx="8853460" cy="499792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7544" y="777478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 №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 «Работа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космической лаборатории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Вместе с родителями изготовили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макет «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Проекции созвездий»</a:t>
            </a:r>
          </a:p>
        </p:txBody>
      </p:sp>
      <p:sp>
        <p:nvSpPr>
          <p:cNvPr id="7" name="5-конечная звезда 6"/>
          <p:cNvSpPr/>
          <p:nvPr/>
        </p:nvSpPr>
        <p:spPr>
          <a:xfrm rot="19652609">
            <a:off x="136786" y="1481726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4-конечная звезда 7"/>
          <p:cNvSpPr/>
          <p:nvPr/>
        </p:nvSpPr>
        <p:spPr>
          <a:xfrm>
            <a:off x="135383" y="3304731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6-конечная звезда 8"/>
          <p:cNvSpPr/>
          <p:nvPr/>
        </p:nvSpPr>
        <p:spPr>
          <a:xfrm>
            <a:off x="8120377" y="1671439"/>
            <a:ext cx="688282" cy="775505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1003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692696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 №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  </a:t>
            </a:r>
          </a:p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Мини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музей «Все о космосе»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714614">
            <a:off x="738742" y="2093026"/>
            <a:ext cx="2664296" cy="353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48497">
            <a:off x="5760927" y="2138803"/>
            <a:ext cx="2727711" cy="3588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73150" y="3553426"/>
            <a:ext cx="2486844" cy="3279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 descr="D:\Мои рисунки\img061.jpg"/>
          <p:cNvPicPr>
            <a:picLocks noChangeAspect="1" noChangeArrowheads="1"/>
          </p:cNvPicPr>
          <p:nvPr/>
        </p:nvPicPr>
        <p:blipFill>
          <a:blip r:embed="rId5" cstate="print"/>
          <a:srcRect l="26763" t="38442" r="37552" b="36303"/>
          <a:stretch>
            <a:fillRect/>
          </a:stretch>
        </p:blipFill>
        <p:spPr bwMode="auto">
          <a:xfrm rot="5400000">
            <a:off x="3995936" y="2323474"/>
            <a:ext cx="1143008" cy="1143007"/>
          </a:xfrm>
          <a:prstGeom prst="ellipse">
            <a:avLst/>
          </a:prstGeom>
          <a:noFill/>
        </p:spPr>
      </p:pic>
      <p:pic>
        <p:nvPicPr>
          <p:cNvPr id="10" name="Picture 2" descr="D:\Мои рисунки\img061.jpg"/>
          <p:cNvPicPr/>
          <p:nvPr/>
        </p:nvPicPr>
        <p:blipFill>
          <a:blip r:embed="rId5" cstate="print"/>
          <a:srcRect l="26763" t="70010" r="37552" b="6313"/>
          <a:stretch>
            <a:fillRect/>
          </a:stretch>
        </p:blipFill>
        <p:spPr bwMode="auto">
          <a:xfrm rot="5400000">
            <a:off x="503675" y="759350"/>
            <a:ext cx="1143000" cy="1071245"/>
          </a:xfrm>
          <a:prstGeom prst="ellipse">
            <a:avLst/>
          </a:prstGeom>
          <a:noFill/>
        </p:spPr>
      </p:pic>
      <p:sp>
        <p:nvSpPr>
          <p:cNvPr id="11" name="5-конечная звезда 10"/>
          <p:cNvSpPr/>
          <p:nvPr/>
        </p:nvSpPr>
        <p:spPr>
          <a:xfrm rot="19652609">
            <a:off x="7923671" y="605595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4-конечная звезда 11"/>
          <p:cNvSpPr/>
          <p:nvPr/>
        </p:nvSpPr>
        <p:spPr>
          <a:xfrm>
            <a:off x="326185" y="5685974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6-конечная звезда 12"/>
          <p:cNvSpPr/>
          <p:nvPr/>
        </p:nvSpPr>
        <p:spPr>
          <a:xfrm>
            <a:off x="8180048" y="5660855"/>
            <a:ext cx="688282" cy="775505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3802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allwomens.ru/uploads/posts/2016-04/1460234752_s-dnem-kosmonavtiki-kartinki-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412776"/>
            <a:ext cx="8856984" cy="518457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653787"/>
            <a:ext cx="8352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 №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</a:t>
            </a:r>
          </a:p>
          <a:p>
            <a:pPr algn="ctr"/>
            <a:r>
              <a:rPr lang="ru-RU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Праздник-развлечение «День космонавтики»</a:t>
            </a:r>
          </a:p>
        </p:txBody>
      </p:sp>
      <p:pic>
        <p:nvPicPr>
          <p:cNvPr id="5" name="Picture 4" descr="D:\Мои рисунки\img060.jpg"/>
          <p:cNvPicPr>
            <a:picLocks noChangeAspect="1" noChangeArrowheads="1"/>
          </p:cNvPicPr>
          <p:nvPr/>
        </p:nvPicPr>
        <p:blipFill>
          <a:blip r:embed="rId3" cstate="print"/>
          <a:srcRect l="26370" t="30519" r="37464" b="36425"/>
          <a:stretch>
            <a:fillRect/>
          </a:stretch>
        </p:blipFill>
        <p:spPr bwMode="auto">
          <a:xfrm rot="5400000">
            <a:off x="3082535" y="3733758"/>
            <a:ext cx="1996783" cy="2578724"/>
          </a:xfrm>
          <a:prstGeom prst="roundRect">
            <a:avLst/>
          </a:prstGeom>
          <a:noFill/>
          <a:effectLst>
            <a:softEdge rad="63500"/>
          </a:effectLst>
        </p:spPr>
      </p:pic>
      <p:pic>
        <p:nvPicPr>
          <p:cNvPr id="6" name="Picture 4" descr="D:\Мои рисунки\img060.jpg"/>
          <p:cNvPicPr>
            <a:picLocks noChangeAspect="1" noChangeArrowheads="1"/>
          </p:cNvPicPr>
          <p:nvPr/>
        </p:nvPicPr>
        <p:blipFill>
          <a:blip r:embed="rId3" cstate="print"/>
          <a:srcRect l="65377" t="2537" r="5411" b="52177"/>
          <a:stretch>
            <a:fillRect/>
          </a:stretch>
        </p:blipFill>
        <p:spPr bwMode="auto">
          <a:xfrm rot="5657262">
            <a:off x="4747592" y="109816"/>
            <a:ext cx="2531238" cy="5544616"/>
          </a:xfrm>
          <a:prstGeom prst="roundRect">
            <a:avLst/>
          </a:prstGeom>
          <a:noFill/>
          <a:effectLst>
            <a:softEdge rad="63500"/>
          </a:effectLst>
        </p:spPr>
      </p:pic>
      <p:pic>
        <p:nvPicPr>
          <p:cNvPr id="7" name="Picture 4" descr="D:\Мои рисунки\img060.jpg"/>
          <p:cNvPicPr>
            <a:picLocks noChangeAspect="1" noChangeArrowheads="1"/>
          </p:cNvPicPr>
          <p:nvPr/>
        </p:nvPicPr>
        <p:blipFill>
          <a:blip r:embed="rId4" cstate="print"/>
          <a:srcRect l="27820" t="65960" r="5412" b="6475"/>
          <a:stretch>
            <a:fillRect/>
          </a:stretch>
        </p:blipFill>
        <p:spPr bwMode="auto">
          <a:xfrm rot="4851756">
            <a:off x="-149000" y="3275503"/>
            <a:ext cx="3429024" cy="2000263"/>
          </a:xfrm>
          <a:prstGeom prst="roundRect">
            <a:avLst/>
          </a:prstGeom>
          <a:noFill/>
          <a:effectLst>
            <a:softEdge rad="63500"/>
          </a:effectLst>
        </p:spPr>
      </p:pic>
      <p:sp>
        <p:nvSpPr>
          <p:cNvPr id="8" name="5-конечная звезда 7"/>
          <p:cNvSpPr/>
          <p:nvPr/>
        </p:nvSpPr>
        <p:spPr>
          <a:xfrm rot="19652609">
            <a:off x="7923671" y="569940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4-конечная звезда 8"/>
          <p:cNvSpPr/>
          <p:nvPr/>
        </p:nvSpPr>
        <p:spPr>
          <a:xfrm>
            <a:off x="326185" y="5685974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6-конечная звезда 9"/>
          <p:cNvSpPr/>
          <p:nvPr/>
        </p:nvSpPr>
        <p:spPr>
          <a:xfrm>
            <a:off x="8028384" y="5605823"/>
            <a:ext cx="688282" cy="775505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4-конечная звезда 11"/>
          <p:cNvSpPr/>
          <p:nvPr/>
        </p:nvSpPr>
        <p:spPr>
          <a:xfrm rot="2353813">
            <a:off x="305802" y="692765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7856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830322"/>
            <a:ext cx="856895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 №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  «Литературное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творчество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Создание книжки-малышки «Мы придумали планеты»</a:t>
            </a:r>
          </a:p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Этот проект был очень интересен детям. Вот здесь они показали всю свою фантазию и воображение, рисуя и придумывая свою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планету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83612">
            <a:off x="418056" y="3169203"/>
            <a:ext cx="4105213" cy="284351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28195">
            <a:off x="4569288" y="3190010"/>
            <a:ext cx="4114800" cy="29241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31977" y="2537857"/>
            <a:ext cx="3159621" cy="360537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4-конечная звезда 7"/>
          <p:cNvSpPr/>
          <p:nvPr/>
        </p:nvSpPr>
        <p:spPr>
          <a:xfrm rot="19938056">
            <a:off x="7597431" y="2378943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 rot="19652609">
            <a:off x="604331" y="2366885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5136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620688"/>
            <a:ext cx="85689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Мы придумали планеты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86823"/>
            <a:ext cx="4562475" cy="53435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13995" y="1286823"/>
            <a:ext cx="4078485" cy="53825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4-конечная звезда 6"/>
          <p:cNvSpPr/>
          <p:nvPr/>
        </p:nvSpPr>
        <p:spPr>
          <a:xfrm rot="19938056">
            <a:off x="972694" y="436055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 rot="19652609">
            <a:off x="7872326" y="350661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0127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620688"/>
            <a:ext cx="85689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Мы придумали планеты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4-конечная звезда 4"/>
          <p:cNvSpPr/>
          <p:nvPr/>
        </p:nvSpPr>
        <p:spPr>
          <a:xfrm rot="19938056">
            <a:off x="972694" y="436055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 rot="19652609">
            <a:off x="7872326" y="350661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58628"/>
            <a:ext cx="4410608" cy="531073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58627"/>
            <a:ext cx="4359824" cy="531073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28631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620688"/>
            <a:ext cx="85689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Мы придумали планеты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4-конечная звезда 4"/>
          <p:cNvSpPr/>
          <p:nvPr/>
        </p:nvSpPr>
        <p:spPr>
          <a:xfrm rot="19938056">
            <a:off x="972694" y="436055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 rot="19652609">
            <a:off x="7872326" y="350661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1" y="1278485"/>
            <a:ext cx="4456321" cy="546288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08004" y="1278485"/>
            <a:ext cx="4356484" cy="545389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9365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691368"/>
            <a:ext cx="85689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Мы придумали планеты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4-конечная звезда 4"/>
          <p:cNvSpPr/>
          <p:nvPr/>
        </p:nvSpPr>
        <p:spPr>
          <a:xfrm rot="19938056">
            <a:off x="972694" y="506735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 rot="19652609">
            <a:off x="7872326" y="421341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4416246" cy="525658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8896" y="1412776"/>
            <a:ext cx="4395592" cy="525658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6008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763376"/>
            <a:ext cx="85689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Мы придумали планеты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4-конечная звезда 4"/>
          <p:cNvSpPr/>
          <p:nvPr/>
        </p:nvSpPr>
        <p:spPr>
          <a:xfrm rot="19938056">
            <a:off x="972694" y="578743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 rot="19652609">
            <a:off x="7872326" y="493349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3162"/>
            <a:ext cx="4479663" cy="504188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44848" y="1553162"/>
            <a:ext cx="4147632" cy="504419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4600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742470"/>
            <a:ext cx="8640960" cy="5737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РЕЗУЛЬТАТЫ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endParaRPr lang="ru-RU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В результате проектной деятельности</a:t>
            </a: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:</a:t>
            </a:r>
            <a:endParaRPr lang="en-US" sz="20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endParaRPr lang="ru-RU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Пополнилась развивающая предметно-пространственная  среда в группе.</a:t>
            </a:r>
            <a:endParaRPr lang="ru-RU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У детей расширились и систематизировались знания о космическом пространстве и об освоении космоса.</a:t>
            </a:r>
            <a:endParaRPr lang="ru-RU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Дети научились вместе со взрослыми добывать нужную информацию, самостоятельно планировать свою деятельность, используя полученные знания.</a:t>
            </a:r>
            <a:endParaRPr lang="ru-RU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Раскрылись творческие способности родителей и детей.</a:t>
            </a:r>
            <a:endParaRPr lang="ru-RU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914400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 </a:t>
            </a:r>
            <a:endParaRPr lang="ru-RU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Оценка результатов детской проектной деятельности </a:t>
            </a:r>
            <a:endPara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отслеживались через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: 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Беседы, наблюдения за детьми в разных видах деятельности.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Степень заинтересованности родителей данной проблемой оценивалась через участие родителей в совместных мероприятиях.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-конечная звезда 4"/>
          <p:cNvSpPr/>
          <p:nvPr/>
        </p:nvSpPr>
        <p:spPr>
          <a:xfrm rot="19938056">
            <a:off x="7579414" y="4008167"/>
            <a:ext cx="837865" cy="830929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 rot="19652609">
            <a:off x="7589105" y="785964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 rot="19652609">
            <a:off x="1396418" y="497932"/>
            <a:ext cx="835061" cy="7528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241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545</TotalTime>
  <Words>926</Words>
  <Application>Microsoft Office PowerPoint</Application>
  <PresentationFormat>Экран (4:3)</PresentationFormat>
  <Paragraphs>124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xxx</dc:creator>
  <cp:lastModifiedBy>Admin</cp:lastModifiedBy>
  <cp:revision>90</cp:revision>
  <dcterms:created xsi:type="dcterms:W3CDTF">2019-02-26T10:28:58Z</dcterms:created>
  <dcterms:modified xsi:type="dcterms:W3CDTF">2019-02-28T07:37:03Z</dcterms:modified>
</cp:coreProperties>
</file>