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Муниципальное бюджетное дошкольное  образовательное учреждение</a:t>
            </a:r>
          </a:p>
          <a:p>
            <a:pPr algn="ctr"/>
            <a:r>
              <a:rPr lang="ru-RU" dirty="0" smtClean="0"/>
              <a:t> </a:t>
            </a:r>
            <a:r>
              <a:rPr lang="en-US" dirty="0" smtClean="0"/>
              <a:t>“</a:t>
            </a:r>
            <a:r>
              <a:rPr lang="ru-RU" dirty="0" smtClean="0"/>
              <a:t>Детский сад </a:t>
            </a:r>
            <a:r>
              <a:rPr lang="en-US" dirty="0" smtClean="0"/>
              <a:t>“</a:t>
            </a:r>
            <a:r>
              <a:rPr lang="ru-RU" dirty="0" smtClean="0"/>
              <a:t>Аист</a:t>
            </a:r>
            <a:r>
              <a:rPr lang="en-US" dirty="0" smtClean="0"/>
              <a:t>”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2708920"/>
            <a:ext cx="8496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Отчет о работе по экологическому воспитанию </a:t>
            </a:r>
          </a:p>
          <a:p>
            <a:pPr algn="ctr"/>
            <a:r>
              <a:rPr lang="ru-RU" dirty="0" smtClean="0"/>
              <a:t>в средней группе</a:t>
            </a:r>
          </a:p>
          <a:p>
            <a:pPr algn="ctr"/>
            <a:r>
              <a:rPr lang="ru-RU" dirty="0" smtClean="0"/>
              <a:t>«Гномики»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084168" y="4221088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 воспитатель</a:t>
            </a:r>
          </a:p>
          <a:p>
            <a:r>
              <a:rPr lang="ru-RU" dirty="0" smtClean="0"/>
              <a:t>Мусина А.Н.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635896" y="6093296"/>
            <a:ext cx="2874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Г.Новый</a:t>
            </a:r>
            <a:r>
              <a:rPr lang="ru-RU" dirty="0" smtClean="0"/>
              <a:t> Уренгой </a:t>
            </a:r>
          </a:p>
          <a:p>
            <a:pPr algn="ctr"/>
            <a:r>
              <a:rPr lang="ru-RU" dirty="0" smtClean="0"/>
              <a:t>2018 год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9128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04664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 </a:t>
            </a:r>
            <a:r>
              <a:rPr lang="ru-RU" b="1" dirty="0"/>
              <a:t>работе с дошкольниками по экологическому воспитанию</a:t>
            </a:r>
            <a:r>
              <a:rPr lang="ru-RU" dirty="0"/>
              <a:t> и обучению мы использовали интегрированный </a:t>
            </a:r>
            <a:r>
              <a:rPr lang="ru-RU" dirty="0" smtClean="0"/>
              <a:t>подход, через различные виды деятельности. </a:t>
            </a:r>
            <a:r>
              <a:rPr lang="ru-RU" dirty="0"/>
              <a:t>Интегрированные формы работы позволяют не допустить перегрузки детей в течение дня, повышают заинтересованность детей, создают условия для развития каждого ребенка.</a:t>
            </a:r>
            <a:endParaRPr lang="ru-RU" dirty="0" smtClean="0"/>
          </a:p>
          <a:p>
            <a:r>
              <a:rPr lang="ru-RU" dirty="0"/>
              <a:t>Для организации интересной мыслительной деятельности нам помогли нетрадиционные формы и методы — мультимедийные презентации, слайды, видеоклипы, </a:t>
            </a:r>
            <a:r>
              <a:rPr lang="ru-RU" b="1" dirty="0"/>
              <a:t>экологические сказки и т</a:t>
            </a:r>
            <a:r>
              <a:rPr lang="ru-RU" dirty="0"/>
              <a:t>. д</a:t>
            </a:r>
            <a:r>
              <a:rPr lang="ru-RU" dirty="0" smtClean="0"/>
              <a:t>.</a:t>
            </a:r>
          </a:p>
          <a:p>
            <a:r>
              <a:rPr lang="ru-RU" dirty="0"/>
              <a:t>К</a:t>
            </a:r>
            <a:r>
              <a:rPr lang="ru-RU" dirty="0" smtClean="0"/>
              <a:t>омплексный </a:t>
            </a:r>
            <a:r>
              <a:rPr lang="ru-RU" dirty="0"/>
              <a:t>подход к проблеме экологического воспитания выявил необходимость внесения регионального компонента в его содержание. На доступном, близком материале дети легче и быстрее усваивают взаимосвязи между явлениями природы.</a:t>
            </a:r>
          </a:p>
        </p:txBody>
      </p:sp>
      <p:pic>
        <p:nvPicPr>
          <p:cNvPr id="1027" name="Picture 3" descr="C:\Users\ALBINA\Pictures\2018-03-30\2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01008"/>
            <a:ext cx="2480676" cy="3307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9159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476672"/>
            <a:ext cx="828092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Одним из важнейших условий решения задач </a:t>
            </a:r>
            <a:r>
              <a:rPr lang="ru-RU" b="1" dirty="0"/>
              <a:t>экологического</a:t>
            </a:r>
            <a:r>
              <a:rPr lang="ru-RU" dirty="0"/>
              <a:t> образования на наш взгляд, является организация развивающей предметной </a:t>
            </a:r>
            <a:r>
              <a:rPr lang="ru-RU" b="1" dirty="0"/>
              <a:t>среды</a:t>
            </a:r>
            <a:r>
              <a:rPr lang="ru-RU" dirty="0"/>
              <a:t>.</a:t>
            </a:r>
          </a:p>
          <a:p>
            <a:r>
              <a:rPr lang="ru-RU" dirty="0"/>
              <a:t>В нашей </a:t>
            </a:r>
            <a:r>
              <a:rPr lang="ru-RU" b="1" dirty="0"/>
              <a:t>группе</a:t>
            </a:r>
            <a:r>
              <a:rPr lang="ru-RU" dirty="0"/>
              <a:t> </a:t>
            </a:r>
            <a:r>
              <a:rPr lang="ru-RU" dirty="0" smtClean="0"/>
              <a:t>имеется </a:t>
            </a:r>
            <a:r>
              <a:rPr lang="ru-RU" dirty="0"/>
              <a:t>традиционный уголок </a:t>
            </a:r>
            <a:r>
              <a:rPr lang="ru-RU" dirty="0" smtClean="0"/>
              <a:t>природы где размещены </a:t>
            </a:r>
            <a:r>
              <a:rPr lang="ru-RU" dirty="0"/>
              <a:t>различные дидактические игры </a:t>
            </a:r>
            <a:r>
              <a:rPr lang="ru-RU" b="1" dirty="0"/>
              <a:t>экологического содержания</a:t>
            </a:r>
            <a:r>
              <a:rPr lang="ru-RU" dirty="0"/>
              <a:t>, детская познавательная литература, модели правил поведения в природе для решения различных проблемных ситуаций.</a:t>
            </a:r>
            <a:endParaRPr lang="ru-RU" dirty="0" smtClean="0"/>
          </a:p>
        </p:txBody>
      </p:sp>
      <p:pic>
        <p:nvPicPr>
          <p:cNvPr id="2050" name="Picture 2" descr="C:\Users\ALBINA\Pictures\2018-03-30\2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5"/>
            <a:ext cx="2967988" cy="3957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ALBINA\Pictures\2018-03-30\2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752" y="2492895"/>
            <a:ext cx="2976019" cy="396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519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Уголок экспериментирования </a:t>
            </a:r>
            <a:r>
              <a:rPr lang="ru-RU" dirty="0" smtClean="0"/>
              <a:t>- в </a:t>
            </a:r>
            <a:r>
              <a:rPr lang="ru-RU" dirty="0"/>
              <a:t>нем дети проводят разнообразную исследовательскую деятельность, в том числе и самостоятельную. В процессе работы учим детей размышлять, формулировать и отстаивать свое мнение, обобщать результаты опытов, строить гипотезы и проверять их. </a:t>
            </a:r>
          </a:p>
        </p:txBody>
      </p:sp>
      <p:pic>
        <p:nvPicPr>
          <p:cNvPr id="3074" name="Picture 2" descr="C:\Users\ALBINA\Pictures\2018-03-30\2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7188"/>
            <a:ext cx="3215141" cy="2411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LBINA\Pictures\2018-03-30\28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44" y="1627189"/>
            <a:ext cx="3215140" cy="2411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LBINA\Pictures\2018-03-30\2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411" y="4146556"/>
            <a:ext cx="3464995" cy="259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12552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4969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нашей </a:t>
            </a:r>
            <a:r>
              <a:rPr lang="ru-RU" b="1" dirty="0"/>
              <a:t>группе</a:t>
            </a:r>
            <a:r>
              <a:rPr lang="ru-RU" dirty="0"/>
              <a:t> организован игровой </a:t>
            </a:r>
            <a:r>
              <a:rPr lang="ru-RU" u="sng" dirty="0"/>
              <a:t>уголок</a:t>
            </a:r>
            <a:r>
              <a:rPr lang="ru-RU" dirty="0"/>
              <a:t>: здесь дети играют в настольно-печатные, сюжетно-ролевые, дидактические и другие развивающие </a:t>
            </a:r>
            <a:r>
              <a:rPr lang="ru-RU" b="1" dirty="0"/>
              <a:t>экологические игры</a:t>
            </a:r>
            <a:r>
              <a:rPr lang="ru-RU" dirty="0"/>
              <a:t>. Имеется библиотека, в которой находится познавательная, художественная, научно-популярная детская литература. В этой части </a:t>
            </a:r>
            <a:r>
              <a:rPr lang="ru-RU" b="1" dirty="0"/>
              <a:t>экологического уголка дети читают</a:t>
            </a:r>
            <a:r>
              <a:rPr lang="ru-RU" dirty="0"/>
              <a:t>, рассматривают иллюстрации о природе, проводят беседы, обсуждают прочитанное.</a:t>
            </a:r>
          </a:p>
        </p:txBody>
      </p:sp>
      <p:pic>
        <p:nvPicPr>
          <p:cNvPr id="4098" name="Picture 2" descr="C:\Users\ALBINA\Pictures\2018-03-30\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55" y="2636912"/>
            <a:ext cx="3793097" cy="284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LBINA\Pictures\2018-03-30\2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420888"/>
            <a:ext cx="2736304" cy="364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7655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48679"/>
            <a:ext cx="8640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Уровень </a:t>
            </a:r>
            <a:r>
              <a:rPr lang="ru-RU" b="1" dirty="0"/>
              <a:t>экологического</a:t>
            </a:r>
            <a:r>
              <a:rPr lang="ru-RU" dirty="0"/>
              <a:t> развития детей во многом определяется степенью </a:t>
            </a:r>
            <a:r>
              <a:rPr lang="ru-RU" b="1" dirty="0"/>
              <a:t>экологической</a:t>
            </a:r>
            <a:r>
              <a:rPr lang="ru-RU" dirty="0"/>
              <a:t> грамотностью их родителей. Поэтому немаловажное значение имеет просвещение в области охраны окружающей </a:t>
            </a:r>
            <a:r>
              <a:rPr lang="ru-RU" b="1" dirty="0"/>
              <a:t>среды</a:t>
            </a:r>
            <a:r>
              <a:rPr lang="ru-RU" dirty="0"/>
              <a:t>. С этой целью мы </a:t>
            </a:r>
            <a:r>
              <a:rPr lang="ru-RU" dirty="0" smtClean="0"/>
              <a:t> </a:t>
            </a:r>
            <a:r>
              <a:rPr lang="ru-RU" dirty="0"/>
              <a:t>проводили консультации, </a:t>
            </a:r>
            <a:r>
              <a:rPr lang="ru-RU" dirty="0" smtClean="0"/>
              <a:t> собрания, беседы, анкетирования. </a:t>
            </a:r>
            <a:r>
              <a:rPr lang="ru-RU" dirty="0"/>
              <a:t>Родители активны, помогают нам, они отзываются на любые просьбы. Так, например, папы принимают участие в изготовлении кормушек для </a:t>
            </a:r>
            <a:r>
              <a:rPr lang="ru-RU" dirty="0" smtClean="0"/>
              <a:t>птиц . А </a:t>
            </a:r>
            <a:r>
              <a:rPr lang="ru-RU" dirty="0"/>
              <a:t>мамы </a:t>
            </a:r>
            <a:r>
              <a:rPr lang="ru-RU" dirty="0" smtClean="0"/>
              <a:t>создали макеты природных зон, а так же принимают участие в ежегодном конкурсе «Огород на окошке».</a:t>
            </a:r>
          </a:p>
          <a:p>
            <a:r>
              <a:rPr lang="ru-RU" dirty="0" smtClean="0"/>
              <a:t>Были </a:t>
            </a:r>
            <a:r>
              <a:rPr lang="ru-RU" dirty="0"/>
              <a:t>проведены беседы с </a:t>
            </a:r>
            <a:r>
              <a:rPr lang="ru-RU" dirty="0" smtClean="0"/>
              <a:t>детьми,  </a:t>
            </a:r>
            <a:r>
              <a:rPr lang="ru-RU" dirty="0"/>
              <a:t>целевые прогулки, наблюдения за поведением </a:t>
            </a:r>
            <a:r>
              <a:rPr lang="ru-RU" dirty="0" smtClean="0"/>
              <a:t>пернатых </a:t>
            </a:r>
            <a:r>
              <a:rPr lang="ru-RU" dirty="0"/>
              <a:t>прилетающих к кормушкам, чтение художественной литературы по теме, знакомство с народными </a:t>
            </a:r>
            <a:r>
              <a:rPr lang="ru-RU" dirty="0" smtClean="0"/>
              <a:t>приметами.</a:t>
            </a:r>
            <a:endParaRPr lang="ru-RU" dirty="0"/>
          </a:p>
        </p:txBody>
      </p:sp>
      <p:pic>
        <p:nvPicPr>
          <p:cNvPr id="5122" name="Picture 2" descr="C:\Users\ALBINA\Pictures\2018-03-30\2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729913"/>
            <a:ext cx="2260845" cy="301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LBINA\Pictures\2018-03-30\2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3213" y="3729913"/>
            <a:ext cx="2260845" cy="3014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5731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7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результате целенаправленной работы по формированию экологической </a:t>
            </a:r>
            <a:r>
              <a:rPr lang="ru-RU" dirty="0" smtClean="0"/>
              <a:t>культуры </a:t>
            </a:r>
            <a:r>
              <a:rPr lang="ru-RU" dirty="0"/>
              <a:t> произошли изменения в поступках и поведении детей. </a:t>
            </a:r>
            <a:r>
              <a:rPr lang="ru-RU" dirty="0" smtClean="0"/>
              <a:t>Дети </a:t>
            </a:r>
            <a:r>
              <a:rPr lang="ru-RU" dirty="0"/>
              <a:t>стали осознанно относиться к природным богатствам, ко всему живому </a:t>
            </a:r>
            <a:r>
              <a:rPr lang="ru-RU" dirty="0" smtClean="0"/>
              <a:t>стали внимательнее</a:t>
            </a:r>
            <a:r>
              <a:rPr lang="ru-RU" dirty="0"/>
              <a:t>, трудолюбивее и  наблюдательнее, что отражается в их рисунках и рассказах. На занятиях по познавательному развитию дети стали более внимательными. Они с интересом слушают рассказы о животных и растениях, задают </a:t>
            </a:r>
            <a:r>
              <a:rPr lang="ru-RU" dirty="0" smtClean="0"/>
              <a:t>дополнительные вопросы.</a:t>
            </a:r>
            <a:r>
              <a:rPr lang="ru-RU" dirty="0"/>
              <a:t> </a:t>
            </a:r>
            <a:endParaRPr lang="ru-RU" dirty="0" smtClean="0"/>
          </a:p>
          <a:p>
            <a:r>
              <a:rPr lang="ru-RU" dirty="0" smtClean="0"/>
              <a:t>Полученными </a:t>
            </a:r>
            <a:r>
              <a:rPr lang="ru-RU" dirty="0"/>
              <a:t>впечатлениями, знаниями, переживаниями, дети делятся со своими родителями и с другими детьми, вводят их в сюжеты своих игр. На основе сотрудничества мы добились доверительных взаимоотношений </a:t>
            </a:r>
            <a:r>
              <a:rPr lang="ru-RU" dirty="0" smtClean="0"/>
              <a:t>с родителями</a:t>
            </a:r>
            <a:r>
              <a:rPr lang="ru-RU" dirty="0"/>
              <a:t>, их заинтересованного, неравнодушного отношения к развитию и воспитанию детей.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3933056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Хочется верить, что любовь к родной природе останется в сердцах наших воспитанников на долгие годы и поможет жить в гармонии с окружающим миром.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90465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170</TotalTime>
  <Words>116</Words>
  <Application>Microsoft Office PowerPoint</Application>
  <PresentationFormat>Экран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ALBINA</dc:creator>
  <cp:lastModifiedBy>ALBINA</cp:lastModifiedBy>
  <cp:revision>13</cp:revision>
  <dcterms:created xsi:type="dcterms:W3CDTF">2018-03-29T14:54:49Z</dcterms:created>
  <dcterms:modified xsi:type="dcterms:W3CDTF">2018-03-30T05:18:14Z</dcterms:modified>
</cp:coreProperties>
</file>