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25" r:id="rId3"/>
    <p:sldId id="326" r:id="rId4"/>
    <p:sldId id="328" r:id="rId5"/>
    <p:sldId id="329" r:id="rId6"/>
    <p:sldId id="330" r:id="rId7"/>
    <p:sldId id="331" r:id="rId8"/>
    <p:sldId id="333" r:id="rId9"/>
    <p:sldId id="332" r:id="rId10"/>
    <p:sldId id="327" r:id="rId11"/>
    <p:sldId id="287" r:id="rId12"/>
    <p:sldId id="281" r:id="rId13"/>
    <p:sldId id="288" r:id="rId14"/>
    <p:sldId id="289" r:id="rId15"/>
    <p:sldId id="334" r:id="rId16"/>
    <p:sldId id="335" r:id="rId17"/>
    <p:sldId id="336" r:id="rId18"/>
    <p:sldId id="337" r:id="rId19"/>
    <p:sldId id="338" r:id="rId20"/>
    <p:sldId id="297" r:id="rId21"/>
    <p:sldId id="302" r:id="rId22"/>
    <p:sldId id="298" r:id="rId23"/>
    <p:sldId id="299" r:id="rId24"/>
    <p:sldId id="300" r:id="rId25"/>
    <p:sldId id="301" r:id="rId26"/>
    <p:sldId id="322" r:id="rId27"/>
    <p:sldId id="323" r:id="rId28"/>
    <p:sldId id="303" r:id="rId29"/>
    <p:sldId id="305" r:id="rId30"/>
    <p:sldId id="304" r:id="rId31"/>
    <p:sldId id="306" r:id="rId32"/>
    <p:sldId id="307" r:id="rId33"/>
    <p:sldId id="311" r:id="rId34"/>
    <p:sldId id="308" r:id="rId35"/>
    <p:sldId id="309" r:id="rId36"/>
    <p:sldId id="310" r:id="rId37"/>
    <p:sldId id="312" r:id="rId38"/>
    <p:sldId id="313" r:id="rId39"/>
    <p:sldId id="314" r:id="rId40"/>
    <p:sldId id="315" r:id="rId41"/>
    <p:sldId id="316" r:id="rId42"/>
    <p:sldId id="321" r:id="rId43"/>
    <p:sldId id="317" r:id="rId44"/>
    <p:sldId id="318" r:id="rId45"/>
    <p:sldId id="319" r:id="rId46"/>
    <p:sldId id="320" r:id="rId47"/>
    <p:sldId id="257" r:id="rId48"/>
    <p:sldId id="258" r:id="rId49"/>
    <p:sldId id="259" r:id="rId50"/>
    <p:sldId id="261" r:id="rId51"/>
    <p:sldId id="262" r:id="rId52"/>
    <p:sldId id="263" r:id="rId53"/>
    <p:sldId id="264" r:id="rId54"/>
    <p:sldId id="265" r:id="rId55"/>
    <p:sldId id="266" r:id="rId56"/>
    <p:sldId id="270" r:id="rId57"/>
    <p:sldId id="279" r:id="rId58"/>
    <p:sldId id="280" r:id="rId59"/>
    <p:sldId id="271" r:id="rId60"/>
    <p:sldId id="272" r:id="rId61"/>
    <p:sldId id="273" r:id="rId62"/>
    <p:sldId id="274" r:id="rId63"/>
    <p:sldId id="275" r:id="rId64"/>
    <p:sldId id="276" r:id="rId65"/>
    <p:sldId id="277" r:id="rId66"/>
    <p:sldId id="278" r:id="rId6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272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5AD21E0A-E36B-4EF5-8F3E-F37C6CC5EDE5}" type="datetimeFigureOut">
              <a:rPr lang="ru-RU" smtClean="0"/>
              <a:t>09.11.2017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E7962836-01BF-4C48-9C5A-B57390181C5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869160"/>
            <a:ext cx="8820472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 Методическая разработка</a:t>
            </a:r>
            <a:br>
              <a:rPr lang="ru-RU" sz="3600" dirty="0" smtClean="0"/>
            </a:br>
            <a:r>
              <a:rPr lang="ru-RU" sz="3600" dirty="0" smtClean="0"/>
              <a:t>декоративный </a:t>
            </a:r>
            <a:r>
              <a:rPr lang="ru-RU" sz="3600" dirty="0" smtClean="0"/>
              <a:t>натюрморт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(Стилизация)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16" name="Рисунок 1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07" b="1280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2048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 idx="4294967295"/>
          </p:nvPr>
        </p:nvSpPr>
        <p:spPr>
          <a:xfrm>
            <a:off x="611560" y="404664"/>
            <a:ext cx="5194300" cy="11890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err="1" smtClean="0"/>
              <a:t>Мау</a:t>
            </a:r>
            <a:r>
              <a:rPr lang="ru-RU" sz="2400" dirty="0" smtClean="0"/>
              <a:t> </a:t>
            </a:r>
            <a:r>
              <a:rPr lang="ru-RU" sz="2400" dirty="0" smtClean="0"/>
              <a:t>до город набережные челны </a:t>
            </a:r>
            <a:r>
              <a:rPr lang="ru-RU" sz="2400" dirty="0" smtClean="0"/>
              <a:t>« Детская Художественная </a:t>
            </a:r>
            <a:r>
              <a:rPr lang="ru-RU" sz="2400" dirty="0" smtClean="0"/>
              <a:t>школа№1</a:t>
            </a:r>
            <a:endParaRPr lang="ru-RU" sz="2400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half" idx="4294967295"/>
          </p:nvPr>
        </p:nvSpPr>
        <p:spPr>
          <a:xfrm>
            <a:off x="539552" y="2420888"/>
            <a:ext cx="5195888" cy="31242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Шихова Алсу </a:t>
            </a:r>
            <a:r>
              <a:rPr lang="ru-RU" sz="2000" dirty="0" err="1" smtClean="0"/>
              <a:t>Ильдаровна</a:t>
            </a:r>
            <a:r>
              <a:rPr lang="ru-RU" sz="2000" dirty="0" smtClean="0"/>
              <a:t> Заслуженный Член СХРТ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Член творческой группы художников </a:t>
            </a:r>
            <a:r>
              <a:rPr lang="ru-RU" sz="2000" dirty="0" smtClean="0"/>
              <a:t>«6+1;</a:t>
            </a:r>
            <a:endParaRPr lang="ru-RU" sz="2000" dirty="0" smtClean="0"/>
          </a:p>
          <a:p>
            <a:r>
              <a:rPr lang="ru-RU" sz="2000" dirty="0" err="1" smtClean="0"/>
              <a:t>Преподавателькомпьютерной</a:t>
            </a:r>
            <a:r>
              <a:rPr lang="ru-RU" sz="2000" dirty="0" smtClean="0"/>
              <a:t> графики</a:t>
            </a:r>
            <a:endParaRPr lang="ru-RU" sz="2000" dirty="0"/>
          </a:p>
        </p:txBody>
      </p:sp>
      <p:pic>
        <p:nvPicPr>
          <p:cNvPr id="18" name="Объект 17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875" y="0"/>
            <a:ext cx="3032125" cy="6853238"/>
          </a:xfrm>
        </p:spPr>
      </p:pic>
    </p:spTree>
    <p:extLst>
      <p:ext uri="{BB962C8B-B14F-4D97-AF65-F5344CB8AC3E}">
        <p14:creationId xmlns:p14="http://schemas.microsoft.com/office/powerpoint/2010/main" val="2767640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1997839"/>
            <a:ext cx="8280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Проблема художественно-творческого развития волнует умы исследователей со времён античности и до наших дней. Главная причина интереса к этой проблеме в том, что художественное творчество рассматривается многими учеными, как феномен человеческой деятельности, как «наивысшее проявление человеческого бытия»(</a:t>
            </a:r>
            <a:r>
              <a:rPr lang="ru-RU" sz="2400" b="1" dirty="0" err="1"/>
              <a:t>И.Кант</a:t>
            </a:r>
            <a:r>
              <a:rPr lang="ru-RU" sz="2400" b="1" dirty="0"/>
              <a:t>, Ф. </a:t>
            </a:r>
            <a:r>
              <a:rPr lang="ru-RU" sz="2400" b="1" dirty="0" smtClean="0"/>
              <a:t>Шеллинг)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172239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274838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 развитием цивилизации появляется другой взгляд на искусство натюрморта. Это происходит на рубеже XIX-XX веков. Художники создают новые приемы отражения действительности. Для создания своих произведений они используют революционные методы передачи пространства и формы.</a:t>
            </a:r>
          </a:p>
        </p:txBody>
      </p:sp>
    </p:spTree>
    <p:extLst>
      <p:ext uri="{BB962C8B-B14F-4D97-AF65-F5344CB8AC3E}">
        <p14:creationId xmlns:p14="http://schemas.microsoft.com/office/powerpoint/2010/main" val="3991795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23528" y="260648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Поль Сезанн французский живописец В произведениях Сезанна конструктивно четкий рисунок, обобщенные формы. Художник использует чистый цвет, стремится передать гармоничную уравновешенность природы. Творчество Поля Сезанна оказало большое влияние на многих художников ХХ века.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3528392" cy="2752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9552" y="5397236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Поль</a:t>
            </a:r>
            <a:r>
              <a:rPr lang="ru-RU" dirty="0"/>
              <a:t> Сезанн "</a:t>
            </a:r>
            <a:r>
              <a:rPr lang="ru-RU" b="1" dirty="0"/>
              <a:t>Натюрморт</a:t>
            </a:r>
            <a:r>
              <a:rPr lang="ru-RU" dirty="0"/>
              <a:t> с яблоками и первоцветом". 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701" y="2204864"/>
            <a:ext cx="4059739" cy="2981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427984" y="5332775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Поля Сезанн. </a:t>
            </a:r>
            <a:r>
              <a:rPr lang="ru-RU" dirty="0"/>
              <a:t>Натюрморт с кувшином. </a:t>
            </a:r>
          </a:p>
        </p:txBody>
      </p:sp>
    </p:spTree>
    <p:extLst>
      <p:ext uri="{BB962C8B-B14F-4D97-AF65-F5344CB8AC3E}">
        <p14:creationId xmlns:p14="http://schemas.microsoft.com/office/powerpoint/2010/main" val="3263736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07158"/>
            <a:ext cx="2157275" cy="277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2492896"/>
            <a:ext cx="3486413" cy="27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99990" y="5445224"/>
            <a:ext cx="42839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Винсент Ван Гог: Натюрморт с керамическими и стеклянной бутылками и чашкой....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4072" y="5445224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Картина Ван Гога Натюрморт: двенадцать подсолнухов в вазе 1889.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46089" y="476672"/>
            <a:ext cx="82098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Винсент Ван Гог голландский </a:t>
            </a:r>
            <a:r>
              <a:rPr lang="ru-RU" dirty="0" err="1" smtClean="0"/>
              <a:t>живописец.Его</a:t>
            </a:r>
            <a:r>
              <a:rPr lang="ru-RU" dirty="0" smtClean="0"/>
              <a:t> </a:t>
            </a:r>
            <a:r>
              <a:rPr lang="ru-RU" dirty="0"/>
              <a:t>творческие поиски противоречивы. Одни картины пронизаны светом, чистейшими нежными оттенками, другие – выполнены в темной, земляной и даже несколько зловещей гамме. В. Ван Гог создает свои многочисленные картины в порыве вдохновения. Динамика мазка наполняет движение каждый предмет.</a:t>
            </a:r>
          </a:p>
        </p:txBody>
      </p:sp>
    </p:spTree>
    <p:extLst>
      <p:ext uri="{BB962C8B-B14F-4D97-AF65-F5344CB8AC3E}">
        <p14:creationId xmlns:p14="http://schemas.microsoft.com/office/powerpoint/2010/main" val="3302168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20511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Матисс Анри французский живописец. Известен своими изысканиями в передаче эмоций через цвет и форму. В его картинах преобладают насыщенные чистые цвета, контрастные сочетания хроматических плоскостей, заключенных в темный широкий контур, обобщенность формы, лишенной объема.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34" y="2636913"/>
            <a:ext cx="3987654" cy="306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36912"/>
            <a:ext cx="3744416" cy="3060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803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Пикассо Пабло испанский художник. Он уделяет особое внимание превращению форм в геометрические блоки, рассекает их на плоскости и грани. Перспектива исчезает, палитра тяготеет к монохромности. Картины Пикассо зачастую сводятся к непонятным ребусам.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68327"/>
            <a:ext cx="3874467" cy="28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163" y="2968327"/>
            <a:ext cx="3554277" cy="28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5511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3433564" cy="357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04664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Казимир Малевич русский живописец</a:t>
            </a:r>
            <a:r>
              <a:rPr lang="ru-RU" dirty="0" smtClean="0"/>
              <a:t>. Один </a:t>
            </a:r>
            <a:r>
              <a:rPr lang="ru-RU" dirty="0"/>
              <a:t>из основателей абстрактного искусства</a:t>
            </a:r>
            <a:r>
              <a:rPr lang="ru-RU" dirty="0" smtClean="0"/>
              <a:t>. Он </a:t>
            </a:r>
            <a:r>
              <a:rPr lang="ru-RU" dirty="0"/>
              <a:t>отошёл от отражения реальных вещей и явлений, трактовал предметную форму как комбинации контрастных по цвету геометрических элементов.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488" y="1988839"/>
            <a:ext cx="3512367" cy="357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8740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305342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Творческое мышление является важным компонентом развития личности учащегося, оно позволяет человеку ставить новые проблемы, находить новые </a:t>
            </a:r>
            <a:r>
              <a:rPr lang="ru-RU" sz="2400" dirty="0" smtClean="0"/>
              <a:t>решения, </a:t>
            </a:r>
            <a:r>
              <a:rPr lang="ru-RU" sz="2400" dirty="0"/>
              <a:t>множества выборов, делать открытия. </a:t>
            </a:r>
            <a:r>
              <a:rPr lang="ru-RU" sz="2400" dirty="0" smtClean="0"/>
              <a:t>Формирование </a:t>
            </a:r>
            <a:r>
              <a:rPr lang="ru-RU" sz="2400" dirty="0"/>
              <a:t>творчества личности необходимо начинать как можно раньше. Уровень развития творческого мышления, достигаемый в дошкольном возрасте, имеет существенное значение для всей последующей жизни человека. </a:t>
            </a:r>
          </a:p>
        </p:txBody>
      </p:sp>
    </p:spTree>
    <p:extLst>
      <p:ext uri="{BB962C8B-B14F-4D97-AF65-F5344CB8AC3E}">
        <p14:creationId xmlns:p14="http://schemas.microsoft.com/office/powerpoint/2010/main" val="41829249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Стилизация в декоративным натюрморте</a:t>
            </a:r>
            <a:endParaRPr lang="ru-RU" sz="2000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83568" y="2636912"/>
            <a:ext cx="7920879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Стилизованный натюрморт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Натюрморт- жанр изобразительного искусства в котором различные предметы объединены в единую группу, но специфика натюрморта такова, что требует от художника особого внимания к структуре объемов, фактуре поверхности предметов и их пространственных соотношений.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В стилизации натюрморта важна не только условность, присущая всему декоративному искусству, а важно скомпоновать все элементы изображения в едином плане. Цвет, фактура, линия должны быть подчинены одному замыслу</a:t>
            </a:r>
            <a:r>
              <a:rPr kumimoji="0" lang="ru-RU" altLang="ru-RU" sz="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ru-RU" altLang="ru-RU" sz="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endParaRPr kumimoji="0" lang="ru-RU" alt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46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2276872"/>
            <a:ext cx="81369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Стилизация </a:t>
            </a:r>
            <a:r>
              <a:rPr lang="ru-RU" b="1" dirty="0"/>
              <a:t>- обобщение и упрощение изображаемых фигур по рисунку и цвету, произведение фигур в удобную для орнамента форму. Стилизация применяется как средство дизайна, монументального искусства и в декоративном искусстве для усиления декоративности. Стилизуя, художник, выявляет декоративную закономерность форм, отбрасывает случайности, упрощает детали, находит ритмическую основу изображения</a:t>
            </a:r>
          </a:p>
        </p:txBody>
      </p:sp>
    </p:spTree>
    <p:extLst>
      <p:ext uri="{BB962C8B-B14F-4D97-AF65-F5344CB8AC3E}">
        <p14:creationId xmlns:p14="http://schemas.microsoft.com/office/powerpoint/2010/main" val="2153910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132856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Построение декоративного натюрморта базируется на выделении одного главного элемента, вокруг которого выстраивается, объединяющая все компоненты композиция. Стилизация может упрощать предметы до символов и силуэтов, а может наоборот за счет усложнения формы и насыщения декоративными деталями создать единый композиционный ансамбль.</a:t>
            </a:r>
          </a:p>
          <a:p>
            <a:r>
              <a:rPr lang="ru-RU" b="1" dirty="0"/>
              <a:t>Главное в натюрморте, в том числе и стилизованном - уравновешенность. Динамика в композиции стилизованного натюрморта создается из форм с острыми углами, наклонных линий, ярких контрастов, а также не лишним будет применение членения плоскости на неравные части.</a:t>
            </a:r>
          </a:p>
        </p:txBody>
      </p:sp>
    </p:spTree>
    <p:extLst>
      <p:ext uri="{BB962C8B-B14F-4D97-AF65-F5344CB8AC3E}">
        <p14:creationId xmlns:p14="http://schemas.microsoft.com/office/powerpoint/2010/main" val="1698531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6800" y="2564904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При создании статических и симметричных натюрмортов лучше использовать формы со строгими очертаниями, спокойных нежных цветов и неярких контрастов. При необходимости можно расчленить плоскость на равные части.</a:t>
            </a:r>
          </a:p>
          <a:p>
            <a:r>
              <a:rPr lang="ru-RU" b="1" dirty="0"/>
              <a:t>При работе со стилизованным натюрмортом необходимо сосредоточить внимание на пластике форм, их выразительности, декоративности, не забывая при этом о принципах построения, заботясь о правильном размещении предметов на плоскости.</a:t>
            </a:r>
          </a:p>
        </p:txBody>
      </p:sp>
    </p:spTree>
    <p:extLst>
      <p:ext uri="{BB962C8B-B14F-4D97-AF65-F5344CB8AC3E}">
        <p14:creationId xmlns:p14="http://schemas.microsoft.com/office/powerpoint/2010/main" val="1101474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8188" y="1628800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Цель программы:</a:t>
            </a:r>
          </a:p>
          <a:p>
            <a:endParaRPr lang="ru-RU" b="1" dirty="0"/>
          </a:p>
          <a:p>
            <a:r>
              <a:rPr lang="ru-RU" dirty="0"/>
              <a:t>-изучать художественно-выразительных особенностей  языка декоративно-прикладного искусства;</a:t>
            </a:r>
          </a:p>
          <a:p>
            <a:r>
              <a:rPr lang="ru-RU" dirty="0"/>
              <a:t>-создать  условия  для  художественного  и </a:t>
            </a:r>
          </a:p>
          <a:p>
            <a:r>
              <a:rPr lang="ru-RU" dirty="0"/>
              <a:t>эстетического воспитания, духовно- нравственного развития обучающихся;</a:t>
            </a:r>
          </a:p>
          <a:p>
            <a:r>
              <a:rPr lang="ru-RU" dirty="0"/>
              <a:t>-выявлять  одарённых  детей  в  области  изобразительного  искусства  с  целью  их  подготовки  к поступлению в соответствующие профессиональные образовательные учреждения;</a:t>
            </a:r>
          </a:p>
          <a:p>
            <a:r>
              <a:rPr lang="ru-RU" dirty="0"/>
              <a:t>-развить творческую активность обучающихся;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29483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700808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Задачи программы: </a:t>
            </a:r>
          </a:p>
          <a:p>
            <a:r>
              <a:rPr lang="ru-RU" dirty="0"/>
              <a:t>1.  Научить  использовать  линию,  ритм,  силуэт, цвет,  пропорции,  форму,  композицию </a:t>
            </a:r>
          </a:p>
          <a:p>
            <a:r>
              <a:rPr lang="ru-RU" dirty="0"/>
              <a:t>как средства художественной выразительности в создании образа декоративной вещи. </a:t>
            </a:r>
          </a:p>
          <a:p>
            <a:r>
              <a:rPr lang="ru-RU" dirty="0"/>
              <a:t>2. Овладеть процессом стилизации природных форм в декоративные. </a:t>
            </a:r>
          </a:p>
          <a:p>
            <a:r>
              <a:rPr lang="ru-RU" dirty="0"/>
              <a:t>3.  Развить  навыки  работы  обучающихся  с  различными  материалами  и  в  различных </a:t>
            </a:r>
          </a:p>
          <a:p>
            <a:r>
              <a:rPr lang="ru-RU" dirty="0"/>
              <a:t>техниках. </a:t>
            </a:r>
          </a:p>
          <a:p>
            <a:r>
              <a:rPr lang="ru-RU" dirty="0"/>
              <a:t>4.  Создавать  условия  для  полного  самовыражения  и  реализации  творческого </a:t>
            </a:r>
          </a:p>
          <a:p>
            <a:r>
              <a:rPr lang="ru-RU" dirty="0"/>
              <a:t>потенциала личности. </a:t>
            </a:r>
          </a:p>
        </p:txBody>
      </p:sp>
    </p:spTree>
    <p:extLst>
      <p:ext uri="{BB962C8B-B14F-4D97-AF65-F5344CB8AC3E}">
        <p14:creationId xmlns:p14="http://schemas.microsoft.com/office/powerpoint/2010/main" val="15406339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492896"/>
            <a:ext cx="66247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Срок  реализации  программы  «Прикладная  композиция»  в  ХШ:</a:t>
            </a:r>
          </a:p>
          <a:p>
            <a:pPr algn="ctr"/>
            <a:r>
              <a:rPr lang="ru-RU" b="1" dirty="0"/>
              <a:t>в1 –</a:t>
            </a:r>
            <a:r>
              <a:rPr lang="ru-RU" b="1" dirty="0" err="1"/>
              <a:t>ым</a:t>
            </a:r>
            <a:r>
              <a:rPr lang="ru-RU" b="1" dirty="0"/>
              <a:t> классе составляет </a:t>
            </a:r>
            <a:r>
              <a:rPr lang="ru-RU" b="1" dirty="0" smtClean="0"/>
              <a:t>20часов.</a:t>
            </a:r>
            <a:endParaRPr lang="ru-RU" b="1" dirty="0"/>
          </a:p>
          <a:p>
            <a:pPr algn="ctr"/>
            <a:r>
              <a:rPr lang="ru-RU" b="1" dirty="0"/>
              <a:t>во 2-ом классе составляет </a:t>
            </a:r>
            <a:r>
              <a:rPr lang="ru-RU" b="1" dirty="0" smtClean="0"/>
              <a:t>20часов.</a:t>
            </a:r>
            <a:endParaRPr lang="ru-RU" b="1" dirty="0"/>
          </a:p>
          <a:p>
            <a:pPr algn="ctr"/>
            <a:r>
              <a:rPr lang="ru-RU" b="1" dirty="0"/>
              <a:t>в 3-ем классе составляет </a:t>
            </a:r>
            <a:r>
              <a:rPr lang="ru-RU" b="1" dirty="0" smtClean="0"/>
              <a:t>20часов.</a:t>
            </a:r>
            <a:endParaRPr lang="ru-RU" b="1" dirty="0"/>
          </a:p>
          <a:p>
            <a:pPr algn="ctr"/>
            <a:r>
              <a:rPr lang="ru-RU" b="1" dirty="0"/>
              <a:t>в 4-ом классе составляет </a:t>
            </a:r>
            <a:r>
              <a:rPr lang="ru-RU" b="1" dirty="0" smtClean="0"/>
              <a:t>20часов.</a:t>
            </a:r>
            <a:endParaRPr lang="ru-RU" b="1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57337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348880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В  первом  классе  решаются  задачи, которые  будут  базовыми  для  всего  периода </a:t>
            </a:r>
          </a:p>
          <a:p>
            <a:pPr algn="ctr"/>
            <a:r>
              <a:rPr lang="ru-RU" sz="2400" dirty="0"/>
              <a:t>обучения  прикладной  композиции  - это  развитие  образного  мышления,  видение  цвета, </a:t>
            </a:r>
          </a:p>
          <a:p>
            <a:pPr algn="ctr"/>
            <a:r>
              <a:rPr lang="ru-RU" sz="2400" dirty="0"/>
              <a:t>понимание структуры материалов</a:t>
            </a:r>
          </a:p>
        </p:txBody>
      </p:sp>
    </p:spTree>
    <p:extLst>
      <p:ext uri="{BB962C8B-B14F-4D97-AF65-F5344CB8AC3E}">
        <p14:creationId xmlns:p14="http://schemas.microsoft.com/office/powerpoint/2010/main" val="3628389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028343"/>
            <a:ext cx="82809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Основные задачи первого класса: </a:t>
            </a:r>
          </a:p>
          <a:p>
            <a:endParaRPr lang="ru-RU" sz="2400" b="1" dirty="0"/>
          </a:p>
          <a:p>
            <a:r>
              <a:rPr lang="ru-RU" sz="2400" dirty="0"/>
              <a:t>1.Фантазии, развитие  творческого воображения.</a:t>
            </a:r>
          </a:p>
          <a:p>
            <a:r>
              <a:rPr lang="ru-RU" sz="2400" dirty="0"/>
              <a:t>2.Понятие об организации изобразительной плоскости декоративной композиции ( декоративного натюрморта).</a:t>
            </a:r>
          </a:p>
          <a:p>
            <a:r>
              <a:rPr lang="ru-RU" sz="2400" dirty="0"/>
              <a:t>3. Выразительность  пятна, линии, их роль в композиции. </a:t>
            </a:r>
          </a:p>
          <a:p>
            <a:r>
              <a:rPr lang="ru-RU" sz="2400" dirty="0"/>
              <a:t>4.   Выбор формата и размер плоскости изображения. </a:t>
            </a:r>
          </a:p>
          <a:p>
            <a:r>
              <a:rPr lang="ru-RU" sz="2400" dirty="0"/>
              <a:t>5. Симметрия и асимметрия.  </a:t>
            </a:r>
          </a:p>
          <a:p>
            <a:r>
              <a:rPr lang="ru-RU" sz="2400" dirty="0"/>
              <a:t>6. Единство и цельность композиции. </a:t>
            </a:r>
          </a:p>
          <a:p>
            <a:r>
              <a:rPr lang="ru-RU" sz="2400" dirty="0"/>
              <a:t>7. Равновесие в композиции, выделение композиционного центра. </a:t>
            </a:r>
          </a:p>
          <a:p>
            <a:r>
              <a:rPr lang="ru-RU" sz="2400" dirty="0"/>
              <a:t>8 Гармония цветовых отношений.</a:t>
            </a:r>
          </a:p>
        </p:txBody>
      </p:sp>
    </p:spTree>
    <p:extLst>
      <p:ext uri="{BB962C8B-B14F-4D97-AF65-F5344CB8AC3E}">
        <p14:creationId xmlns:p14="http://schemas.microsoft.com/office/powerpoint/2010/main" val="18699281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декор натюрморт работы учеников\558 -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3318123" cy="455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декор натюрморт работы учеников\87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33094"/>
            <a:ext cx="3247256" cy="461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6131" y="19116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Декоративный натюрморт 1 класс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383931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декор натюрморт работы учеников\75 -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52622"/>
            <a:ext cx="6105748" cy="467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898" y="188640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Декоративный </a:t>
            </a:r>
            <a:r>
              <a:rPr lang="ru-RU" sz="2000" dirty="0" smtClean="0"/>
              <a:t>натюрморт 1 класс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682743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декор натюрморт работы учеников\22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30662"/>
            <a:ext cx="3574753" cy="2494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декор натюрморт работы учеников\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52936"/>
            <a:ext cx="426842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Декоративный </a:t>
            </a:r>
            <a:r>
              <a:rPr lang="ru-RU" sz="2000" dirty="0" smtClean="0"/>
              <a:t>натюрморт 1 класс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55559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декор натюрморт работы учеников\Без имени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67522"/>
            <a:ext cx="2915168" cy="3967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декор натюрморт работы учеников\Без имени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34997"/>
            <a:ext cx="2857164" cy="383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Декоративный </a:t>
            </a:r>
            <a:r>
              <a:rPr lang="ru-RU" sz="2000" dirty="0" smtClean="0"/>
              <a:t>натюрморт 1класс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085773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декор натюрморт работы учеников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8"/>
            <a:ext cx="3006931" cy="409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декор натюрморт работы учеников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36693"/>
            <a:ext cx="3003727" cy="414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19672" y="404664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Декоративный натюрморт</a:t>
            </a:r>
          </a:p>
        </p:txBody>
      </p:sp>
    </p:spTree>
    <p:extLst>
      <p:ext uri="{BB962C8B-B14F-4D97-AF65-F5344CB8AC3E}">
        <p14:creationId xmlns:p14="http://schemas.microsoft.com/office/powerpoint/2010/main" val="767613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декор натюрморт работы учеников\0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93611"/>
            <a:ext cx="2930955" cy="392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декор натюрморт работы учеников\12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62525"/>
            <a:ext cx="2810320" cy="392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Декоративный натюрморт</a:t>
            </a:r>
          </a:p>
        </p:txBody>
      </p:sp>
    </p:spTree>
    <p:extLst>
      <p:ext uri="{BB962C8B-B14F-4D97-AF65-F5344CB8AC3E}">
        <p14:creationId xmlns:p14="http://schemas.microsoft.com/office/powerpoint/2010/main" val="18813255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декор натюрморт работы учеников\Без имени-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14" y="1988840"/>
            <a:ext cx="3183062" cy="424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D:\декор натюрморт работы учеников\Без имени-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10" y="1961020"/>
            <a:ext cx="3068189" cy="410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Декоративный натюрморт</a:t>
            </a:r>
          </a:p>
        </p:txBody>
      </p:sp>
    </p:spTree>
    <p:extLst>
      <p:ext uri="{BB962C8B-B14F-4D97-AF65-F5344CB8AC3E}">
        <p14:creationId xmlns:p14="http://schemas.microsoft.com/office/powerpoint/2010/main" val="23709787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D:\декор натюрморт работы учеников\Без имени-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818" y="2060848"/>
            <a:ext cx="2696720" cy="407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D:\декор натюрморт работы учеников\Без имени-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096" y="2060848"/>
            <a:ext cx="2898896" cy="391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579120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Декоративный натюрморт</a:t>
            </a:r>
          </a:p>
        </p:txBody>
      </p:sp>
    </p:spTree>
    <p:extLst>
      <p:ext uri="{BB962C8B-B14F-4D97-AF65-F5344CB8AC3E}">
        <p14:creationId xmlns:p14="http://schemas.microsoft.com/office/powerpoint/2010/main" val="24244800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декор натюрморт работы учеников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38" y="1628800"/>
            <a:ext cx="3412860" cy="445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декор натюрморт работы учеников\4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31177"/>
            <a:ext cx="3283305" cy="445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9328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декор натюрморт работы учеников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1497"/>
            <a:ext cx="5663282" cy="43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2491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декор натюрморт работы учеников\00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22033"/>
            <a:ext cx="6052790" cy="450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3756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декор натюрморт работы учеников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3535288" cy="440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декор натюрморт работы учеников\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44824"/>
            <a:ext cx="3250449" cy="440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8513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декор натюрморт работы учеников\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457" y="1700808"/>
            <a:ext cx="6845300" cy="483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6097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декор натюрморт работы учеников\Без имени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90780"/>
            <a:ext cx="2736304" cy="358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D:\декор натюрморт работы учеников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90780"/>
            <a:ext cx="5004207" cy="356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8313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декор натюрморт работы учеников\Без имени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544" y="1772816"/>
            <a:ext cx="5832648" cy="421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753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:\декор натюрморт работы учеников\Без имени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6192912" cy="438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1362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декор натюрморт работы учеников\Без имени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56792"/>
            <a:ext cx="6260306" cy="4531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3599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декор натюрморт работы учеников\Без имени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04864"/>
            <a:ext cx="2809587" cy="374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D:\декор натюрморт работы учеников\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2204865"/>
            <a:ext cx="2763636" cy="374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3061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декор натюрморт работы учеников\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3439333" cy="467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D:\декор натюрморт работы учеников\7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497178"/>
            <a:ext cx="3533983" cy="466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0862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декор натюрморт работы учеников\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0134"/>
            <a:ext cx="3312368" cy="423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D:\декор натюрморт работы учеников\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19444"/>
            <a:ext cx="3332599" cy="424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4414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декор натюрморт работы учеников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44824"/>
            <a:ext cx="2997341" cy="4037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D:\декор натюрморт работы учеников\Без имени-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344" y="1850009"/>
            <a:ext cx="3044805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5154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декор натюрморт работы учеников\Без имени-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70185"/>
            <a:ext cx="520809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5929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декор натюрморт работы учеников\Без имени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94838"/>
            <a:ext cx="3024336" cy="424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D:\декор натюрморт работы учеников\Без имени-66 - копия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1694838"/>
            <a:ext cx="3168352" cy="434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4788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декор натюрморт работы учеников\Без имени-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8840"/>
            <a:ext cx="6264696" cy="449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708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:\декор натюрморт работы учеников\Без имени-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96507"/>
            <a:ext cx="3385369" cy="464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D:\декор натюрморт работы учеников\Без имени-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96506"/>
            <a:ext cx="3573273" cy="464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4396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декор натюрморт работы учеников\Без имени-139 -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40060"/>
            <a:ext cx="3503750" cy="4455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D:\декор натюрморт работы учеников\Без имени-2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3429569" cy="4455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7518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декор натюрморт работы учеников\Без имени-3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09" y="1844824"/>
            <a:ext cx="3247827" cy="453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D:\декор натюрморт работы учеников\Без имени-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97951"/>
            <a:ext cx="3095584" cy="443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6356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/>
              <a:t>Пейзаж, так же как и натюрморт, занимает в декоративной композиции одно из ведущих мест и несет в себе определенные сложности в изображении.  </a:t>
            </a:r>
            <a:r>
              <a:rPr lang="ru-RU" b="1" dirty="0" smtClean="0"/>
              <a:t>Наряду </a:t>
            </a:r>
            <a:r>
              <a:rPr lang="ru-RU" b="1" dirty="0"/>
              <a:t>с обобщениями и условностями, пейзаж должен передать состояние природы и быть выстроенным по законам композиции. Только тогда он будет выразителен и интересен зрителю.  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2365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5192" y="620688"/>
            <a:ext cx="8229600" cy="1252728"/>
          </a:xfrm>
        </p:spPr>
        <p:txBody>
          <a:bodyPr>
            <a:normAutofit/>
          </a:bodyPr>
          <a:lstStyle/>
          <a:p>
            <a:r>
              <a:rPr lang="ru-RU" dirty="0"/>
              <a:t>Хокусай </a:t>
            </a:r>
            <a:r>
              <a:rPr lang="ru-RU" dirty="0" err="1" smtClean="0"/>
              <a:t>Кацусика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95825" y="2348880"/>
            <a:ext cx="7408333" cy="3450696"/>
          </a:xfrm>
        </p:spPr>
        <p:txBody>
          <a:bodyPr/>
          <a:lstStyle/>
          <a:p>
            <a:r>
              <a:rPr lang="ru-RU" dirty="0" smtClean="0"/>
              <a:t>Очень </a:t>
            </a:r>
            <a:r>
              <a:rPr lang="ru-RU" dirty="0"/>
              <a:t>показателен  в плане стилизации  японский пейзаж  19 - ого века. </a:t>
            </a:r>
          </a:p>
        </p:txBody>
      </p:sp>
      <p:pic>
        <p:nvPicPr>
          <p:cNvPr id="1026" name="Picture 2" descr="F:\призентация маме\069b16186fe0380dc72bc2e0705e2d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64" y="3500996"/>
            <a:ext cx="3753558" cy="259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призентация маме\4001eb2111ad28faf748829b25f7aa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98349"/>
            <a:ext cx="4151916" cy="259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2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Хиросиге</a:t>
            </a:r>
            <a:r>
              <a:rPr lang="ru-RU" dirty="0"/>
              <a:t> </a:t>
            </a:r>
            <a:r>
              <a:rPr lang="ru-RU" dirty="0" err="1"/>
              <a:t>Андо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F:\призентация маме\Хиросиге Андо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63097"/>
            <a:ext cx="2952328" cy="452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призентация маме\Хиросиге Андо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85525"/>
            <a:ext cx="2952328" cy="439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99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2924944"/>
            <a:ext cx="7560840" cy="3312368"/>
          </a:xfrm>
        </p:spPr>
        <p:txBody>
          <a:bodyPr/>
          <a:lstStyle/>
          <a:p>
            <a:r>
              <a:rPr lang="ru-RU" dirty="0"/>
              <a:t>Стилизация в пейзаже может быть доведена до крайней условности, как,  например  в пейзажах  П. Клее или А. Модильяни.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15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04392" y="375855"/>
            <a:ext cx="5791200" cy="1371600"/>
          </a:xfrm>
        </p:spPr>
        <p:txBody>
          <a:bodyPr/>
          <a:lstStyle/>
          <a:p>
            <a:r>
              <a:rPr lang="ru-RU" dirty="0" smtClean="0"/>
              <a:t>Пауль </a:t>
            </a:r>
            <a:r>
              <a:rPr lang="ru-RU" dirty="0"/>
              <a:t>Клее</a:t>
            </a:r>
          </a:p>
        </p:txBody>
      </p:sp>
      <p:pic>
        <p:nvPicPr>
          <p:cNvPr id="5122" name="Picture 2" descr="F:\призентация маме\Пауль Клее\12037064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326579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призентация маме\Пауль Клее\9188010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636912"/>
            <a:ext cx="4032448" cy="317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39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3688" y="548680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err="1" smtClean="0"/>
              <a:t>Амадео</a:t>
            </a:r>
            <a:r>
              <a:rPr lang="ru-RU" dirty="0" smtClean="0"/>
              <a:t> Модильяни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F:\призентация маме\Амадео Мадельяни\e42f727fde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164" y="2060848"/>
            <a:ext cx="3487812" cy="415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призентация маме\Амадео Мадельяни\landscape-southern-france-19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51857"/>
            <a:ext cx="3024336" cy="406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91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3688" y="332656"/>
            <a:ext cx="5791200" cy="1371600"/>
          </a:xfrm>
        </p:spPr>
        <p:txBody>
          <a:bodyPr/>
          <a:lstStyle/>
          <a:p>
            <a:pPr algn="ctr"/>
            <a:r>
              <a:rPr lang="ru-RU" dirty="0" smtClean="0"/>
              <a:t>Иранская миниатюра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3140968"/>
            <a:ext cx="7787208" cy="1820416"/>
          </a:xfrm>
        </p:spPr>
        <p:txBody>
          <a:bodyPr/>
          <a:lstStyle/>
          <a:p>
            <a:pPr algn="just"/>
            <a:r>
              <a:rPr lang="ru-RU" dirty="0"/>
              <a:t>В иранской миниатюре активная стилизация сочетается с декоративностью, изображаемые объекты заполняются орнаментом, также упрощённо -  стилизованным.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487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188640"/>
            <a:ext cx="5791200" cy="1371600"/>
          </a:xfrm>
        </p:spPr>
        <p:txBody>
          <a:bodyPr/>
          <a:lstStyle/>
          <a:p>
            <a:pPr algn="ctr"/>
            <a:r>
              <a:rPr lang="ru-RU" dirty="0"/>
              <a:t>Иранская миниатюра</a:t>
            </a:r>
          </a:p>
        </p:txBody>
      </p:sp>
      <p:pic>
        <p:nvPicPr>
          <p:cNvPr id="7170" name="Picture 2" descr="F:\призентация маме\Иранская миниатюра\89670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85503"/>
            <a:ext cx="2895601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призентация маме\Иранская миниатюра\59944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58047"/>
            <a:ext cx="2736304" cy="472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47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15763" y="332656"/>
            <a:ext cx="5791200" cy="1371600"/>
          </a:xfrm>
        </p:spPr>
        <p:txBody>
          <a:bodyPr/>
          <a:lstStyle/>
          <a:p>
            <a:pPr algn="ctr"/>
            <a:r>
              <a:rPr lang="ru-RU" dirty="0"/>
              <a:t>Иранская миниатюра</a:t>
            </a:r>
          </a:p>
        </p:txBody>
      </p:sp>
      <p:pic>
        <p:nvPicPr>
          <p:cNvPr id="8194" name="Picture 2" descr="F:\призентация маме\Иранская миниатюра\484156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51293"/>
            <a:ext cx="5999163" cy="417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10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1340768"/>
            <a:ext cx="57912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996952"/>
            <a:ext cx="7408333" cy="345069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Работы учеников Художественной школы №1 преподаватель </a:t>
            </a:r>
            <a:r>
              <a:rPr lang="ru-RU" dirty="0" err="1" smtClean="0"/>
              <a:t>Сиразиева</a:t>
            </a:r>
            <a:r>
              <a:rPr lang="ru-RU" dirty="0" smtClean="0"/>
              <a:t> С.Ф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861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15616" y="1844824"/>
            <a:ext cx="7408333" cy="345069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Декоративный пейзаж</a:t>
            </a:r>
          </a:p>
          <a:p>
            <a:pPr marL="0" indent="0">
              <a:buNone/>
            </a:pPr>
            <a:r>
              <a:rPr lang="ru-RU" dirty="0" smtClean="0"/>
              <a:t>1 класс</a:t>
            </a:r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70257"/>
            <a:ext cx="4076166" cy="3039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780952"/>
            <a:ext cx="2649608" cy="3529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161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988840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2 класс</a:t>
            </a:r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082" y="2492896"/>
            <a:ext cx="2855838" cy="3967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44306"/>
            <a:ext cx="2748078" cy="3816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923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700808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3 класс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616" y="2276872"/>
            <a:ext cx="2979737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37210"/>
            <a:ext cx="3208338" cy="395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56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2132856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3 класс</a:t>
            </a:r>
          </a:p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80928"/>
            <a:ext cx="4087372" cy="2798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04160"/>
            <a:ext cx="3921001" cy="286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916832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3 класс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65133"/>
            <a:ext cx="2880320" cy="3977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70023"/>
            <a:ext cx="4489343" cy="3167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907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548680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88179" y="1988840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4 класс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96322"/>
            <a:ext cx="3542657" cy="3306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896669"/>
            <a:ext cx="4313328" cy="3234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53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4 класс</a:t>
            </a: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938"/>
            <a:ext cx="3808614" cy="3744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420938"/>
            <a:ext cx="3565525" cy="382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45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22630" y="404664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61454" y="1772816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4 класс</a:t>
            </a:r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30" y="2604830"/>
            <a:ext cx="3293791" cy="3383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964176"/>
            <a:ext cx="4211007" cy="3024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574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060848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4 класс</a:t>
            </a:r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112989"/>
            <a:ext cx="4032448" cy="2980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542" y="3140968"/>
            <a:ext cx="4107039" cy="295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965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СТИЛИЗАЦИЯ В ДЕКОРАТИВНОМ ПЕЙЗАЖЕ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916832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4 класс</a:t>
            </a:r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55193"/>
            <a:ext cx="3702216" cy="2746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786" y="3049947"/>
            <a:ext cx="4243699" cy="2951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78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407</TotalTime>
  <Words>1123</Words>
  <Application>Microsoft Office PowerPoint</Application>
  <PresentationFormat>Экран (4:3)</PresentationFormat>
  <Paragraphs>104</Paragraphs>
  <Slides>66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67" baseType="lpstr">
      <vt:lpstr>Главная</vt:lpstr>
      <vt:lpstr> Методическая разработка декоративный натюрморт (Стилизация) </vt:lpstr>
      <vt:lpstr>Мау до город набережные челны « Детская Художественная школа№1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Стилизация в декоративным натюрморте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Декоративный натюрморт 1 класс</vt:lpstr>
      <vt:lpstr>Декоративный натюрморт 1 класс</vt:lpstr>
      <vt:lpstr>Декоративный натюрморт 1 класс</vt:lpstr>
      <vt:lpstr>Декоративный натюрморт 1класс</vt:lpstr>
      <vt:lpstr>Декоративный натюрморт</vt:lpstr>
      <vt:lpstr>Декоративный натюрморт</vt:lpstr>
      <vt:lpstr>Декоративный натюрморт</vt:lpstr>
      <vt:lpstr>Декоративный натюрморт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СТИЛИЗАЦИЯ В ДЕКОРАТИВНОМ ПЕЙЗАЖЕ</vt:lpstr>
      <vt:lpstr>Хокусай Кацусика </vt:lpstr>
      <vt:lpstr>Хиросиге Андо</vt:lpstr>
      <vt:lpstr>СТИЛИЗАЦИЯ В ДЕКОРАТИВНОМ ПЕЙЗАЖЕ</vt:lpstr>
      <vt:lpstr>Пауль Клее</vt:lpstr>
      <vt:lpstr>  Амадео Модильяни  </vt:lpstr>
      <vt:lpstr>Иранская миниатюра</vt:lpstr>
      <vt:lpstr>Иранская миниатюра</vt:lpstr>
      <vt:lpstr>Иранская миниатюра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  <vt:lpstr>СТИЛИЗАЦИЯ В ДЕКОРАТИВНОМ ПЕЙЗАЖЕ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Стилизованный пейзаж декоративная композиция</dc:title>
  <dc:creator>Satellite</dc:creator>
  <cp:lastModifiedBy>User</cp:lastModifiedBy>
  <cp:revision>83</cp:revision>
  <dcterms:created xsi:type="dcterms:W3CDTF">2012-03-29T16:59:39Z</dcterms:created>
  <dcterms:modified xsi:type="dcterms:W3CDTF">2017-11-09T07:39:04Z</dcterms:modified>
</cp:coreProperties>
</file>