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  <p:sldMasterId id="2147483708" r:id="rId4"/>
  </p:sldMasterIdLst>
  <p:sldIdLst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56" r:id="rId19"/>
    <p:sldId id="257" r:id="rId20"/>
    <p:sldId id="258" r:id="rId21"/>
    <p:sldId id="259" r:id="rId22"/>
    <p:sldId id="261" r:id="rId23"/>
    <p:sldId id="267" r:id="rId24"/>
    <p:sldId id="26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A3A8AE-A7F0-4DB0-9705-964B143A6D4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1304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1FDEAC-BCA4-4F81-B233-0310565527C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20762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350279-8AE9-4F46-8A86-7EA2796530D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6045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4E46A1-352F-4ACE-8DC6-2F1561D2514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1693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DB75DD-37AF-4188-81B0-FD1E71958506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3992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ED64AE-FF68-4661-81A9-862649BE322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6837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7DCAB1-4A86-4FB7-B419-7A221F9BDD1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8356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A3E3A7-41FB-4838-90FC-7CC6019633A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6843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85190D-59A3-4E24-AC2C-422171AC5DE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1572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F20F78-746E-4922-AE65-8C0416C93BE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45249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DCFA01-2076-4A82-9535-71C0A345C0E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207041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A21ABD6-9E46-4CFD-A239-CA40C8C0380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C022615-F667-43D8-826D-D2C97210D0C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A997098-E00C-4EB2-B36E-F4260A84CC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3A8AE-A7F0-4DB0-9705-964B143A6D4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2065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5BAD3E2-757E-49AE-9727-F2433E72EC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177FFB1-5588-4B30-B3A7-5A2B4A4C1F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D5484E1-7FCD-4C19-9A65-28A5CB7DA3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1FDEAC-BCA4-4F81-B233-0310565527C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1565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CB311F5-7E97-4FC8-B9EA-DD6D9835CE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5333DCF-F285-487D-9050-48C38CDAB1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7ED0670-E308-4BF5-AF72-A5FE391774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50279-8AE9-4F46-8A86-7EA2796530D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2155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4B8EBF-9DA6-41F4-9BCE-C98DD460AD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502210D-3866-4DBB-9BE2-D75DB5719D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5A22C35-AA87-4FF3-A278-D1C8985601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E46A1-352F-4ACE-8DC6-2F1561D2514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425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83D2BF5-56EA-4C48-B5F5-3509E4DB84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AB0B929-1270-4684-80FD-8CF6020B4C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5D11612-EF22-4CC1-A76F-D8D2DDAF07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B75DD-37AF-4188-81B0-FD1E7195850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08170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FAD1EC7-863D-4DB5-9E28-32335B5FBCE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F17853A-FE26-4DAB-A618-0F31D93F2D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7A5820B-B3D1-4AFD-8ED4-1CF84C5E31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D64AE-FF68-4661-81A9-862649BE322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696155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69CCE13-4A88-40B3-A41F-99FCE28B09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92F7660-13CC-498E-95D4-6790CF516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CCD88BF-010B-4F56-9975-03E249867D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DCAB1-4A86-4FB7-B419-7A221F9BDD1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99311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1A5AD6-586C-49BB-BEED-54166B26DA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DBD741-B11E-4006-8859-FC7F7EBEAC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176D9EB-6F9C-44B6-92E6-1A13968CF1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A3E3A7-41FB-4838-90FC-7CC6019633A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873649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BA31FD-1DBD-43A0-9DE8-88D63BA8C0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52A8F74-CA8D-4721-9D80-542078D631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25103D-5FD1-4575-8B16-98F521D236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5190D-59A3-4E24-AC2C-422171AC5DE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730532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C6C08EA-FB54-4B7B-AC55-9DFD49351B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0907C6D-73DE-4E01-8C18-A5FEEB9F48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5F0932-15E7-4262-934F-717830AD7D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20F78-746E-4922-AE65-8C0416C93BE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00123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E8BF2D6-693F-4506-82F5-B18524DDA9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541E30D-341F-48E8-9CD3-16E5527076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50FE4E1-ABE6-4B40-9F1C-AB33770453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CFA01-2076-4A82-9535-71C0A345C0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075222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6D4B911-BAB2-49F8-87BF-5B9D7172B9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1AA0B7-28F9-491B-8F9E-E03DEE9056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FC17FDA-CC7D-4AF9-84B7-C562DDAAF7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EC4A2-4DCA-47DD-98CB-C797E87618E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693684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814ABD0-0CBB-44EE-8C84-8D0A01316B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894F4AD-7B90-441D-A67E-CA7E8EDDC1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3D1FFB5-B710-460E-9CF0-B37D053500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D7FB2-7611-4012-B31E-363197A157F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800546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69966C5-B6CD-49BA-AB24-A2F1E85FDF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E8F98F0-7693-4444-989B-8E6C35FAA7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269F55A-1141-4A9E-A7DA-1AF6D2DC0A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E435F-54F4-487D-A150-B9ACE35AE5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61416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12BF40-46BB-4067-A3B5-36C4FA7060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2F40D0-D2B2-4E7A-8F78-4BFE17DD93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2FB4EA-D738-497A-8238-B747FB9CBC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42DFB-08A3-47F3-8DAE-57A4E6ECD6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598305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7BB2BE0-52C6-45AE-B188-43CDCDA141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F03CB96-AF76-43DC-A6DE-0C3EFE9F7E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01F3021-68FB-482B-BE60-DB667E227F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09F80-308D-4281-A1E3-8307D5873EB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377846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26095E0-07AE-450B-8215-F2C9B64C1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A799E3C-F9A0-412B-B178-B1960E6FB0E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C5D56C2-A417-4D2A-AEDB-583429F813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6B3F4-280C-4962-8965-8D12BA0FEC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52555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3C57BCD-A571-41A7-A28D-C833E57B6E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751A7DC-4243-4155-ACCE-4827D1956C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1DC825C-3A00-4FFB-AC7F-6203C2FE72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0BF0D-C36E-4098-8125-C9BA5779B5F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22082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0FC684-DC83-459E-8B8F-F588CD8A5E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AEF8C2-71E9-4E60-A060-3734BDF316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240BDA-BDCF-4BAF-AB86-6EBE3DAD51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541A7-FDB6-45C5-A0F1-48249855D8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56407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CC6365-FE61-43BD-89FD-F6BDBBA87C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66F3859-4410-4AFA-B7EF-A1A55AD882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DF8130-1C62-48FA-94A1-5137A6288EC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ED83E4-D072-4F1E-832C-49C4BFBAC24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52793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746ABE1-EB45-4AD2-8775-D1EB600678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B647836-6B8A-4D03-9D95-1F6C36C782D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D829149-3E03-41C8-B6D8-DBA540340C5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0A38B-0F22-4C2F-9A14-304CD68579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77837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EA7CF63-897B-420E-9D28-1919719222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C109F75-E693-422C-8828-764724CE7B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87F479C-8EE8-4296-9E10-393F57EC63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557D4-9945-45E4-853D-6A1C06179B6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27263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B3D5CEA-297B-45E2-8C36-42E1D97857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2CF2269-B269-423B-B670-DD5B9C7DFB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CCA25B6-0550-422B-A261-18287D5F3E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579B0-4167-4E2D-924E-813438F8A2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8112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62D29D4-67FD-4DC8-9633-ED036FAC82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D60115E-5266-494B-8F7C-A29DAEF12A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ED5748-1E82-46B5-88E4-03597D527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2A475-8564-4110-9743-1478578622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23895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7D1BA94-ED14-4BCC-A98D-EB84AA5E63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2435A84-47CC-4AE1-8B0E-E464918D2B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E579CFE-3F41-4C03-B141-FF270F489D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4C067D-7776-4929-8CC8-A661E5BECA1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174971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5CBFF1-F547-4F9D-A35F-AB09463C9E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A61306-1575-46C5-A58E-884135060B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1757D9-D6E6-4BB5-8D6D-FE95336D5B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7C4A5-879C-4A78-998B-64E7EAAD44B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90563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1D36A70-44E3-4678-95C4-1130C019E3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6072BF6-90A9-452A-ACFD-812D035F85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E4295353-B58A-4D48-B9CF-F7B0A65F83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F5F8E-2731-47A0-BDCC-7C12F0A5986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525705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33F9A4-FFCF-44CC-97E3-6485CBDC6A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6EC2A53-2E56-4B83-8713-012882DDB0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FA44E15-D781-4453-94FD-681D8B3836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F6D87-6A99-4E46-8421-32E0B48EEE1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47487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E514E36-481D-4080-BC5C-BA2E8A70C2A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D7E9FC0-317A-4EBE-B09C-FD09B37507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14886E8-D057-44CB-905B-5C8AD414EF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F634C-5FB9-4D3B-9EAA-8B24A232909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17243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F515CF-64FE-4219-9427-BC7E6329C5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8D8FCA-08FA-4442-9570-E18AE7344B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50A5E8-1F01-4BBB-B882-AC479D2978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90931-86AD-4120-8E8A-1F9605A0C67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137387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0ED56E-ECD1-4AF9-8022-B63CFF9875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0B3758-9911-486C-8784-AE7CE4F61F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690DA4-C719-4CB6-9159-EEFEE9CF30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CA7BA-6845-4378-A541-1CD284DE1C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80383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727F71A-6F81-442A-A733-FE5AA7D500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353611-0F4C-45BB-AFBE-AADA5B4082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A0C5D1-7C18-4C27-A4C0-94762623AE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FAA3A-0CDA-4D59-8234-D002C7662A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559393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4B177FC-F101-4014-81FF-8403A7F657E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0805E1C-94A6-4A84-AC7C-00C3312C98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0D0800-AA6B-469E-BD85-8B084EF773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117E8-EED6-4E68-86CB-5DEB0F0415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57283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8F161-B50D-477B-92DC-397FC5D71C95}" type="datetimeFigureOut">
              <a:rPr lang="ru-RU" smtClean="0"/>
              <a:t>23.03.2018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1B6B7-EEC3-488F-A8A1-8BABDC26F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488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5EF4759-6467-46BF-8E0F-9D3605FF11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D25A468-FC17-4859-B40A-9B07CC3C5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A1760D1-0E4B-419B-BB14-AE436306AEB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232AFB2-1E4A-4D15-93B2-E714E4C196E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B728B4F-7C3A-4EAE-A087-91EF5F1E74F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3A56B625-E890-4F27-B514-CFE5EDBAC8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5708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BE995B6-6BD6-4E08-97D4-4138BE9150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02E5E84-6EF9-4407-813B-54A00C232C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AF797B3-0E47-4E74-970E-A1815E3AC5E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BCD8FD8-FCEF-4BB2-9046-BC977942283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EFD2AAD-5EEC-42C4-8BA8-9DDCE4AC03D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5B6744FB-7200-4E48-A72C-1E8B323B47D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3710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10C7298-80ED-416D-B1B7-44C52DA7D7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AD6387C-3EF4-418E-918A-D55A7BC3A6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D210190-EE51-4BAF-BDDD-EE8FE382578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0D0DEF7-DF8C-4737-9422-7C32FFB0D52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6957C3D-D77F-40C9-8665-A40DA0D116E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A9433AB0-A3B3-4AAA-B0A3-DEF2A4396A8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1026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6bc765263c08">
            <a:extLst>
              <a:ext uri="{FF2B5EF4-FFF2-40B4-BE49-F238E27FC236}">
                <a16:creationId xmlns:a16="http://schemas.microsoft.com/office/drawing/2014/main" id="{93DA8FDE-316D-485C-93B0-7601B88AD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9BC9D7-9577-45A6-9A71-6112BBDD3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1836"/>
            <a:ext cx="7613904" cy="1157924"/>
          </a:xfrm>
        </p:spPr>
        <p:txBody>
          <a:bodyPr/>
          <a:lstStyle/>
          <a:p>
            <a:r>
              <a:rPr lang="ru-RU" sz="2400" b="1" dirty="0">
                <a:solidFill>
                  <a:schemeClr val="tx1"/>
                </a:solidFill>
              </a:rPr>
              <a:t>МБДОУ детский сад № 92 </a:t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«Надежда»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EAB565-430B-4271-A400-AD3A8622AC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90290" y="3023616"/>
            <a:ext cx="4273294" cy="3102547"/>
          </a:xfrm>
        </p:spPr>
        <p:txBody>
          <a:bodyPr/>
          <a:lstStyle/>
          <a:p>
            <a:r>
              <a:rPr lang="ru-RU" b="1" dirty="0">
                <a:solidFill>
                  <a:srgbClr val="00B050"/>
                </a:solidFill>
              </a:rPr>
              <a:t>Выполнила:</a:t>
            </a:r>
          </a:p>
          <a:p>
            <a:pPr marL="0" indent="0">
              <a:buNone/>
            </a:pPr>
            <a:r>
              <a:rPr lang="ru-RU" b="1" dirty="0"/>
              <a:t>воспитатель</a:t>
            </a:r>
          </a:p>
          <a:p>
            <a:pPr marL="0" indent="0">
              <a:buNone/>
            </a:pPr>
            <a:r>
              <a:rPr lang="ru-RU" b="1" dirty="0"/>
              <a:t>Ефремова  И.И.</a:t>
            </a:r>
          </a:p>
          <a:p>
            <a:pPr marL="0" indent="0">
              <a:buNone/>
            </a:pPr>
            <a:r>
              <a:rPr lang="ru-RU" b="1" dirty="0"/>
              <a:t>Группа «Непоседы»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CDC3D511-6EAA-4AB0-8667-7E44F5B0145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24" y="3206496"/>
            <a:ext cx="3675887" cy="3102547"/>
          </a:xfr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D47DCD7-EC2F-4557-9002-46D61DA23D55}"/>
              </a:ext>
            </a:extLst>
          </p:cNvPr>
          <p:cNvSpPr/>
          <p:nvPr/>
        </p:nvSpPr>
        <p:spPr>
          <a:xfrm>
            <a:off x="1231393" y="2145791"/>
            <a:ext cx="3047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3462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rgbClr val="DAEDEF"/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Проект</a:t>
            </a:r>
          </a:p>
        </p:txBody>
      </p:sp>
    </p:spTree>
    <p:extLst>
      <p:ext uri="{BB962C8B-B14F-4D97-AF65-F5344CB8AC3E}">
        <p14:creationId xmlns:p14="http://schemas.microsoft.com/office/powerpoint/2010/main" val="1860377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56bc765263c08">
            <a:extLst>
              <a:ext uri="{FF2B5EF4-FFF2-40B4-BE49-F238E27FC236}">
                <a16:creationId xmlns:a16="http://schemas.microsoft.com/office/drawing/2014/main" id="{75818084-28FF-4206-81D5-ED5B20AE3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7">
            <a:extLst>
              <a:ext uri="{FF2B5EF4-FFF2-40B4-BE49-F238E27FC236}">
                <a16:creationId xmlns:a16="http://schemas.microsoft.com/office/drawing/2014/main" id="{75BBA720-57B0-4B13-BDA6-23DA38343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838200"/>
            <a:ext cx="7086600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Актуальность проекта: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В современном обществе возникла проблема – люди стали меньше читать. Чтение литературных произведений, в том числе и сказки, заменили игры на компьютерах, планшетах и телефонах, просмотр мультфильмов с такими персонажами, как «смурфики», «фиксики», «смешарики», «лунтики», «супергерои», происходит понижение освоения детьми духовного богатства народа, его культурно-исторического опыта.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Анализ практики показал, что знакомство детей со сказками используется в недостаточном объеме, теряется традиция семейного чтения, а ведь в процессе чтения взрослый легко устанавливает эмоциональный контакт с ребенком. Исходя из этого у дошкольников недостаточные знания о сказках.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С помощью реализации данного проекта мы хотим систематизировать знания детей о сказках, развить связную речь детей, обогатить словарный запас воспитанников, привлечь родителей к совместному с детьми чтению, изготовлению поделок, рисованию по сказкам, тем самым, увеличить общение родителей и детей дома.</a:t>
            </a:r>
          </a:p>
        </p:txBody>
      </p:sp>
    </p:spTree>
    <p:extLst>
      <p:ext uri="{BB962C8B-B14F-4D97-AF65-F5344CB8AC3E}">
        <p14:creationId xmlns:p14="http://schemas.microsoft.com/office/powerpoint/2010/main" val="343210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56bc765263c08">
            <a:extLst>
              <a:ext uri="{FF2B5EF4-FFF2-40B4-BE49-F238E27FC236}">
                <a16:creationId xmlns:a16="http://schemas.microsoft.com/office/drawing/2014/main" id="{5C0810FB-88CB-409A-8C2B-2B7A337BC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3">
            <a:extLst>
              <a:ext uri="{FF2B5EF4-FFF2-40B4-BE49-F238E27FC236}">
                <a16:creationId xmlns:a16="http://schemas.microsoft.com/office/drawing/2014/main" id="{06AC0486-3AA5-4EDA-BC43-427B771715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762000"/>
            <a:ext cx="6172200" cy="545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Предмет исследования: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педагогический процесс и условия для работы над темой для развития творческих способностей детей младшего дошкольного возраста.</a:t>
            </a: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altLang="ru-RU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Проблема: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В настоящее время большинство детей воспитываются не на сказках, а на современных мультфильмах. У большинства родителей нет времени сесть с ребенком и почитать книгу. Детские психологи считают это большим упущением взрослых в воспитании своих детей</a:t>
            </a: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Гипотеза: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Если создать условия для использования сказки в повседневной жизни, то возможно развитие способностей дошкольника в игровой форме и с интересным сюжетом.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9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6bc765263c08">
            <a:extLst>
              <a:ext uri="{FF2B5EF4-FFF2-40B4-BE49-F238E27FC236}">
                <a16:creationId xmlns:a16="http://schemas.microsoft.com/office/drawing/2014/main" id="{B11E72AE-72A4-4351-95A3-F7C654980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>
            <a:extLst>
              <a:ext uri="{FF2B5EF4-FFF2-40B4-BE49-F238E27FC236}">
                <a16:creationId xmlns:a16="http://schemas.microsoft.com/office/drawing/2014/main" id="{A3418C42-63C5-452C-A2E1-F3BE207C37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1550" y="1085850"/>
            <a:ext cx="4659313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Проект: 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«В гостях у сказки»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Тип проекта</a:t>
            </a: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: творческий, познавательно – игровой.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Продолжительность:</a:t>
            </a: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 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долгосрочный (октябрь – май). 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Участники проекта: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Педагог, дети, родители.</a:t>
            </a:r>
            <a:b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</a:br>
            <a:b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</a:br>
            <a:endParaRPr kumimoji="0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9205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56bc765263c08">
            <a:extLst>
              <a:ext uri="{FF2B5EF4-FFF2-40B4-BE49-F238E27FC236}">
                <a16:creationId xmlns:a16="http://schemas.microsoft.com/office/drawing/2014/main" id="{6E166E16-4D81-4F78-BDEB-E7E589B37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3">
            <a:extLst>
              <a:ext uri="{FF2B5EF4-FFF2-40B4-BE49-F238E27FC236}">
                <a16:creationId xmlns:a16="http://schemas.microsoft.com/office/drawing/2014/main" id="{46CD9E25-8979-44E8-B29E-2458B908A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33400"/>
            <a:ext cx="7696200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Цель:</a:t>
            </a: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Развитие связной речи детей, раскрытие творческого потенциала посредством знакомства с русскими народными сказками.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Задачи: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Образовательные: </a:t>
            </a: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-Создание условий для ознакомления детей со сказками;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-Формировать умение внимательно слушать сказки и пересказывать;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-Продолжать работу над формированием звукопроизношения;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Обогащать и активизировать словарный запас;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-Вызывать желание детей участвовать в драматизациях сказок, воспитывать уверенность;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-Привлечь родителей к совместной работе с детьми и воспитателями;</a:t>
            </a:r>
            <a:endParaRPr kumimoji="0" lang="ru-RU" altLang="ru-RU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Развивающие:</a:t>
            </a: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Развивать познавательные способности детей, любознательность, творческое воображение, память, мышление.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Развивать творческие способности детей в различных видах деятельности.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Воспитывающие: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Воспитывать интерес и любовь к литературному творчеству, бережное отношение к книгам. </a:t>
            </a:r>
            <a:b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</a:b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485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56bc765263c08">
            <a:extLst>
              <a:ext uri="{FF2B5EF4-FFF2-40B4-BE49-F238E27FC236}">
                <a16:creationId xmlns:a16="http://schemas.microsoft.com/office/drawing/2014/main" id="{22F8F9C0-7A7E-48B6-A79A-3729AEDBC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3">
            <a:extLst>
              <a:ext uri="{FF2B5EF4-FFF2-40B4-BE49-F238E27FC236}">
                <a16:creationId xmlns:a16="http://schemas.microsoft.com/office/drawing/2014/main" id="{7E93B70F-D1EA-4604-9C18-67719EA203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762000"/>
            <a:ext cx="7010400" cy="569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Предполагаемые результаты проекта:</a:t>
            </a:r>
            <a:endParaRPr kumimoji="0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 Знакомство с русскими народными сказками,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-Развитие у детей связной речи, творческих способностей, коммуникативных навыков, познавательной активности;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-Развитие памяти, воспитание звуковой культуры речи, ее интонационной выразительности;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-Проведение с детьми кукольных, настольных, пальчиковых театров, игр-драматизаций по сказкам;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-Эмоционально и активно воспринимать сказку, участвовать в рассказывании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-Находить средства выражения образа в мимике, жестах, интонациях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-Интонационно выразительно воспроизводить слова и фразы из текста в процессе театрализации</a:t>
            </a: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Дети должны иметь представление: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 о театре, театральной культуре.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о правилах поведения в театре.</a:t>
            </a:r>
          </a:p>
        </p:txBody>
      </p:sp>
    </p:spTree>
    <p:extLst>
      <p:ext uri="{BB962C8B-B14F-4D97-AF65-F5344CB8AC3E}">
        <p14:creationId xmlns:p14="http://schemas.microsoft.com/office/powerpoint/2010/main" val="959668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56bc765263c08">
            <a:extLst>
              <a:ext uri="{FF2B5EF4-FFF2-40B4-BE49-F238E27FC236}">
                <a16:creationId xmlns:a16="http://schemas.microsoft.com/office/drawing/2014/main" id="{800F2C5A-650F-4302-8BB9-0ADE28994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>
            <a:extLst>
              <a:ext uri="{FF2B5EF4-FFF2-40B4-BE49-F238E27FC236}">
                <a16:creationId xmlns:a16="http://schemas.microsoft.com/office/drawing/2014/main" id="{511CAEE4-A4E4-4EEA-A3F7-7B0596F9A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663" y="2133600"/>
            <a:ext cx="70183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altLang="ru-RU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Подготовительный этап</a:t>
            </a:r>
            <a:endParaRPr kumimoji="0" lang="ru-RU" altLang="ru-RU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1810" name="Group 66">
            <a:extLst>
              <a:ext uri="{FF2B5EF4-FFF2-40B4-BE49-F238E27FC236}">
                <a16:creationId xmlns:a16="http://schemas.microsoft.com/office/drawing/2014/main" id="{E4981D67-90E0-431F-83C0-FAC8ADE92446}"/>
              </a:ext>
            </a:extLst>
          </p:cNvPr>
          <p:cNvGraphicFramePr>
            <a:graphicFrameLocks noGrp="1"/>
          </p:cNvGraphicFramePr>
          <p:nvPr/>
        </p:nvGraphicFramePr>
        <p:xfrm>
          <a:off x="1130300" y="2608263"/>
          <a:ext cx="6884988" cy="1951038"/>
        </p:xfrm>
        <a:graphic>
          <a:graphicData uri="http://schemas.openxmlformats.org/drawingml/2006/table">
            <a:tbl>
              <a:tblPr/>
              <a:tblGrid>
                <a:gridCol w="4900613">
                  <a:extLst>
                    <a:ext uri="{9D8B030D-6E8A-4147-A177-3AD203B41FA5}">
                      <a16:colId xmlns:a16="http://schemas.microsoft.com/office/drawing/2014/main" val="2042319623"/>
                    </a:ext>
                  </a:extLst>
                </a:gridCol>
                <a:gridCol w="1984375">
                  <a:extLst>
                    <a:ext uri="{9D8B030D-6E8A-4147-A177-3AD203B41FA5}">
                      <a16:colId xmlns:a16="http://schemas.microsoft.com/office/drawing/2014/main" val="285473098"/>
                    </a:ext>
                  </a:extLst>
                </a:gridCol>
              </a:tblGrid>
              <a:tr h="51824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работы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Ответственный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4154018"/>
                  </a:ext>
                </a:extLst>
              </a:tr>
              <a:tr h="304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плана проекта, определение целей и задач.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Воспитатель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0266245"/>
                  </a:ext>
                </a:extLst>
              </a:tr>
              <a:tr h="304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Подбор литературных произведений, иллюстраций, бесед.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Воспитатель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229332"/>
                  </a:ext>
                </a:extLst>
              </a:tr>
              <a:tr h="304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конспектов, дидактических игр, физминуток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Воспитатель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1847473"/>
                  </a:ext>
                </a:extLst>
              </a:tr>
              <a:tr h="518244">
                <a:tc>
                  <a:txBody>
                    <a:bodyPr/>
                    <a:lstStyle>
                      <a:lvl1pPr indent="2286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Подбор и составление тематической картотеки пальчиковой гимнастики.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Воспитатель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6440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999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56bc765263c08">
            <a:extLst>
              <a:ext uri="{FF2B5EF4-FFF2-40B4-BE49-F238E27FC236}">
                <a16:creationId xmlns:a16="http://schemas.microsoft.com/office/drawing/2014/main" id="{24A75A01-2977-4633-9BF7-CF4562DD4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>
            <a:extLst>
              <a:ext uri="{FF2B5EF4-FFF2-40B4-BE49-F238E27FC236}">
                <a16:creationId xmlns:a16="http://schemas.microsoft.com/office/drawing/2014/main" id="{B5562F48-DD7B-4FAD-952C-5BB099B5F3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0"/>
            <a:ext cx="3886200" cy="3048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Основной этап. Реализация проекта. </a:t>
            </a: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0899" name="Group 179">
            <a:extLst>
              <a:ext uri="{FF2B5EF4-FFF2-40B4-BE49-F238E27FC236}">
                <a16:creationId xmlns:a16="http://schemas.microsoft.com/office/drawing/2014/main" id="{32F298CB-871A-4E66-846A-CAA4C9841CB8}"/>
              </a:ext>
            </a:extLst>
          </p:cNvPr>
          <p:cNvGraphicFramePr>
            <a:graphicFrameLocks noGrp="1"/>
          </p:cNvGraphicFramePr>
          <p:nvPr/>
        </p:nvGraphicFramePr>
        <p:xfrm>
          <a:off x="228600" y="381000"/>
          <a:ext cx="8748715" cy="6526757"/>
        </p:xfrm>
        <a:graphic>
          <a:graphicData uri="http://schemas.openxmlformats.org/drawingml/2006/table">
            <a:tbl>
              <a:tblPr/>
              <a:tblGrid>
                <a:gridCol w="1633479">
                  <a:extLst>
                    <a:ext uri="{9D8B030D-6E8A-4147-A177-3AD203B41FA5}">
                      <a16:colId xmlns:a16="http://schemas.microsoft.com/office/drawing/2014/main" val="3730844423"/>
                    </a:ext>
                  </a:extLst>
                </a:gridCol>
                <a:gridCol w="6906962">
                  <a:extLst>
                    <a:ext uri="{9D8B030D-6E8A-4147-A177-3AD203B41FA5}">
                      <a16:colId xmlns:a16="http://schemas.microsoft.com/office/drawing/2014/main" val="4288751435"/>
                    </a:ext>
                  </a:extLst>
                </a:gridCol>
                <a:gridCol w="208274">
                  <a:extLst>
                    <a:ext uri="{9D8B030D-6E8A-4147-A177-3AD203B41FA5}">
                      <a16:colId xmlns:a16="http://schemas.microsoft.com/office/drawing/2014/main" val="2122413476"/>
                    </a:ext>
                  </a:extLst>
                </a:gridCol>
              </a:tblGrid>
              <a:tr h="5222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область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Образовательная деятельность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57547"/>
                  </a:ext>
                </a:extLst>
              </a:tr>
              <a:tr h="17981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Социально-коммуникативное развитие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Дидактические игры: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«Отгадай-ка», «Узнай по описанию сказочного героя», «Назови героев» (по иллюстрациям), «Назови сказку по главному герою», «Расскажи сказку по иллюстрациям», «Узнай, чья тень».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Кубики «Русские народные сказки».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Драматизация сказок: «Теремок», «Репка», «Курочка Ряба», «Колобок», «Маша и медведь», «Пузырь, соломинка и лапоть», «Гуси Лебеди», «Заюшкина избушка», «Вершки и корешки».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Настольно-печатная игра «Домино»,</a:t>
                      </a: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«Парные картинки», «Лото», «Сложи картинку».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125611"/>
                  </a:ext>
                </a:extLst>
              </a:tr>
              <a:tr h="115812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Художественно-эстетическое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Аппликация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«Колобок», Закладка для книги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«Пузырь, соломинка и лапоть».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Лепка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Сказочные герои: Репка, колобок,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лепка по сказке «Курочка Ряба», «Заюшкина избушка».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Рисование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Раскраски «Герои сказок», 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«Теремок», «Гуси Лебеди», «Вершки и корешки».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9455054"/>
                  </a:ext>
                </a:extLst>
              </a:tr>
              <a:tr h="115812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Речевое развитие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Чтение и пересказ с опорой на схемы сказок: «Соломенный бычок-смоляной бочок», «Теремок», «Репка», «Курочка Ряба», «Колобок», «Маша и медведь», «Пузырь, соломинка и лапоть», «Гуси Лебеди», «Заюшкина избушка», «Вершки и корешки».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Словесно-дидактическая игра «Сравни разных зверят», </a:t>
                      </a: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«Козлята и зайчик», «Курочка Ряба».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58268"/>
                  </a:ext>
                </a:extLst>
              </a:tr>
              <a:tr h="115812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 развитие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«Наш книжный уголок». Знакомство с русскими народными сказками.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Рассматривание иллюстраций к сказкам.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Показ настольного театра «Колобок»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Видеопросмотр мультфильма «3 медведя».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Прослушивание сказок на ДВД дисках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4307302"/>
                  </a:ext>
                </a:extLst>
              </a:tr>
              <a:tr h="7314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развитие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8354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Подвижная игра: «Теремок», 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«Волк и козлята», «Зайцы и лиса», «У медведя во бору»</a:t>
                      </a: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</a:t>
                      </a: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Подвижная музыкальная зарядка под музыку.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835400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Пальчиковые игры.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32661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1801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56bc765263c08">
            <a:extLst>
              <a:ext uri="{FF2B5EF4-FFF2-40B4-BE49-F238E27FC236}">
                <a16:creationId xmlns:a16="http://schemas.microsoft.com/office/drawing/2014/main" id="{10266940-0F2C-452E-AC83-9F3C14C29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>
            <a:extLst>
              <a:ext uri="{FF2B5EF4-FFF2-40B4-BE49-F238E27FC236}">
                <a16:creationId xmlns:a16="http://schemas.microsoft.com/office/drawing/2014/main" id="{FBFB3DD0-EF7F-49F7-B54F-464E68D33E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860550"/>
            <a:ext cx="7239000" cy="31400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28600"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Работа с родителями:</a:t>
            </a:r>
            <a:endParaRPr kumimoji="0" lang="ru-RU" altLang="ru-RU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 Консультации: «Родителям о речи ребенка», «Воспитание сказкой», «Учим детей рифмовать», «Развивающие речевые игры».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 Анкетирование родителей на тему «Роль сказки в воспитании ребенка».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 Подготовка атрибутов для драматизации.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 Помощь родителей в оформлении книжного уголка, театрального уголка.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 Выставка рисунков «Наши любимые сказочные герои».</a:t>
            </a:r>
          </a:p>
        </p:txBody>
      </p:sp>
    </p:spTree>
    <p:extLst>
      <p:ext uri="{BB962C8B-B14F-4D97-AF65-F5344CB8AC3E}">
        <p14:creationId xmlns:p14="http://schemas.microsoft.com/office/powerpoint/2010/main" val="2082875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56bc765263c08">
            <a:extLst>
              <a:ext uri="{FF2B5EF4-FFF2-40B4-BE49-F238E27FC236}">
                <a16:creationId xmlns:a16="http://schemas.microsoft.com/office/drawing/2014/main" id="{B840FCC8-C05F-45E9-B4D2-0D013EACE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>
            <a:extLst>
              <a:ext uri="{FF2B5EF4-FFF2-40B4-BE49-F238E27FC236}">
                <a16:creationId xmlns:a16="http://schemas.microsoft.com/office/drawing/2014/main" id="{F27308D9-AC52-4ABF-9F79-3C1C75926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151063"/>
            <a:ext cx="7162800" cy="25908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606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3 этап (заключительный) </a:t>
            </a:r>
            <a:endParaRPr kumimoji="0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-НОД по теме «В гости к сказке»;</a:t>
            </a:r>
            <a:b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</a:b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-выставка рисунков «Мой любимый сказочный герой»;</a:t>
            </a:r>
            <a:b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</a:b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-инсценировка сказки «Курочка ряба» для просмотра детьми первой младшей группы;</a:t>
            </a:r>
            <a:b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</a:b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-анализ полученных результатов;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 оформление папки по проекту;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60688" algn="l"/>
              </a:tabLst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 презентация для педагогов.</a:t>
            </a:r>
          </a:p>
        </p:txBody>
      </p:sp>
    </p:spTree>
    <p:extLst>
      <p:ext uri="{BB962C8B-B14F-4D97-AF65-F5344CB8AC3E}">
        <p14:creationId xmlns:p14="http://schemas.microsoft.com/office/powerpoint/2010/main" val="2873179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56bc765263c08">
            <a:extLst>
              <a:ext uri="{FF2B5EF4-FFF2-40B4-BE49-F238E27FC236}">
                <a16:creationId xmlns:a16="http://schemas.microsoft.com/office/drawing/2014/main" id="{A96D7A45-664A-4F05-ABFA-1E3D710D8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3">
            <a:extLst>
              <a:ext uri="{FF2B5EF4-FFF2-40B4-BE49-F238E27FC236}">
                <a16:creationId xmlns:a16="http://schemas.microsoft.com/office/drawing/2014/main" id="{C0349FA3-B7A8-4EE4-AB56-829738B061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08038"/>
            <a:ext cx="7315200" cy="5029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Результаты работы:</a:t>
            </a:r>
            <a:endParaRPr kumimoji="0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-Дети познакомились с русскими народными сказками.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-Дети научились внимательно слушать, не перебивать воспитателя во время чтения, отвечать на вопросы, делать простейшие выводы, высказывать предположения.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-После просмотра настольного театра дети научились высказываться о том, что им больше всего понравилось и почему.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-Научились пересказывать сказки с опорой на схемы.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-Развитие связной речи.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-Подготовлены консультации, различная печатная информация для родителей.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-Выставка рисунков.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Пополнение уголка театрализации.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 Родители воспитанников стали больше времени уделять чтению с детьми.</a:t>
            </a:r>
          </a:p>
        </p:txBody>
      </p:sp>
    </p:spTree>
    <p:extLst>
      <p:ext uri="{BB962C8B-B14F-4D97-AF65-F5344CB8AC3E}">
        <p14:creationId xmlns:p14="http://schemas.microsoft.com/office/powerpoint/2010/main" val="1588872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56bc765263c08">
            <a:extLst>
              <a:ext uri="{FF2B5EF4-FFF2-40B4-BE49-F238E27FC236}">
                <a16:creationId xmlns:a16="http://schemas.microsoft.com/office/drawing/2014/main" id="{601C6FAC-B880-429E-A5AA-D148139E9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3">
            <a:extLst>
              <a:ext uri="{FF2B5EF4-FFF2-40B4-BE49-F238E27FC236}">
                <a16:creationId xmlns:a16="http://schemas.microsoft.com/office/drawing/2014/main" id="{7E4455AC-B526-4F9F-A324-6555ECAADC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0125" y="2716213"/>
            <a:ext cx="341312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Фотоотчет</a:t>
            </a:r>
          </a:p>
        </p:txBody>
      </p:sp>
    </p:spTree>
    <p:extLst>
      <p:ext uri="{BB962C8B-B14F-4D97-AF65-F5344CB8AC3E}">
        <p14:creationId xmlns:p14="http://schemas.microsoft.com/office/powerpoint/2010/main" val="2553685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6bc765263c08">
            <a:extLst>
              <a:ext uri="{FF2B5EF4-FFF2-40B4-BE49-F238E27FC236}">
                <a16:creationId xmlns:a16="http://schemas.microsoft.com/office/drawing/2014/main" id="{93DA8FDE-316D-485C-93B0-7601B88AD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435550-75A8-4312-933E-88D114861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208" y="804672"/>
            <a:ext cx="7613142" cy="886017"/>
          </a:xfrm>
        </p:spPr>
        <p:txBody>
          <a:bodyPr/>
          <a:lstStyle/>
          <a:p>
            <a:r>
              <a:rPr lang="ru-RU" b="1" dirty="0"/>
              <a:t>     </a:t>
            </a:r>
            <a:r>
              <a:rPr lang="ru-RU" sz="4800" b="1" dirty="0">
                <a:solidFill>
                  <a:srgbClr val="FF0000"/>
                </a:solidFill>
              </a:rPr>
              <a:t>Играем в сказку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6B7CB8-0362-49A1-BB92-6D14A68C9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3" y="1690689"/>
            <a:ext cx="2962655" cy="183127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A3360D3-2061-4A7A-82B0-A596609B63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779" y="2755376"/>
            <a:ext cx="3142869" cy="232359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ED0E428-CA87-4B01-85FB-EBD1B355F0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352" y="3872103"/>
            <a:ext cx="2974847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3986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56bc765263c08">
            <a:extLst>
              <a:ext uri="{FF2B5EF4-FFF2-40B4-BE49-F238E27FC236}">
                <a16:creationId xmlns:a16="http://schemas.microsoft.com/office/drawing/2014/main" id="{89957BB3-CD1A-4E7E-A190-CA0DC082D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DF5732F-CB3B-491E-9188-3C9AD8532E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89" y="1247775"/>
            <a:ext cx="3699700" cy="249516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3C68E7-2750-4FC9-BC7D-C32FE6C285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251" y="3900106"/>
            <a:ext cx="3419285" cy="2330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718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6bc765263c08">
            <a:extLst>
              <a:ext uri="{FF2B5EF4-FFF2-40B4-BE49-F238E27FC236}">
                <a16:creationId xmlns:a16="http://schemas.microsoft.com/office/drawing/2014/main" id="{676BCDC8-FC87-49B3-B1E6-E3B27EB85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68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68374E6-0E64-4565-B7D3-ED2A332F6A08}"/>
              </a:ext>
            </a:extLst>
          </p:cNvPr>
          <p:cNvSpPr/>
          <p:nvPr/>
        </p:nvSpPr>
        <p:spPr>
          <a:xfrm>
            <a:off x="865632" y="926592"/>
            <a:ext cx="648614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</a:rPr>
              <a:t>Дидактическая игра «Сказочный мяч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</a:rPr>
              <a:t>»</a:t>
            </a:r>
            <a:r>
              <a:rPr lang="ru-RU" dirty="0">
                <a:solidFill>
                  <a:srgbClr val="336600"/>
                </a:solidFill>
                <a:latin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</a:rPr>
              <a:t>Дети стоят в кругу. У одного из детей в руках мяч. Он бросает мяч любому ребенку и называет сказочного героя. Например, гуси-лебеди. Тот, кто поймал, должен назвать действие этого героя. Например, летят. Затем он должен назвать любого другого сказочного героя и бросить мяч другому, который назовет действие героя.</a:t>
            </a:r>
            <a:endParaRPr lang="ru-RU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3BDAEC8-0BC2-4B11-9B19-335B88ACF9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3288222"/>
            <a:ext cx="3328415" cy="28218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FA82887-DF2E-4CCC-B5E3-9263518D4A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459" y="3303750"/>
            <a:ext cx="3161057" cy="280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5466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6bc765263c08">
            <a:extLst>
              <a:ext uri="{FF2B5EF4-FFF2-40B4-BE49-F238E27FC236}">
                <a16:creationId xmlns:a16="http://schemas.microsoft.com/office/drawing/2014/main" id="{676BCDC8-FC87-49B3-B1E6-E3B27EB85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7504340-B56C-4BD9-A1BE-AAFE3BDEDFFC}"/>
              </a:ext>
            </a:extLst>
          </p:cNvPr>
          <p:cNvSpPr/>
          <p:nvPr/>
        </p:nvSpPr>
        <p:spPr>
          <a:xfrm>
            <a:off x="1267968" y="1166843"/>
            <a:ext cx="683971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Verdana" panose="020B0604030504040204" pitchFamily="34" charset="0"/>
              </a:rPr>
              <a:t>В темном лесу есть избушка</a:t>
            </a:r>
            <a:br>
              <a:rPr lang="ru-RU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В темном лесу есть избушка. (Дети шагают.)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Стоит задом наперед. (Дети поворачиваются.)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В той избушке есть старушка. (Грозят пальцем.)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Бабушка Яга живет. (Грозят пальцем другой руки.)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Нос крючком, (Показывают пальчиком.)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Глаза большие, (Показывают.)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Словно угольки горят. (Покачивают головой.)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Ух, сердитая какая! (Бег на месте.)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Дыбом волосы стоят. (Руки вверх.)</a:t>
            </a:r>
            <a:endParaRPr lang="ru-RU" b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1A65AE3-4C7D-4FD0-A00A-1505C98C1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088" y="4409732"/>
            <a:ext cx="2962656" cy="189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2097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6bc765263c08">
            <a:extLst>
              <a:ext uri="{FF2B5EF4-FFF2-40B4-BE49-F238E27FC236}">
                <a16:creationId xmlns:a16="http://schemas.microsoft.com/office/drawing/2014/main" id="{676BCDC8-FC87-49B3-B1E6-E3B27EB85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7092645-7AFD-45C1-BA09-1911FFE2B93D}"/>
              </a:ext>
            </a:extLst>
          </p:cNvPr>
          <p:cNvSpPr/>
          <p:nvPr/>
        </p:nvSpPr>
        <p:spPr>
          <a:xfrm>
            <a:off x="1450848" y="975360"/>
            <a:ext cx="66812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Verdana" panose="020B0604030504040204" pitchFamily="34" charset="0"/>
              </a:rPr>
              <a:t>Гномик</a:t>
            </a:r>
            <a:br>
              <a:rPr lang="ru-RU" dirty="0"/>
            </a:br>
            <a:r>
              <a:rPr lang="ru-RU" b="1" dirty="0" err="1">
                <a:solidFill>
                  <a:srgbClr val="555555"/>
                </a:solidFill>
                <a:latin typeface="Verdana" panose="020B0604030504040204" pitchFamily="34" charset="0"/>
              </a:rPr>
              <a:t>Гномик</a:t>
            </a: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 по лесу гулял, (Ходьба на месте.)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Колпачок свой потерял. (Наклоны вперед — «ищем пропажу».)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Колпачок был непростым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Со звоночком золотым. (Хлопки в ладоши.)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Гному кто точней подскажет, (Прыжки на месте.)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Где искать ему пропажу? (Ходьба на месте.)</a:t>
            </a:r>
            <a:endParaRPr lang="ru-RU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4E5D7C-BD50-4323-A763-A434434C1B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11" y="3882187"/>
            <a:ext cx="2181225" cy="21812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86DF56-65A3-4F84-B50F-86F8444103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377" y="3882187"/>
            <a:ext cx="2315529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387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6bc765263c08">
            <a:extLst>
              <a:ext uri="{FF2B5EF4-FFF2-40B4-BE49-F238E27FC236}">
                <a16:creationId xmlns:a16="http://schemas.microsoft.com/office/drawing/2014/main" id="{676BCDC8-FC87-49B3-B1E6-E3B27EB85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549E005-4976-480E-BBA3-4D6B9B106EB9}"/>
              </a:ext>
            </a:extLst>
          </p:cNvPr>
          <p:cNvSpPr/>
          <p:nvPr/>
        </p:nvSpPr>
        <p:spPr>
          <a:xfrm>
            <a:off x="1207008" y="1036320"/>
            <a:ext cx="672998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Verdana" panose="020B0604030504040204" pitchFamily="34" charset="0"/>
              </a:rPr>
              <a:t>Сказочная зарядка</a:t>
            </a:r>
            <a:br>
              <a:rPr lang="ru-RU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(Построение.)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Слушай, сказочный народ,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Собираемся на сход.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Поскорее в строй вставайте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И зарядку начинайте. (Потягивание.)</a:t>
            </a:r>
            <a:br>
              <a:rPr lang="ru-RU" b="1" dirty="0"/>
            </a:br>
            <a:r>
              <a:rPr lang="ru-RU" b="1" dirty="0" err="1">
                <a:solidFill>
                  <a:srgbClr val="555555"/>
                </a:solidFill>
                <a:latin typeface="Verdana" panose="020B0604030504040204" pitchFamily="34" charset="0"/>
              </a:rPr>
              <a:t>Потягушка</a:t>
            </a: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, потянись!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Поскорей, скорей проснись!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День настал давным-давно,</a:t>
            </a:r>
            <a:br>
              <a:rPr lang="ru-RU" b="1" dirty="0"/>
            </a:br>
            <a:r>
              <a:rPr lang="ru-RU" b="1" dirty="0">
                <a:solidFill>
                  <a:srgbClr val="555555"/>
                </a:solidFill>
                <a:latin typeface="Verdana" panose="020B0604030504040204" pitchFamily="34" charset="0"/>
              </a:rPr>
              <a:t>Он стучит в твое окно.</a:t>
            </a:r>
            <a:endParaRPr lang="ru-RU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53107B-7DB0-4F71-9564-0E48697436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163" y="3740467"/>
            <a:ext cx="3199829" cy="250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018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6bc765263c08">
            <a:extLst>
              <a:ext uri="{FF2B5EF4-FFF2-40B4-BE49-F238E27FC236}">
                <a16:creationId xmlns:a16="http://schemas.microsoft.com/office/drawing/2014/main" id="{93DA8FDE-316D-485C-93B0-7601B88AD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EBF05B-A185-4B94-BA14-8023964173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69" y="1014317"/>
            <a:ext cx="3492435" cy="22348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7B1F2B6-CAE0-438F-AED9-4CF01AA79F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591" y="3429000"/>
            <a:ext cx="3694177" cy="2834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326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56bc765263c08">
            <a:extLst>
              <a:ext uri="{FF2B5EF4-FFF2-40B4-BE49-F238E27FC236}">
                <a16:creationId xmlns:a16="http://schemas.microsoft.com/office/drawing/2014/main" id="{89957BB3-CD1A-4E7E-A190-CA0DC082D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4F56822-89C3-4C75-8E7A-DEE350E915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816" y="985075"/>
            <a:ext cx="3706367" cy="24439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3A20A35-7EF3-418B-BA7B-D0325157D7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105" y="3691700"/>
            <a:ext cx="3096768" cy="235553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0B4748A-31D5-4D06-AD04-C63F86A9B9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763" y="2801683"/>
            <a:ext cx="2809685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5060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56bc765263c08">
            <a:extLst>
              <a:ext uri="{FF2B5EF4-FFF2-40B4-BE49-F238E27FC236}">
                <a16:creationId xmlns:a16="http://schemas.microsoft.com/office/drawing/2014/main" id="{89957BB3-CD1A-4E7E-A190-CA0DC082D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3390559-55E6-41C5-A299-83EAAE6A3C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483" y="1247775"/>
            <a:ext cx="3370517" cy="26292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04E98B-4E22-4481-B621-EBDB45B10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636" y="2729674"/>
            <a:ext cx="3285173" cy="226771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F941169-FE75-4A2A-BCC5-8ADDAE15F9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316" y="4150613"/>
            <a:ext cx="3059049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767406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830</Words>
  <Application>Microsoft Office PowerPoint</Application>
  <PresentationFormat>Экран (4:3)</PresentationFormat>
  <Paragraphs>118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Verdana</vt:lpstr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МБДОУ детский сад № 92  «Надежда»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Играем в сказку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Дмитрий Федоров</dc:creator>
  <cp:lastModifiedBy>usereldo100318@outlook.com</cp:lastModifiedBy>
  <cp:revision>13</cp:revision>
  <dcterms:created xsi:type="dcterms:W3CDTF">2018-02-17T20:53:14Z</dcterms:created>
  <dcterms:modified xsi:type="dcterms:W3CDTF">2018-03-23T19:03:43Z</dcterms:modified>
</cp:coreProperties>
</file>