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_rels/slide17.xml.rels" ContentType="application/vnd.openxmlformats-package.relationships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60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17.xml.rels" ContentType="application/vnd.openxmlformats-package.relationships+xml"/>
  <Override PartName="/ppt/slideLayouts/slideLayout50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16.xml" ContentType="application/vnd.openxmlformats-officedocument.presentationml.slideLayout+xml"/>
  <Override PartName="/ppt/media/image67.jpeg" ContentType="image/jpeg"/>
  <Override PartName="/ppt/media/image66.jpeg" ContentType="image/jpeg"/>
  <Override PartName="/ppt/media/image65.jpeg" ContentType="image/jpeg"/>
  <Override PartName="/ppt/media/image64.jpeg" ContentType="image/jpeg"/>
  <Override PartName="/ppt/media/image63.jpeg" ContentType="image/jpeg"/>
  <Override PartName="/ppt/media/image59.jpeg" ContentType="image/jpeg"/>
  <Override PartName="/ppt/media/image58.jpeg" ContentType="image/jpeg"/>
  <Override PartName="/ppt/media/image57.jpeg" ContentType="image/jpeg"/>
  <Override PartName="/ppt/media/image56.jpeg" ContentType="image/jpeg"/>
  <Override PartName="/ppt/media/image54.jpeg" ContentType="image/jpeg"/>
  <Override PartName="/ppt/media/image50.jpeg" ContentType="image/jpeg"/>
  <Override PartName="/ppt/media/image62.jpeg" ContentType="image/jpeg"/>
  <Override PartName="/ppt/media/image2.png" ContentType="image/png"/>
  <Override PartName="/ppt/media/image49.jpeg" ContentType="image/jpeg"/>
  <Override PartName="/ppt/media/image15.png" ContentType="image/png"/>
  <Override PartName="/ppt/media/image38.jpeg" ContentType="image/jpeg"/>
  <Override PartName="/ppt/media/image51.jpeg" ContentType="image/jpeg"/>
  <Override PartName="/ppt/media/image27.jpeg" ContentType="image/jpeg"/>
  <Override PartName="/ppt/media/image40.jpeg" ContentType="image/jpeg"/>
  <Override PartName="/ppt/media/image61.jpeg" ContentType="image/jpeg"/>
  <Override PartName="/ppt/media/image48.jpeg" ContentType="image/jpeg"/>
  <Override PartName="/ppt/media/image37.jpeg" ContentType="image/jpeg"/>
  <Override PartName="/ppt/media/image12.png" ContentType="image/png"/>
  <Override PartName="/ppt/media/image45.jpeg" ContentType="image/jpeg"/>
  <Override PartName="/ppt/media/image34.jpeg" ContentType="image/jpeg"/>
  <Override PartName="/ppt/media/image44.jpeg" ContentType="image/jpeg"/>
  <Override PartName="/ppt/media/image1.jpeg" ContentType="image/jpeg"/>
  <Override PartName="/ppt/media/image33.jpeg" ContentType="image/jpeg"/>
  <Override PartName="/ppt/media/image53.jpeg" ContentType="image/jpeg"/>
  <Override PartName="/ppt/media/image29.jpeg" ContentType="image/jpeg"/>
  <Override PartName="/ppt/media/image42.jpeg" ContentType="image/jpeg"/>
  <Override PartName="/ppt/media/image18.jpeg" ContentType="image/jpeg"/>
  <Override PartName="/ppt/media/image31.jpeg" ContentType="image/jpeg"/>
  <Override PartName="/ppt/media/image39.jpeg" ContentType="image/jpeg"/>
  <Override PartName="/ppt/media/image52.jpeg" ContentType="image/jpeg"/>
  <Override PartName="/ppt/media/image28.jpeg" ContentType="image/jpeg"/>
  <Override PartName="/ppt/media/image41.jpeg" ContentType="image/jpeg"/>
  <Override PartName="/ppt/media/image3.png" ContentType="image/png"/>
  <Override PartName="/ppt/media/image17.jpeg" ContentType="image/jpeg"/>
  <Override PartName="/ppt/media/image30.jpeg" ContentType="image/jpeg"/>
  <Override PartName="/ppt/media/image16.jpeg" ContentType="image/jpeg"/>
  <Override PartName="/ppt/media/image25.jpeg" ContentType="image/jpeg"/>
  <Override PartName="/ppt/media/image6.png" ContentType="image/png"/>
  <Override PartName="/ppt/media/image23.jpeg" ContentType="image/jpeg"/>
  <Override PartName="/ppt/media/image22.jpeg" ContentType="image/jpeg"/>
  <Override PartName="/ppt/media/image10.jpeg" ContentType="image/jpeg"/>
  <Override PartName="/ppt/media/image21.jpeg" ContentType="image/jpeg"/>
  <Override PartName="/ppt/media/image20.jpeg" ContentType="image/jpeg"/>
  <Override PartName="/ppt/media/image13.jpeg" ContentType="image/jpeg"/>
  <Override PartName="/ppt/media/image24.jpeg" ContentType="image/jpeg"/>
  <Override PartName="/ppt/media/image43.jpeg" ContentType="image/jpeg"/>
  <Override PartName="/ppt/media/image19.jpeg" ContentType="image/jpeg"/>
  <Override PartName="/ppt/media/image32.jpeg" ContentType="image/jpeg"/>
  <Override PartName="/ppt/media/image60.jpeg" ContentType="image/jpeg"/>
  <Override PartName="/ppt/media/image47.jpeg" ContentType="image/jpeg"/>
  <Override PartName="/ppt/media/image4.jpeg" ContentType="image/jpeg"/>
  <Override PartName="/ppt/media/image36.jpeg" ContentType="image/jpeg"/>
  <Override PartName="/ppt/media/image11.png" ContentType="image/png"/>
  <Override PartName="/ppt/media/image55.jpeg" ContentType="image/jpeg"/>
  <Override PartName="/ppt/media/image5.png" ContentType="image/png"/>
  <Override PartName="/ppt/media/image9.png" ContentType="image/png"/>
  <Override PartName="/ppt/media/image7.jpeg" ContentType="image/jpeg"/>
  <Override PartName="/ppt/media/image14.png" ContentType="image/png"/>
  <Override PartName="/ppt/media/image46.jpeg" ContentType="image/jpeg"/>
  <Override PartName="/ppt/media/image35.jpeg" ContentType="image/jpeg"/>
  <Override PartName="/ppt/media/image8.png" ContentType="image/png"/>
  <Override PartName="/ppt/media/image26.jpeg" ContentType="image/jpeg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_rels/slideMaster5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.png"/><Relationship Id="rId3" Type="http://schemas.openxmlformats.org/officeDocument/2006/relationships/image" Target="../media/image9.png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1.png"/><Relationship Id="rId3" Type="http://schemas.openxmlformats.org/officeDocument/2006/relationships/image" Target="../media/image12.png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4.png"/><Relationship Id="rId3" Type="http://schemas.openxmlformats.org/officeDocument/2006/relationships/image" Target="../media/image15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4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70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1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06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07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2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42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43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4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6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5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6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8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179" name="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80" name="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10.jpe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image" Target="../media/image13.jpeg"/><Relationship Id="rId3" Type="http://schemas.openxmlformats.org/officeDocument/2006/relationships/slideLayout" Target="../slideLayouts/slideLayout49.xml"/><Relationship Id="rId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880" cy="1142640"/>
          </a:xfrm>
          <a:prstGeom prst="rect">
            <a:avLst/>
          </a:prstGeom>
        </p:spPr>
        <p:txBody>
          <a:bodyPr lIns="0" rIns="0" tIns="0" bIns="0" anchor="ctr"/>
          <a:p>
            <a:r>
              <a:rPr lang="ru-RU">
                <a:latin typeface="Arial"/>
              </a:rPr>
              <a:t>Для правки текста заголовка щелкните мышью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 sz="3200">
                <a:latin typeface="Arial"/>
              </a:rPr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2800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2400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2000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ru-RU" sz="4400">
                <a:latin typeface="Arial"/>
              </a:rPr>
              <a:t>Для правки текста заголовка щелкните мышью</a:t>
            </a:r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 sz="3200">
                <a:latin typeface="Arial"/>
              </a:rPr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2800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2400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2000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ru-RU" sz="4400">
                <a:latin typeface="Arial"/>
              </a:rPr>
              <a:t>Для правки текста заголовка щелкните мышью</a:t>
            </a:r>
            <a:endParaRPr/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 sz="3200">
                <a:latin typeface="Arial"/>
              </a:rPr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2800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2400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2000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880" cy="1142640"/>
          </a:xfrm>
          <a:prstGeom prst="rect">
            <a:avLst/>
          </a:prstGeom>
        </p:spPr>
        <p:txBody>
          <a:bodyPr lIns="0" rIns="0" tIns="0" bIns="0" anchor="ctr"/>
          <a:p>
            <a:r>
              <a:rPr lang="ru-RU">
                <a:latin typeface="Arial"/>
              </a:rPr>
              <a:t>Для правки текста заголовка щелкните мышью</a:t>
            </a:r>
            <a:endParaRPr/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 sz="3200">
                <a:latin typeface="Arial"/>
              </a:rPr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2800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2400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2000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880" cy="1142640"/>
          </a:xfrm>
          <a:prstGeom prst="rect">
            <a:avLst/>
          </a:prstGeom>
        </p:spPr>
        <p:txBody>
          <a:bodyPr lIns="0" rIns="0" tIns="0" bIns="0" anchor="ctr"/>
          <a:p>
            <a:r>
              <a:rPr lang="ru-RU">
                <a:latin typeface="Arial"/>
              </a:rPr>
              <a:t>Для правки текста заголовка щелкните мышью</a:t>
            </a:r>
            <a:endParaRPr/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440" cy="4525200"/>
          </a:xfrm>
          <a:prstGeom prst="rect">
            <a:avLst/>
          </a:prstGeom>
        </p:spPr>
        <p:txBody>
          <a:bodyPr lIns="0" rIns="0" tIns="0" bIns="0" anchor="ctr"/>
          <a:p>
            <a:pPr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Седьмой уровень структуры</a:t>
            </a:r>
            <a:endParaRPr/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440" cy="4525200"/>
          </a:xfrm>
          <a:prstGeom prst="rect">
            <a:avLst/>
          </a:prstGeom>
        </p:spPr>
        <p:txBody>
          <a:bodyPr lIns="0" rIns="0" tIns="0" bIns="0" anchor="ctr"/>
          <a:p>
            <a:pPr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image" Target="../media/image18.jpeg"/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5" Type="http://schemas.openxmlformats.org/officeDocument/2006/relationships/image" Target="../media/image21.jpeg"/><Relationship Id="rId6" Type="http://schemas.openxmlformats.org/officeDocument/2006/relationships/slideLayout" Target="../slideLayouts/slideLayout4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image" Target="../media/image23.jpeg"/><Relationship Id="rId3" Type="http://schemas.openxmlformats.org/officeDocument/2006/relationships/image" Target="../media/image24.jpeg"/><Relationship Id="rId4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6.jpeg"/><Relationship Id="rId3" Type="http://schemas.openxmlformats.org/officeDocument/2006/relationships/image" Target="../media/image27.jpeg"/><Relationship Id="rId4" Type="http://schemas.openxmlformats.org/officeDocument/2006/relationships/image" Target="../media/image28.jpeg"/><Relationship Id="rId5" Type="http://schemas.openxmlformats.org/officeDocument/2006/relationships/slideLayout" Target="../slideLayouts/slideLayout4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9.jpeg"/><Relationship Id="rId2" Type="http://schemas.openxmlformats.org/officeDocument/2006/relationships/image" Target="../media/image30.jpeg"/><Relationship Id="rId3" Type="http://schemas.openxmlformats.org/officeDocument/2006/relationships/image" Target="../media/image31.jpeg"/><Relationship Id="rId4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2.jpeg"/><Relationship Id="rId2" Type="http://schemas.openxmlformats.org/officeDocument/2006/relationships/image" Target="../media/image33.jpeg"/><Relationship Id="rId3" Type="http://schemas.openxmlformats.org/officeDocument/2006/relationships/image" Target="../media/image34.jpeg"/><Relationship Id="rId4" Type="http://schemas.openxmlformats.org/officeDocument/2006/relationships/slideLayout" Target="../slideLayouts/slideLayout5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5.jpeg"/><Relationship Id="rId2" Type="http://schemas.openxmlformats.org/officeDocument/2006/relationships/image" Target="../media/image36.jpeg"/><Relationship Id="rId3" Type="http://schemas.openxmlformats.org/officeDocument/2006/relationships/image" Target="../media/image37.jpeg"/><Relationship Id="rId4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8.jpeg"/><Relationship Id="rId2" Type="http://schemas.openxmlformats.org/officeDocument/2006/relationships/image" Target="../media/image39.jpeg"/><Relationship Id="rId3" Type="http://schemas.openxmlformats.org/officeDocument/2006/relationships/image" Target="../media/image40.jpeg"/><Relationship Id="rId4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image" Target="../media/image42.jpeg"/><Relationship Id="rId3" Type="http://schemas.openxmlformats.org/officeDocument/2006/relationships/image" Target="../media/image43.jpeg"/><Relationship Id="rId4" Type="http://schemas.openxmlformats.org/officeDocument/2006/relationships/image" Target="../media/image44.jpeg"/><Relationship Id="rId5" Type="http://schemas.openxmlformats.org/officeDocument/2006/relationships/image" Target="../media/image45.jpeg"/><Relationship Id="rId6" Type="http://schemas.openxmlformats.org/officeDocument/2006/relationships/slideLayout" Target="../slideLayouts/slideLayout52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6.jpeg"/><Relationship Id="rId2" Type="http://schemas.openxmlformats.org/officeDocument/2006/relationships/image" Target="../media/image47.jpeg"/><Relationship Id="rId3" Type="http://schemas.openxmlformats.org/officeDocument/2006/relationships/image" Target="../media/image48.jpeg"/><Relationship Id="rId4" Type="http://schemas.openxmlformats.org/officeDocument/2006/relationships/image" Target="../media/image49.jpeg"/><Relationship Id="rId5" Type="http://schemas.openxmlformats.org/officeDocument/2006/relationships/image" Target="../media/image50.jpeg"/><Relationship Id="rId6" Type="http://schemas.openxmlformats.org/officeDocument/2006/relationships/image" Target="../media/image51.jpeg"/><Relationship Id="rId7" Type="http://schemas.openxmlformats.org/officeDocument/2006/relationships/image" Target="../media/image52.jpeg"/><Relationship Id="rId8" Type="http://schemas.openxmlformats.org/officeDocument/2006/relationships/image" Target="../media/image53.jpeg"/><Relationship Id="rId9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54.jpeg"/><Relationship Id="rId2" Type="http://schemas.openxmlformats.org/officeDocument/2006/relationships/image" Target="../media/image55.jpeg"/><Relationship Id="rId3" Type="http://schemas.openxmlformats.org/officeDocument/2006/relationships/image" Target="../media/image56.jpeg"/><Relationship Id="rId4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57.jpeg"/><Relationship Id="rId2" Type="http://schemas.openxmlformats.org/officeDocument/2006/relationships/image" Target="../media/image58.jpeg"/><Relationship Id="rId3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59.jpeg"/><Relationship Id="rId2" Type="http://schemas.openxmlformats.org/officeDocument/2006/relationships/image" Target="../media/image60.jpeg"/><Relationship Id="rId3" Type="http://schemas.openxmlformats.org/officeDocument/2006/relationships/image" Target="../media/image61.jpeg"/><Relationship Id="rId4" Type="http://schemas.openxmlformats.org/officeDocument/2006/relationships/image" Target="../media/image62.jpeg"/><Relationship Id="rId5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63.jpeg"/><Relationship Id="rId2" Type="http://schemas.openxmlformats.org/officeDocument/2006/relationships/image" Target="../media/image64.jpeg"/><Relationship Id="rId3" Type="http://schemas.openxmlformats.org/officeDocument/2006/relationships/image" Target="../media/image65.jpeg"/><Relationship Id="rId4" Type="http://schemas.openxmlformats.org/officeDocument/2006/relationships/image" Target="../media/image66.jpeg"/><Relationship Id="rId5" Type="http://schemas.openxmlformats.org/officeDocument/2006/relationships/slideLayout" Target="../slideLayouts/slideLayout52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67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CustomShape 1"/>
          <p:cNvSpPr/>
          <p:nvPr/>
        </p:nvSpPr>
        <p:spPr>
          <a:xfrm>
            <a:off x="395640" y="260640"/>
            <a:ext cx="8064000" cy="1223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ff0000"/>
                </a:solidFill>
                <a:latin typeface="Times New Roman"/>
              </a:rPr>
              <a:t>Муниципальное бюджетное  дошкольное образовательное учреждение детский сад №  13 г.Лысково</a:t>
            </a:r>
            <a:endParaRPr/>
          </a:p>
        </p:txBody>
      </p:sp>
      <p:sp>
        <p:nvSpPr>
          <p:cNvPr id="182" name="CustomShape 2"/>
          <p:cNvSpPr/>
          <p:nvPr/>
        </p:nvSpPr>
        <p:spPr>
          <a:xfrm>
            <a:off x="251640" y="1556640"/>
            <a:ext cx="467964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id="183" name="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32000" y="2016000"/>
            <a:ext cx="3527640" cy="2856960"/>
          </a:xfrm>
          <a:prstGeom prst="rect">
            <a:avLst/>
          </a:prstGeom>
          <a:ln>
            <a:noFill/>
          </a:ln>
        </p:spPr>
      </p:pic>
      <p:sp>
        <p:nvSpPr>
          <p:cNvPr id="184" name="CustomShape 3"/>
          <p:cNvSpPr/>
          <p:nvPr/>
        </p:nvSpPr>
        <p:spPr>
          <a:xfrm>
            <a:off x="4176000" y="1874880"/>
            <a:ext cx="4751640" cy="431676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c00000"/>
                </a:solidFill>
                <a:latin typeface="Times New Roman"/>
              </a:rPr>
              <a:t>Тема проекта: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c00000"/>
                </a:solidFill>
                <a:latin typeface="Times New Roman"/>
              </a:rPr>
              <a:t>«Передай добро по кругу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</a:rPr>
              <a:t>Автор:воспитатель старшей группы Киселева Анна Викторовна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CustomShape 1"/>
          <p:cNvSpPr/>
          <p:nvPr/>
        </p:nvSpPr>
        <p:spPr>
          <a:xfrm>
            <a:off x="395640" y="404640"/>
            <a:ext cx="8228880" cy="1583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3200">
                <a:solidFill>
                  <a:srgbClr val="c00000"/>
                </a:solidFill>
                <a:latin typeface="Times New Roman"/>
              </a:rPr>
              <a:t>    </a:t>
            </a:r>
            <a:r>
              <a:rPr b="1" lang="ru-RU" sz="3200">
                <a:solidFill>
                  <a:srgbClr val="c00000"/>
                </a:solidFill>
                <a:latin typeface="Times New Roman"/>
              </a:rPr>
              <a:t>Условия формирования личного вклада в  развитие образования</a:t>
            </a:r>
            <a:endParaRPr/>
          </a:p>
        </p:txBody>
      </p:sp>
      <p:sp>
        <p:nvSpPr>
          <p:cNvPr id="186" name="CustomShape 2"/>
          <p:cNvSpPr/>
          <p:nvPr/>
        </p:nvSpPr>
        <p:spPr>
          <a:xfrm>
            <a:off x="395640" y="2277000"/>
            <a:ext cx="8290440" cy="1583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lang="ru-RU" sz="2600">
                <a:solidFill>
                  <a:srgbClr val="000000"/>
                </a:solidFill>
                <a:latin typeface="Calibri"/>
              </a:rPr>
              <a:t>«</a:t>
            </a:r>
            <a:r>
              <a:rPr lang="ru-RU" sz="2600">
                <a:solidFill>
                  <a:srgbClr val="000000"/>
                </a:solidFill>
                <a:latin typeface="Times New Roman"/>
              </a:rPr>
              <a:t>Если ребенка учат добру, в результате будет добро,  учат злу – в результате будет зло – ибо ребенок  не рождается готовым человеком, человеком его надо сделать!»</a:t>
            </a:r>
            <a:endParaRPr/>
          </a:p>
          <a:p>
            <a:pPr>
              <a:lnSpc>
                <a:spcPct val="100000"/>
              </a:lnSpc>
            </a:pPr>
            <a:r>
              <a:rPr lang="ru-RU" sz="2600">
                <a:solidFill>
                  <a:srgbClr val="000000"/>
                </a:solidFill>
                <a:latin typeface="Calibri"/>
              </a:rPr>
              <a:t>                                                      </a:t>
            </a:r>
            <a:r>
              <a:rPr lang="ru-RU" sz="2600">
                <a:solidFill>
                  <a:srgbClr val="000000"/>
                </a:solidFill>
                <a:latin typeface="Times New Roman"/>
              </a:rPr>
              <a:t>В. А Сухомлинский</a:t>
            </a: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87" name="CustomShape 3"/>
          <p:cNvSpPr/>
          <p:nvPr/>
        </p:nvSpPr>
        <p:spPr>
          <a:xfrm>
            <a:off x="504000" y="4104000"/>
            <a:ext cx="8064000" cy="11865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ru-RU" sz="2400">
                <a:solidFill>
                  <a:srgbClr val="000000"/>
                </a:solidFill>
                <a:latin typeface="Times New Roman"/>
              </a:rPr>
              <a:t>«Чтобы поверить в добро, нужно начать его делать.»                                                        </a:t>
            </a:r>
            <a:endParaRPr/>
          </a:p>
          <a:p>
            <a:pPr>
              <a:lnSpc>
                <a:spcPct val="100000"/>
              </a:lnSpc>
            </a:pPr>
            <a:r>
              <a:rPr lang="ru-RU" sz="2400">
                <a:solidFill>
                  <a:srgbClr val="000000"/>
                </a:solidFill>
                <a:latin typeface="Times New Roman"/>
              </a:rPr>
              <a:t>        </a:t>
            </a:r>
            <a:r>
              <a:rPr i="1" lang="ru-RU" sz="2400">
                <a:solidFill>
                  <a:srgbClr val="000000"/>
                </a:solidFill>
                <a:latin typeface="Times New Roman"/>
              </a:rPr>
              <a:t>                                     </a:t>
            </a:r>
            <a:r>
              <a:rPr lang="ru-RU" sz="2400">
                <a:solidFill>
                  <a:srgbClr val="000000"/>
                </a:solidFill>
                <a:latin typeface="Times New Roman"/>
              </a:rPr>
              <a:t>Л.Н.Толстой</a:t>
            </a:r>
            <a:endParaRPr/>
          </a:p>
        </p:txBody>
      </p:sp>
      <p:sp>
        <p:nvSpPr>
          <p:cNvPr id="188" name="CustomShape 4"/>
          <p:cNvSpPr/>
          <p:nvPr/>
        </p:nvSpPr>
        <p:spPr>
          <a:xfrm>
            <a:off x="539640" y="5013000"/>
            <a:ext cx="5976000" cy="8215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ru-RU" sz="2400">
                <a:solidFill>
                  <a:srgbClr val="000000"/>
                </a:solidFill>
                <a:latin typeface="Times New Roman"/>
              </a:rPr>
              <a:t>«Все начинается с детства»</a:t>
            </a:r>
            <a:endParaRPr/>
          </a:p>
          <a:p>
            <a:pPr>
              <a:lnSpc>
                <a:spcPct val="100000"/>
              </a:lnSpc>
            </a:pPr>
            <a:r>
              <a:rPr lang="ru-RU" sz="2400">
                <a:solidFill>
                  <a:srgbClr val="000000"/>
                </a:solidFill>
                <a:latin typeface="Times New Roman"/>
              </a:rPr>
              <a:t>                                           </a:t>
            </a:r>
            <a:r>
              <a:rPr lang="ru-RU" sz="2400">
                <a:solidFill>
                  <a:srgbClr val="000000"/>
                </a:solidFill>
                <a:latin typeface="Times New Roman"/>
              </a:rPr>
              <a:t>С. Михалков. 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CustomShape 1"/>
          <p:cNvSpPr/>
          <p:nvPr/>
        </p:nvSpPr>
        <p:spPr>
          <a:xfrm>
            <a:off x="395640" y="1340640"/>
            <a:ext cx="8228880" cy="4391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lang="ru-RU" sz="2400">
                <a:solidFill>
                  <a:srgbClr val="000000"/>
                </a:solidFill>
                <a:latin typeface="Times New Roman"/>
                <a:ea typeface="Times New Roman"/>
              </a:rPr>
              <a:t>Сегодня особенно остро назрели проблемы, связанные с нравственной культурой личности, которая проявляется во взаимоотношениях между людьми, в проявлении таких нравственных качеств, как доброта, милосердие, сопереживание, готовность понять другого. Именно поэтому в зоне нашего пристального внимания должно быть - каков ребенок в коллективе, как он себя ведет,  отзывчив он или жесток, общителен или замкнут, умеет ли он заботиться о других, жалеть слабых, радуется ли успехам товарищей или завидует им. Современному педагогу необходимо сделать акценты на этих моментах.</a:t>
            </a:r>
            <a:endParaRPr/>
          </a:p>
        </p:txBody>
      </p:sp>
      <p:sp>
        <p:nvSpPr>
          <p:cNvPr id="190" name="CustomShape 2"/>
          <p:cNvSpPr/>
          <p:nvPr/>
        </p:nvSpPr>
        <p:spPr>
          <a:xfrm>
            <a:off x="925560" y="333360"/>
            <a:ext cx="7174080" cy="791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3200">
                <a:solidFill>
                  <a:srgbClr val="c00000"/>
                </a:solidFill>
                <a:latin typeface="Times New Roman"/>
              </a:rPr>
              <a:t>         </a:t>
            </a:r>
            <a:r>
              <a:rPr b="1" lang="ru-RU" sz="4800">
                <a:solidFill>
                  <a:srgbClr val="c00000"/>
                </a:solidFill>
                <a:latin typeface="Times New Roman"/>
              </a:rPr>
              <a:t>Актуальность</a:t>
            </a: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CustomShape 1"/>
          <p:cNvSpPr/>
          <p:nvPr/>
        </p:nvSpPr>
        <p:spPr>
          <a:xfrm>
            <a:off x="395640" y="0"/>
            <a:ext cx="822888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3200">
                <a:solidFill>
                  <a:srgbClr val="c00000"/>
                </a:solidFill>
                <a:latin typeface="Times New Roman"/>
              </a:rPr>
              <a:t>Интеграция образовательных областей</a:t>
            </a:r>
            <a:endParaRPr/>
          </a:p>
        </p:txBody>
      </p:sp>
      <p:graphicFrame>
        <p:nvGraphicFramePr>
          <p:cNvPr id="192" name="Table 2"/>
          <p:cNvGraphicFramePr/>
          <p:nvPr/>
        </p:nvGraphicFramePr>
        <p:xfrm>
          <a:off x="539640" y="914400"/>
          <a:ext cx="8228880" cy="5668560"/>
        </p:xfrm>
        <a:graphic>
          <a:graphicData uri="http://schemas.openxmlformats.org/drawingml/2006/table">
            <a:tbl>
              <a:tblPr/>
              <a:tblGrid>
                <a:gridCol w="2088000"/>
                <a:gridCol w="6141240"/>
              </a:tblGrid>
              <a:tr h="1207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Calibri"/>
                        </a:rPr>
                        <a:t>Социально-коммуникативное развитие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Calibri"/>
                        </a:rPr>
                        <a:t>формирование социально-коммуникативных умений и навыков, дружеских чувств, коллективных взаимоотношений, воспитание отзывчивости, сочувствия, заботы, доброты. </a:t>
                      </a:r>
                      <a:endParaRPr/>
                    </a:p>
                  </a:txBody>
                  <a:tcPr/>
                </a:tc>
              </a:tr>
              <a:tr h="1207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libri"/>
                        </a:rPr>
                        <a:t>Речевое развитие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libri"/>
                        </a:rPr>
                        <a:t>чтение художественной литературы по теме проекта, подборка пословиц и поговорок, «мирилок», чтение сказок и потешек, развитие всех компонентов речи детей в ходе обсуждения прочитанных произведений, их обыгрывания.</a:t>
                      </a:r>
                      <a:endParaRPr/>
                    </a:p>
                  </a:txBody>
                  <a:tcPr/>
                </a:tc>
              </a:tr>
              <a:tr h="928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libri"/>
                        </a:rPr>
                        <a:t>Художественно-эстетическое развитие</a:t>
                      </a: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libri"/>
                        </a:rPr>
                        <a:t>приобщение к изобразительному искусству, лепка «Цветок Доброты», изготовление коллективной аппликации «Солнышко Доброты», слушание песен по теме.</a:t>
                      </a:r>
                      <a:endParaRPr/>
                    </a:p>
                  </a:txBody>
                  <a:tcPr/>
                </a:tc>
              </a:tr>
              <a:tr h="1486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libri"/>
                        </a:rPr>
                        <a:t>Познавательное развитие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</a:txBody>
                  <a:tcPr/>
                </a:tc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Calibri"/>
                        </a:rPr>
                        <a:t>продолжать учить детей быть внимательными к сверстникам и заботиться  о младших, продолжать формировать умение работать коллективно, объединять поделки в соответствии с общим замыслом, помогать друг другу.</a:t>
                      </a:r>
                      <a:endParaRPr/>
                    </a:p>
                  </a:txBody>
                  <a:tcPr/>
                </a:tc>
              </a:tr>
              <a:tr h="928800">
                <a:tc>
                  <a:txBody>
                    <a:bodyPr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</a:txBody>
                  <a:tcPr/>
                </a:tc>
                <a:tc>
                  <a:tcPr/>
                </a:tc>
              </a:tr>
            </a:tbl>
          </a:graphicData>
        </a:graphic>
      </p:graphicFrame>
    </p:spTree>
  </p:cSld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CustomShape 1"/>
          <p:cNvSpPr/>
          <p:nvPr/>
        </p:nvSpPr>
        <p:spPr>
          <a:xfrm>
            <a:off x="467640" y="188640"/>
            <a:ext cx="8228880" cy="1583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just">
              <a:lnSpc>
                <a:spcPct val="100000"/>
              </a:lnSpc>
            </a:pPr>
            <a:r>
              <a:rPr b="1" lang="ru-RU" sz="2800">
                <a:solidFill>
                  <a:srgbClr val="c00000"/>
                </a:solidFill>
                <a:latin typeface="Times New Roman"/>
              </a:rPr>
              <a:t>Цель : </a:t>
            </a:r>
            <a:r>
              <a:rPr lang="ru-RU" sz="2400">
                <a:solidFill>
                  <a:srgbClr val="000000"/>
                </a:solidFill>
                <a:latin typeface="Times New Roman"/>
              </a:rPr>
              <a:t> Формирование у детей доброжелательного отношения друг к другу и окружающим.</a:t>
            </a:r>
            <a:endParaRPr/>
          </a:p>
        </p:txBody>
      </p:sp>
      <p:sp>
        <p:nvSpPr>
          <p:cNvPr id="194" name="CustomShape 2"/>
          <p:cNvSpPr/>
          <p:nvPr/>
        </p:nvSpPr>
        <p:spPr>
          <a:xfrm>
            <a:off x="457200" y="1935360"/>
            <a:ext cx="8228880" cy="3796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800">
                <a:solidFill>
                  <a:srgbClr val="c00000"/>
                </a:solidFill>
                <a:latin typeface="Times New Roman"/>
              </a:rPr>
              <a:t>Задачи:</a:t>
            </a:r>
            <a:endParaRPr/>
          </a:p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ru-RU" sz="200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>
                <a:solidFill>
                  <a:srgbClr val="000000"/>
                </a:solidFill>
                <a:latin typeface="Times New Roman"/>
              </a:rPr>
              <a:t>Формировать у детей такие качества, как сочувствие, отзывчивость. 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ru-RU" sz="2000">
                <a:solidFill>
                  <a:srgbClr val="000000"/>
                </a:solidFill>
                <a:latin typeface="Times New Roman"/>
              </a:rPr>
              <a:t>  </a:t>
            </a:r>
            <a:r>
              <a:rPr lang="ru-RU" sz="2000">
                <a:solidFill>
                  <a:srgbClr val="000000"/>
                </a:solidFill>
                <a:latin typeface="Times New Roman"/>
              </a:rPr>
              <a:t>Воспитывать дружеские взаимоотношения между детьми и уважительное отношение к окружающим.</a:t>
            </a:r>
            <a:endParaRPr/>
          </a:p>
          <a:p>
            <a:pPr algn="just">
              <a:lnSpc>
                <a:spcPct val="100000"/>
              </a:lnSpc>
              <a:buFont typeface="Arial"/>
              <a:buChar char="•"/>
            </a:pPr>
            <a:r>
              <a:rPr lang="ru-RU" sz="200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>
                <a:solidFill>
                  <a:srgbClr val="000000"/>
                </a:solidFill>
                <a:latin typeface="Times New Roman"/>
              </a:rPr>
              <a:t>Расширять представления о правилах поведения в общественных местах, на улице.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ru-RU" sz="200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>
                <a:solidFill>
                  <a:srgbClr val="000000"/>
                </a:solidFill>
                <a:latin typeface="Times New Roman"/>
              </a:rPr>
              <a:t>Формировать умение  оценивать свои поступки и поступки других людей.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ru-RU" sz="200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>
                <a:solidFill>
                  <a:srgbClr val="000000"/>
                </a:solidFill>
                <a:latin typeface="Times New Roman"/>
              </a:rPr>
              <a:t>Обогащать словарь детей вежливыми словами, побуждать детей использовать вежливые слова в своей речи.</a:t>
            </a:r>
            <a:endParaRPr/>
          </a:p>
        </p:txBody>
      </p:sp>
    </p:spTree>
  </p:cSld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CustomShape 1"/>
          <p:cNvSpPr/>
          <p:nvPr/>
        </p:nvSpPr>
        <p:spPr>
          <a:xfrm>
            <a:off x="457200" y="260640"/>
            <a:ext cx="8305200" cy="431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c00000"/>
                </a:solidFill>
                <a:latin typeface="Times New Roman"/>
              </a:rPr>
              <a:t>Этапы реализации проекта</a:t>
            </a:r>
            <a:endParaRPr/>
          </a:p>
        </p:txBody>
      </p:sp>
      <p:pic>
        <p:nvPicPr>
          <p:cNvPr id="196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6372360" y="1268640"/>
            <a:ext cx="2447640" cy="2375640"/>
          </a:xfrm>
          <a:prstGeom prst="rect">
            <a:avLst/>
          </a:prstGeom>
          <a:ln>
            <a:noFill/>
          </a:ln>
        </p:spPr>
      </p:pic>
      <p:pic>
        <p:nvPicPr>
          <p:cNvPr id="197" name="Picture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23640" y="4077000"/>
            <a:ext cx="2591640" cy="2375640"/>
          </a:xfrm>
          <a:prstGeom prst="rect">
            <a:avLst/>
          </a:prstGeom>
          <a:ln>
            <a:noFill/>
          </a:ln>
        </p:spPr>
      </p:pic>
      <p:pic>
        <p:nvPicPr>
          <p:cNvPr id="198" name="Picture 2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67640" y="1412640"/>
            <a:ext cx="2591640" cy="2375640"/>
          </a:xfrm>
          <a:prstGeom prst="rect">
            <a:avLst/>
          </a:prstGeom>
          <a:ln>
            <a:noFill/>
          </a:ln>
        </p:spPr>
      </p:pic>
      <p:pic>
        <p:nvPicPr>
          <p:cNvPr id="199" name="Picture 2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3348000" y="3573000"/>
            <a:ext cx="2807640" cy="2519640"/>
          </a:xfrm>
          <a:prstGeom prst="rect">
            <a:avLst/>
          </a:prstGeom>
          <a:ln>
            <a:noFill/>
          </a:ln>
        </p:spPr>
      </p:pic>
      <p:sp>
        <p:nvSpPr>
          <p:cNvPr id="200" name="CustomShape 2"/>
          <p:cNvSpPr/>
          <p:nvPr/>
        </p:nvSpPr>
        <p:spPr>
          <a:xfrm>
            <a:off x="3420000" y="1628640"/>
            <a:ext cx="2447640" cy="1187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</a:rPr>
              <a:t>Развивающая предметно-пространственная среда</a:t>
            </a:r>
            <a:endParaRPr/>
          </a:p>
        </p:txBody>
      </p:sp>
      <p:sp>
        <p:nvSpPr>
          <p:cNvPr id="201" name="CustomShape 3"/>
          <p:cNvSpPr/>
          <p:nvPr/>
        </p:nvSpPr>
        <p:spPr>
          <a:xfrm>
            <a:off x="276480" y="764640"/>
            <a:ext cx="4382280" cy="51660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 sz="2800">
                <a:solidFill>
                  <a:srgbClr val="000000"/>
                </a:solidFill>
                <a:latin typeface="Times New Roman"/>
              </a:rPr>
              <a:t>I этап. Подготовительный</a:t>
            </a:r>
            <a:endParaRPr/>
          </a:p>
        </p:txBody>
      </p:sp>
      <p:pic>
        <p:nvPicPr>
          <p:cNvPr id="202" name="Picture 1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6444360" y="4149000"/>
            <a:ext cx="2519640" cy="2289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457200" y="274680"/>
            <a:ext cx="8228880" cy="777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04" name="CustomShape 2"/>
          <p:cNvSpPr/>
          <p:nvPr/>
        </p:nvSpPr>
        <p:spPr>
          <a:xfrm>
            <a:off x="179640" y="1412640"/>
            <a:ext cx="3833640" cy="364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Чтение художественной литературы</a:t>
            </a:r>
            <a:endParaRPr/>
          </a:p>
        </p:txBody>
      </p:sp>
      <p:pic>
        <p:nvPicPr>
          <p:cNvPr id="205" name="Picture 6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51640" y="1989000"/>
            <a:ext cx="3887640" cy="2807640"/>
          </a:xfrm>
          <a:prstGeom prst="rect">
            <a:avLst/>
          </a:prstGeom>
          <a:ln>
            <a:noFill/>
          </a:ln>
        </p:spPr>
      </p:pic>
      <p:pic>
        <p:nvPicPr>
          <p:cNvPr id="206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1640" y="2061000"/>
            <a:ext cx="3887640" cy="2807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sp>
        <p:nvSpPr>
          <p:cNvPr id="207" name="CustomShape 3"/>
          <p:cNvSpPr/>
          <p:nvPr/>
        </p:nvSpPr>
        <p:spPr>
          <a:xfrm>
            <a:off x="5508000" y="2061000"/>
            <a:ext cx="3023640" cy="364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Ситуативный разговор</a:t>
            </a:r>
            <a:endParaRPr/>
          </a:p>
        </p:txBody>
      </p:sp>
      <p:pic>
        <p:nvPicPr>
          <p:cNvPr id="208" name="Picture 2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860000" y="2781000"/>
            <a:ext cx="3959640" cy="2807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13" dur="indefinite" restart="never" nodeType="tmRoot">
          <p:childTnLst>
            <p:seq>
              <p:cTn id="14" dur="indefinite" nodeType="mainSeq">
                <p:childTnLst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9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10" name="CustomShape 2"/>
          <p:cNvSpPr/>
          <p:nvPr/>
        </p:nvSpPr>
        <p:spPr>
          <a:xfrm>
            <a:off x="692640" y="1556640"/>
            <a:ext cx="262836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Сюжетно-ролевые игры </a:t>
            </a:r>
            <a:endParaRPr/>
          </a:p>
        </p:txBody>
      </p:sp>
      <p:pic>
        <p:nvPicPr>
          <p:cNvPr id="211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788000" y="1628640"/>
            <a:ext cx="4024800" cy="4319640"/>
          </a:xfrm>
          <a:prstGeom prst="rect">
            <a:avLst/>
          </a:prstGeom>
          <a:ln>
            <a:noFill/>
          </a:ln>
        </p:spPr>
      </p:pic>
      <p:pic>
        <p:nvPicPr>
          <p:cNvPr id="212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716000" y="1628640"/>
            <a:ext cx="4096800" cy="452520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sp>
        <p:nvSpPr>
          <p:cNvPr id="213" name="CustomShape 3"/>
          <p:cNvSpPr/>
          <p:nvPr/>
        </p:nvSpPr>
        <p:spPr>
          <a:xfrm>
            <a:off x="6093360" y="1124640"/>
            <a:ext cx="219996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игры-драматизации</a:t>
            </a:r>
            <a:endParaRPr/>
          </a:p>
        </p:txBody>
      </p:sp>
      <p:pic>
        <p:nvPicPr>
          <p:cNvPr id="214" name="Picture 2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51640" y="2205000"/>
            <a:ext cx="4240800" cy="40604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15" name="Picture 2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251640" y="2133000"/>
            <a:ext cx="4247640" cy="4247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30" dur="indefinite" restart="never" nodeType="tmRoot">
          <p:childTnLst>
            <p:seq>
              <p:cTn id="31" dur="indefinite" nodeType="mainSeq"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36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39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CustomShape 1"/>
          <p:cNvSpPr/>
          <p:nvPr/>
        </p:nvSpPr>
        <p:spPr>
          <a:xfrm>
            <a:off x="457200" y="274680"/>
            <a:ext cx="8228880" cy="921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17" name="CustomShape 2"/>
          <p:cNvSpPr/>
          <p:nvPr/>
        </p:nvSpPr>
        <p:spPr>
          <a:xfrm>
            <a:off x="3212280" y="1196640"/>
            <a:ext cx="226404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Дидактические игры</a:t>
            </a:r>
            <a:endParaRPr/>
          </a:p>
        </p:txBody>
      </p:sp>
      <p:pic>
        <p:nvPicPr>
          <p:cNvPr id="218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323640" y="1845000"/>
            <a:ext cx="3599640" cy="3311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19" name="Picture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860000" y="1917000"/>
            <a:ext cx="3952800" cy="326808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20" name="Picture 2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860000" y="1845000"/>
            <a:ext cx="4037760" cy="3311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40" dur="indefinite" restart="never" nodeType="tmRoot">
          <p:childTnLst>
            <p:seq>
              <p:cTn id="41" dur="indefinite" nodeType="mainSeq">
                <p:childTnLst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46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pic>
        <p:nvPicPr>
          <p:cNvPr id="222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860000" y="2709000"/>
            <a:ext cx="4037760" cy="302832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sp>
        <p:nvSpPr>
          <p:cNvPr id="223" name="CustomShape 2"/>
          <p:cNvSpPr/>
          <p:nvPr/>
        </p:nvSpPr>
        <p:spPr>
          <a:xfrm>
            <a:off x="270360" y="1845000"/>
            <a:ext cx="405792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НОД «Путешествие в страну доброты» </a:t>
            </a:r>
            <a:endParaRPr/>
          </a:p>
        </p:txBody>
      </p:sp>
      <p:sp>
        <p:nvSpPr>
          <p:cNvPr id="224" name="CustomShape 3"/>
          <p:cNvSpPr/>
          <p:nvPr/>
        </p:nvSpPr>
        <p:spPr>
          <a:xfrm>
            <a:off x="6012000" y="1845000"/>
            <a:ext cx="2519640" cy="364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НОД «Цветок добра»</a:t>
            </a:r>
            <a:endParaRPr/>
          </a:p>
        </p:txBody>
      </p:sp>
      <p:pic>
        <p:nvPicPr>
          <p:cNvPr id="225" name="Picture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932000" y="2637000"/>
            <a:ext cx="3959640" cy="3095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26" name="Picture 2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50920" y="2637000"/>
            <a:ext cx="4037760" cy="309960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47" dur="indefinite" restart="never" nodeType="tmRoot">
          <p:childTnLst>
            <p:seq>
              <p:cTn id="48" dur="indefinite" nodeType="mainSeq">
                <p:childTnLst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5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56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457200" y="274680"/>
            <a:ext cx="8228880" cy="849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28" name="CustomShape 2"/>
          <p:cNvSpPr/>
          <p:nvPr/>
        </p:nvSpPr>
        <p:spPr>
          <a:xfrm>
            <a:off x="335520" y="1052640"/>
            <a:ext cx="296964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Акции и тематические дни. </a:t>
            </a:r>
            <a:endParaRPr/>
          </a:p>
        </p:txBody>
      </p:sp>
      <p:sp>
        <p:nvSpPr>
          <p:cNvPr id="229" name="CustomShape 3"/>
          <p:cNvSpPr/>
          <p:nvPr/>
        </p:nvSpPr>
        <p:spPr>
          <a:xfrm>
            <a:off x="3780000" y="1052640"/>
            <a:ext cx="4571280" cy="364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«День пожилого человека» </a:t>
            </a:r>
            <a:endParaRPr/>
          </a:p>
        </p:txBody>
      </p:sp>
      <p:sp>
        <p:nvSpPr>
          <p:cNvPr id="230" name="CustomShape 4"/>
          <p:cNvSpPr/>
          <p:nvPr/>
        </p:nvSpPr>
        <p:spPr>
          <a:xfrm>
            <a:off x="271800" y="5157360"/>
            <a:ext cx="362664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lang="ru-RU">
                <a:solidFill>
                  <a:srgbClr val="000000"/>
                </a:solidFill>
                <a:latin typeface="Calibri"/>
              </a:rPr>
              <a:t>Изготовление подарков и открыток</a:t>
            </a:r>
            <a:endParaRPr/>
          </a:p>
        </p:txBody>
      </p:sp>
      <p:pic>
        <p:nvPicPr>
          <p:cNvPr id="231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356000" y="1772640"/>
            <a:ext cx="4103640" cy="36284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32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356000" y="1628640"/>
            <a:ext cx="4096800" cy="38444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33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395640" y="1700640"/>
            <a:ext cx="3167640" cy="3023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57" dur="indefinite" restart="never" nodeType="tmRoot">
          <p:childTnLst>
            <p:seq>
              <p:cTn id="58" dur="indefinite" nodeType="mainSeq">
                <p:childTnLst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63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CustomShape 1"/>
          <p:cNvSpPr/>
          <p:nvPr/>
        </p:nvSpPr>
        <p:spPr>
          <a:xfrm>
            <a:off x="457200" y="274680"/>
            <a:ext cx="8228880" cy="849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35" name="CustomShape 2"/>
          <p:cNvSpPr/>
          <p:nvPr/>
        </p:nvSpPr>
        <p:spPr>
          <a:xfrm>
            <a:off x="271440" y="1052640"/>
            <a:ext cx="3894840" cy="45576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Calibri"/>
              </a:rPr>
              <a:t>Акции и тематические дни: </a:t>
            </a:r>
            <a:endParaRPr/>
          </a:p>
        </p:txBody>
      </p:sp>
      <p:pic>
        <p:nvPicPr>
          <p:cNvPr id="236" name="Picture 3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500000" y="2133000"/>
            <a:ext cx="4463640" cy="411876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sp>
        <p:nvSpPr>
          <p:cNvPr id="237" name="CustomShape 3"/>
          <p:cNvSpPr/>
          <p:nvPr/>
        </p:nvSpPr>
        <p:spPr>
          <a:xfrm>
            <a:off x="4932000" y="1268640"/>
            <a:ext cx="3923280" cy="8215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Calibri"/>
              </a:rPr>
              <a:t>Досуг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Calibri"/>
              </a:rPr>
              <a:t>«День матери»</a:t>
            </a:r>
            <a:endParaRPr/>
          </a:p>
        </p:txBody>
      </p:sp>
      <p:sp>
        <p:nvSpPr>
          <p:cNvPr id="238" name="CustomShape 4"/>
          <p:cNvSpPr/>
          <p:nvPr/>
        </p:nvSpPr>
        <p:spPr>
          <a:xfrm>
            <a:off x="0" y="5445360"/>
            <a:ext cx="399528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Изготовление подарков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к «Дню матери»</a:t>
            </a:r>
            <a:endParaRPr/>
          </a:p>
        </p:txBody>
      </p:sp>
      <p:pic>
        <p:nvPicPr>
          <p:cNvPr id="239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179640" y="1917000"/>
            <a:ext cx="3664800" cy="3268080"/>
          </a:xfrm>
          <a:prstGeom prst="rect">
            <a:avLst/>
          </a:prstGeom>
          <a:ln>
            <a:noFill/>
          </a:ln>
        </p:spPr>
      </p:pic>
      <p:pic>
        <p:nvPicPr>
          <p:cNvPr id="240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179640" y="1917000"/>
            <a:ext cx="3671640" cy="326808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64" dur="indefinite" restart="never" nodeType="tmRoot">
          <p:childTnLst>
            <p:seq>
              <p:cTn id="65" dur="indefinite" nodeType="mainSeq">
                <p:childTnLst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7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3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4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79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CustomShape 1"/>
          <p:cNvSpPr/>
          <p:nvPr/>
        </p:nvSpPr>
        <p:spPr>
          <a:xfrm>
            <a:off x="504000" y="144000"/>
            <a:ext cx="8228880" cy="777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42" name="CustomShape 2"/>
          <p:cNvSpPr/>
          <p:nvPr/>
        </p:nvSpPr>
        <p:spPr>
          <a:xfrm>
            <a:off x="2592000" y="768240"/>
            <a:ext cx="3891600" cy="45576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Calibri"/>
              </a:rPr>
              <a:t>Акции и тематические дни. </a:t>
            </a:r>
            <a:endParaRPr/>
          </a:p>
        </p:txBody>
      </p:sp>
      <p:sp>
        <p:nvSpPr>
          <p:cNvPr id="243" name="CustomShape 3"/>
          <p:cNvSpPr/>
          <p:nvPr/>
        </p:nvSpPr>
        <p:spPr>
          <a:xfrm>
            <a:off x="2123640" y="5877360"/>
            <a:ext cx="313200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0000"/>
                </a:solidFill>
                <a:latin typeface="Calibri"/>
              </a:rPr>
              <a:t>Мастер-класс</a:t>
            </a:r>
            <a:endParaRPr/>
          </a:p>
        </p:txBody>
      </p:sp>
      <p:sp>
        <p:nvSpPr>
          <p:cNvPr id="244" name="CustomShape 4"/>
          <p:cNvSpPr/>
          <p:nvPr/>
        </p:nvSpPr>
        <p:spPr>
          <a:xfrm>
            <a:off x="323640" y="1628640"/>
            <a:ext cx="4175640" cy="364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Акция «Передай добро по кругу»</a:t>
            </a:r>
            <a:endParaRPr/>
          </a:p>
        </p:txBody>
      </p:sp>
      <p:pic>
        <p:nvPicPr>
          <p:cNvPr id="245" name="Picture 4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539640" y="2205000"/>
            <a:ext cx="3671640" cy="2447640"/>
          </a:xfrm>
          <a:prstGeom prst="rect">
            <a:avLst/>
          </a:prstGeom>
          <a:ln>
            <a:noFill/>
          </a:ln>
        </p:spPr>
      </p:pic>
      <p:pic>
        <p:nvPicPr>
          <p:cNvPr id="246" name="Picture 5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860000" y="1484640"/>
            <a:ext cx="3743640" cy="2447640"/>
          </a:xfrm>
          <a:prstGeom prst="rect">
            <a:avLst/>
          </a:prstGeom>
          <a:ln>
            <a:noFill/>
          </a:ln>
        </p:spPr>
      </p:pic>
      <p:pic>
        <p:nvPicPr>
          <p:cNvPr id="247" name="Picture 3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179640" y="1340640"/>
            <a:ext cx="8712360" cy="4741200"/>
          </a:xfrm>
          <a:prstGeom prst="rect">
            <a:avLst/>
          </a:prstGeom>
          <a:ln>
            <a:noFill/>
          </a:ln>
        </p:spPr>
      </p:pic>
      <p:pic>
        <p:nvPicPr>
          <p:cNvPr id="248" name="Picture 2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349920" y="1484640"/>
            <a:ext cx="8325720" cy="4535640"/>
          </a:xfrm>
          <a:prstGeom prst="rect">
            <a:avLst/>
          </a:prstGeom>
          <a:ln>
            <a:noFill/>
          </a:ln>
        </p:spPr>
      </p:pic>
      <p:pic>
        <p:nvPicPr>
          <p:cNvPr id="249" name="Picture 2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349920" y="1520640"/>
            <a:ext cx="8542080" cy="477936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80" dur="indefinite" restart="never" nodeType="tmRoot">
          <p:childTnLst>
            <p:seq>
              <p:cTn id="81" dur="indefinite" nodeType="mainSeq">
                <p:childTnLst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nodeType="with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out">
                                      <p:cBhvr additive="repl">
                                        <p:cTn id="86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9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96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01" dur="1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CustomShape 1"/>
          <p:cNvSpPr/>
          <p:nvPr/>
        </p:nvSpPr>
        <p:spPr>
          <a:xfrm>
            <a:off x="457200" y="274680"/>
            <a:ext cx="8228880" cy="849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51" name="CustomShape 2"/>
          <p:cNvSpPr/>
          <p:nvPr/>
        </p:nvSpPr>
        <p:spPr>
          <a:xfrm>
            <a:off x="335520" y="1052640"/>
            <a:ext cx="296964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Акции и тематические дни. </a:t>
            </a:r>
            <a:endParaRPr/>
          </a:p>
        </p:txBody>
      </p:sp>
      <p:sp>
        <p:nvSpPr>
          <p:cNvPr id="252" name="CustomShape 3"/>
          <p:cNvSpPr/>
          <p:nvPr/>
        </p:nvSpPr>
        <p:spPr>
          <a:xfrm>
            <a:off x="5076000" y="1556640"/>
            <a:ext cx="356328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Акция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«Птичья столовая» </a:t>
            </a:r>
            <a:endParaRPr/>
          </a:p>
        </p:txBody>
      </p:sp>
      <p:sp>
        <p:nvSpPr>
          <p:cNvPr id="253" name="CustomShape 4"/>
          <p:cNvSpPr/>
          <p:nvPr/>
        </p:nvSpPr>
        <p:spPr>
          <a:xfrm>
            <a:off x="556560" y="5445360"/>
            <a:ext cx="307944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Акция «Подарок малышам» </a:t>
            </a:r>
            <a:endParaRPr/>
          </a:p>
        </p:txBody>
      </p:sp>
      <p:pic>
        <p:nvPicPr>
          <p:cNvPr id="254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932000" y="2349000"/>
            <a:ext cx="3736800" cy="326808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55" name="Picture 3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23640" y="1628640"/>
            <a:ext cx="3815640" cy="3455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56" name="Picture 2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788000" y="2277000"/>
            <a:ext cx="3959640" cy="338832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57" name="Picture 4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323640" y="1628640"/>
            <a:ext cx="3815640" cy="346032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58" name="Picture 2" descr=""/>
          <p:cNvPicPr/>
          <p:nvPr/>
        </p:nvPicPr>
        <p:blipFill>
          <a:blip r:embed="rId5"/>
          <a:stretch>
            <a:fillRect/>
          </a:stretch>
        </p:blipFill>
        <p:spPr>
          <a:xfrm>
            <a:off x="4788000" y="2277000"/>
            <a:ext cx="3959640" cy="337320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59" name="Picture 3" descr=""/>
          <p:cNvPicPr/>
          <p:nvPr/>
        </p:nvPicPr>
        <p:blipFill>
          <a:blip r:embed="rId6"/>
          <a:stretch>
            <a:fillRect/>
          </a:stretch>
        </p:blipFill>
        <p:spPr>
          <a:xfrm>
            <a:off x="251640" y="1556640"/>
            <a:ext cx="3887640" cy="3743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60" name="Picture 2" descr=""/>
          <p:cNvPicPr/>
          <p:nvPr/>
        </p:nvPicPr>
        <p:blipFill>
          <a:blip r:embed="rId7"/>
          <a:stretch>
            <a:fillRect/>
          </a:stretch>
        </p:blipFill>
        <p:spPr>
          <a:xfrm>
            <a:off x="179640" y="1556640"/>
            <a:ext cx="3959640" cy="37004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61" name="Picture 3" descr=""/>
          <p:cNvPicPr/>
          <p:nvPr/>
        </p:nvPicPr>
        <p:blipFill>
          <a:blip r:embed="rId8"/>
          <a:stretch>
            <a:fillRect/>
          </a:stretch>
        </p:blipFill>
        <p:spPr>
          <a:xfrm>
            <a:off x="179640" y="1556640"/>
            <a:ext cx="4031640" cy="38444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102" dur="indefinite" restart="never" nodeType="tmRoot">
          <p:childTnLst>
            <p:seq>
              <p:cTn id="103" dur="indefinite" nodeType="mainSeq">
                <p:childTnLst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08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11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16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19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24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CustomShape 1"/>
          <p:cNvSpPr/>
          <p:nvPr/>
        </p:nvSpPr>
        <p:spPr>
          <a:xfrm>
            <a:off x="457200" y="274680"/>
            <a:ext cx="8228880" cy="849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63" name="CustomShape 2"/>
          <p:cNvSpPr/>
          <p:nvPr/>
        </p:nvSpPr>
        <p:spPr>
          <a:xfrm>
            <a:off x="343440" y="1052640"/>
            <a:ext cx="3894840" cy="45576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Calibri"/>
              </a:rPr>
              <a:t>Акции и тематические дни: </a:t>
            </a:r>
            <a:endParaRPr/>
          </a:p>
        </p:txBody>
      </p:sp>
      <p:sp>
        <p:nvSpPr>
          <p:cNvPr id="264" name="CustomShape 3"/>
          <p:cNvSpPr/>
          <p:nvPr/>
        </p:nvSpPr>
        <p:spPr>
          <a:xfrm>
            <a:off x="4212000" y="980640"/>
            <a:ext cx="457128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«День спонтанного проявление доброты» </a:t>
            </a:r>
            <a:endParaRPr/>
          </a:p>
        </p:txBody>
      </p:sp>
      <p:pic>
        <p:nvPicPr>
          <p:cNvPr id="265" name="Picture 6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068000" y="1772640"/>
            <a:ext cx="4881600" cy="3167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66" name="Picture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323640" y="1845000"/>
            <a:ext cx="3304800" cy="326808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sp>
        <p:nvSpPr>
          <p:cNvPr id="267" name="CustomShape 4"/>
          <p:cNvSpPr/>
          <p:nvPr/>
        </p:nvSpPr>
        <p:spPr>
          <a:xfrm>
            <a:off x="490680" y="5373360"/>
            <a:ext cx="2559600" cy="63864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Изготовление подарков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«Сердечко доброты»</a:t>
            </a:r>
            <a:endParaRPr/>
          </a:p>
        </p:txBody>
      </p:sp>
      <p:pic>
        <p:nvPicPr>
          <p:cNvPr id="268" name="Picture 3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4068000" y="1772640"/>
            <a:ext cx="4896000" cy="452520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125" dur="indefinite" restart="never" nodeType="tmRoot">
          <p:childTnLst>
            <p:seq>
              <p:cTn id="126" dur="indefinite" nodeType="mainSeq">
                <p:childTnLst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31" dur="5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CustomShape 1"/>
          <p:cNvSpPr/>
          <p:nvPr/>
        </p:nvSpPr>
        <p:spPr>
          <a:xfrm>
            <a:off x="457200" y="274680"/>
            <a:ext cx="8228880" cy="849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 этап. Основной</a:t>
            </a:r>
            <a:endParaRPr/>
          </a:p>
        </p:txBody>
      </p:sp>
      <p:sp>
        <p:nvSpPr>
          <p:cNvPr id="270" name="CustomShape 2"/>
          <p:cNvSpPr/>
          <p:nvPr/>
        </p:nvSpPr>
        <p:spPr>
          <a:xfrm>
            <a:off x="343440" y="1052640"/>
            <a:ext cx="3894840" cy="45576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Calibri"/>
              </a:rPr>
              <a:t>Акции и тематические дни: </a:t>
            </a:r>
            <a:endParaRPr/>
          </a:p>
        </p:txBody>
      </p:sp>
      <p:sp>
        <p:nvSpPr>
          <p:cNvPr id="271" name="CustomShape 3"/>
          <p:cNvSpPr/>
          <p:nvPr/>
        </p:nvSpPr>
        <p:spPr>
          <a:xfrm>
            <a:off x="4572000" y="1628640"/>
            <a:ext cx="457128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Акция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«Подари книгу детскому саду» </a:t>
            </a:r>
            <a:endParaRPr/>
          </a:p>
        </p:txBody>
      </p:sp>
      <p:sp>
        <p:nvSpPr>
          <p:cNvPr id="272" name="CustomShape 4"/>
          <p:cNvSpPr/>
          <p:nvPr/>
        </p:nvSpPr>
        <p:spPr>
          <a:xfrm>
            <a:off x="622800" y="5373360"/>
            <a:ext cx="287208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Calibri"/>
              </a:rPr>
              <a:t>Мастерская добрых сказок</a:t>
            </a:r>
            <a:endParaRPr/>
          </a:p>
        </p:txBody>
      </p:sp>
      <p:pic>
        <p:nvPicPr>
          <p:cNvPr id="273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932000" y="2493000"/>
            <a:ext cx="3995280" cy="374580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  <p:pic>
        <p:nvPicPr>
          <p:cNvPr id="274" name="Picture 4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251640" y="1772640"/>
            <a:ext cx="4319640" cy="3383640"/>
          </a:xfrm>
          <a:prstGeom prst="rect">
            <a:avLst/>
          </a:prstGeom>
          <a:ln w="190440">
            <a:solidFill>
              <a:srgbClr val="c8c6bd"/>
            </a:solidFill>
            <a:miter/>
          </a:ln>
        </p:spPr>
      </p:pic>
    </p:spTree>
  </p:cSld>
  <p:timing>
    <p:tnLst>
      <p:par>
        <p:cTn id="132" dur="indefinite" restart="never" nodeType="tmRoot">
          <p:childTnLst>
            <p:seq>
              <p:cTn id="133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III ЭТАП. Заключительный</a:t>
            </a:r>
            <a:endParaRPr/>
          </a:p>
        </p:txBody>
      </p:sp>
      <p:pic>
        <p:nvPicPr>
          <p:cNvPr id="276" name="Picture 1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683640" y="1268640"/>
            <a:ext cx="3383640" cy="2332080"/>
          </a:xfrm>
          <a:prstGeom prst="rect">
            <a:avLst/>
          </a:prstGeom>
          <a:ln>
            <a:noFill/>
          </a:ln>
        </p:spPr>
      </p:pic>
      <p:sp>
        <p:nvSpPr>
          <p:cNvPr id="277" name="CustomShape 2"/>
          <p:cNvSpPr/>
          <p:nvPr/>
        </p:nvSpPr>
        <p:spPr>
          <a:xfrm>
            <a:off x="539640" y="2925000"/>
            <a:ext cx="3095640" cy="45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000">
                <a:solidFill>
                  <a:srgbClr val="000000"/>
                </a:solidFill>
                <a:latin typeface="Times New Roman"/>
              </a:rPr>
              <a:t>«Сердечко примирения»</a:t>
            </a:r>
            <a:r>
              <a:rPr b="1" lang="ru-RU" sz="2400">
                <a:solidFill>
                  <a:srgbClr val="ffc000"/>
                </a:solidFill>
                <a:latin typeface="Times New Roman"/>
              </a:rPr>
              <a:t> </a:t>
            </a:r>
            <a:endParaRPr/>
          </a:p>
        </p:txBody>
      </p:sp>
      <p:pic>
        <p:nvPicPr>
          <p:cNvPr id="278" name="Picture 2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5436000" y="3401640"/>
            <a:ext cx="3391560" cy="3455640"/>
          </a:xfrm>
          <a:prstGeom prst="rect">
            <a:avLst/>
          </a:prstGeom>
          <a:ln>
            <a:noFill/>
          </a:ln>
        </p:spPr>
      </p:pic>
      <p:sp>
        <p:nvSpPr>
          <p:cNvPr id="279" name="CustomShape 3"/>
          <p:cNvSpPr/>
          <p:nvPr/>
        </p:nvSpPr>
        <p:spPr>
          <a:xfrm>
            <a:off x="3780000" y="4221000"/>
            <a:ext cx="165564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</a:rPr>
              <a:t>«Копилка добрых дел» </a:t>
            </a:r>
            <a:endParaRPr/>
          </a:p>
        </p:txBody>
      </p:sp>
      <p:pic>
        <p:nvPicPr>
          <p:cNvPr id="280" name="Picture 5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251640" y="3634200"/>
            <a:ext cx="2841120" cy="3223080"/>
          </a:xfrm>
          <a:prstGeom prst="rect">
            <a:avLst/>
          </a:prstGeom>
          <a:ln>
            <a:noFill/>
          </a:ln>
        </p:spPr>
      </p:pic>
      <p:sp>
        <p:nvSpPr>
          <p:cNvPr id="281" name="CustomShape 4"/>
          <p:cNvSpPr/>
          <p:nvPr/>
        </p:nvSpPr>
        <p:spPr>
          <a:xfrm>
            <a:off x="2843640" y="5589360"/>
            <a:ext cx="2087640" cy="638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</a:rPr>
              <a:t>Выставка книг </a:t>
            </a:r>
            <a:endParaRPr/>
          </a:p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</a:rPr>
              <a:t>«Добрые книги»</a:t>
            </a:r>
            <a:endParaRPr/>
          </a:p>
        </p:txBody>
      </p:sp>
      <p:pic>
        <p:nvPicPr>
          <p:cNvPr id="282" name="Picture 2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4716000" y="1196640"/>
            <a:ext cx="4037760" cy="2303640"/>
          </a:xfrm>
          <a:prstGeom prst="rect">
            <a:avLst/>
          </a:prstGeom>
          <a:ln>
            <a:noFill/>
          </a:ln>
        </p:spPr>
      </p:pic>
      <p:sp>
        <p:nvSpPr>
          <p:cNvPr id="283" name="CustomShape 5"/>
          <p:cNvSpPr/>
          <p:nvPr/>
        </p:nvSpPr>
        <p:spPr>
          <a:xfrm>
            <a:off x="4788000" y="2783520"/>
            <a:ext cx="4031640" cy="640440"/>
          </a:xfrm>
          <a:prstGeom prst="rect">
            <a:avLst/>
          </a:prstGeom>
          <a:noFill/>
          <a:ln w="9360"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  <a:ea typeface="Calibri"/>
              </a:rPr>
              <a:t>Фотоотчет акции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  <a:ea typeface="Calibri"/>
              </a:rPr>
              <a:t>«Передай добро по кругу».</a:t>
            </a:r>
            <a:endParaRPr/>
          </a:p>
        </p:txBody>
      </p:sp>
    </p:spTree>
  </p:cSld>
  <p:timing>
    <p:tnLst>
      <p:par>
        <p:cTn id="134" dur="indefinite" restart="never" nodeType="tmRoot">
          <p:childTnLst>
            <p:seq>
              <p:cTn id="135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CustomShape 1"/>
          <p:cNvSpPr/>
          <p:nvPr/>
        </p:nvSpPr>
        <p:spPr>
          <a:xfrm>
            <a:off x="457200" y="274680"/>
            <a:ext cx="8228880" cy="633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c00000"/>
                </a:solidFill>
                <a:latin typeface="Calibri"/>
              </a:rPr>
              <a:t>Взаимодействие с родителями</a:t>
            </a:r>
            <a:endParaRPr/>
          </a:p>
        </p:txBody>
      </p:sp>
      <p:pic>
        <p:nvPicPr>
          <p:cNvPr id="285" name="Picture 6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4752000" y="1440000"/>
            <a:ext cx="4037760" cy="2303640"/>
          </a:xfrm>
          <a:prstGeom prst="rect">
            <a:avLst/>
          </a:prstGeom>
          <a:ln>
            <a:noFill/>
          </a:ln>
        </p:spPr>
      </p:pic>
      <p:pic>
        <p:nvPicPr>
          <p:cNvPr id="286" name="Picture 8" descr=""/>
          <p:cNvPicPr/>
          <p:nvPr/>
        </p:nvPicPr>
        <p:blipFill>
          <a:blip r:embed="rId2"/>
          <a:stretch>
            <a:fillRect/>
          </a:stretch>
        </p:blipFill>
        <p:spPr>
          <a:xfrm>
            <a:off x="498240" y="1272960"/>
            <a:ext cx="4037760" cy="2663640"/>
          </a:xfrm>
          <a:prstGeom prst="rect">
            <a:avLst/>
          </a:prstGeom>
          <a:ln>
            <a:noFill/>
          </a:ln>
        </p:spPr>
      </p:pic>
      <p:sp>
        <p:nvSpPr>
          <p:cNvPr id="287" name="CustomShape 2"/>
          <p:cNvSpPr/>
          <p:nvPr/>
        </p:nvSpPr>
        <p:spPr>
          <a:xfrm>
            <a:off x="0" y="908640"/>
            <a:ext cx="6155280" cy="3643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</a:rPr>
              <a:t>Консультации для родителей: «Как воспитать доброту?»</a:t>
            </a:r>
            <a:endParaRPr/>
          </a:p>
        </p:txBody>
      </p:sp>
      <p:sp>
        <p:nvSpPr>
          <p:cNvPr id="288" name="CustomShape 3"/>
          <p:cNvSpPr/>
          <p:nvPr/>
        </p:nvSpPr>
        <p:spPr>
          <a:xfrm>
            <a:off x="5810040" y="3789000"/>
            <a:ext cx="235548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</a:rPr>
              <a:t>Оформление стендов</a:t>
            </a:r>
            <a:endParaRPr/>
          </a:p>
        </p:txBody>
      </p:sp>
      <p:sp>
        <p:nvSpPr>
          <p:cNvPr id="289" name="CustomShape 4"/>
          <p:cNvSpPr/>
          <p:nvPr/>
        </p:nvSpPr>
        <p:spPr>
          <a:xfrm>
            <a:off x="843120" y="6309360"/>
            <a:ext cx="2709000" cy="364320"/>
          </a:xfrm>
          <a:prstGeom prst="rect">
            <a:avLst/>
          </a:prstGeom>
          <a:noFill/>
          <a:ln>
            <a:noFill/>
          </a:ln>
        </p:spPr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1" lang="ru-RU">
                <a:solidFill>
                  <a:srgbClr val="000000"/>
                </a:solidFill>
                <a:latin typeface="Times New Roman"/>
              </a:rPr>
              <a:t>Выставка детских работ</a:t>
            </a:r>
            <a:endParaRPr/>
          </a:p>
        </p:txBody>
      </p:sp>
      <p:pic>
        <p:nvPicPr>
          <p:cNvPr id="290" name="Picture 11" descr=""/>
          <p:cNvPicPr/>
          <p:nvPr/>
        </p:nvPicPr>
        <p:blipFill>
          <a:blip r:embed="rId3"/>
          <a:stretch>
            <a:fillRect/>
          </a:stretch>
        </p:blipFill>
        <p:spPr>
          <a:xfrm>
            <a:off x="504000" y="3960360"/>
            <a:ext cx="3874320" cy="2375640"/>
          </a:xfrm>
          <a:prstGeom prst="rect">
            <a:avLst/>
          </a:prstGeom>
          <a:ln>
            <a:noFill/>
          </a:ln>
        </p:spPr>
      </p:pic>
      <p:pic>
        <p:nvPicPr>
          <p:cNvPr id="291" name="Picture 12" descr=""/>
          <p:cNvPicPr/>
          <p:nvPr/>
        </p:nvPicPr>
        <p:blipFill>
          <a:blip r:embed="rId4"/>
          <a:stretch>
            <a:fillRect/>
          </a:stretch>
        </p:blipFill>
        <p:spPr>
          <a:xfrm>
            <a:off x="4680000" y="4145040"/>
            <a:ext cx="4037760" cy="24069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36" dur="indefinite" restart="never" nodeType="tmRoot">
          <p:childTnLst>
            <p:seq>
              <p:cTn id="137" dur="indefinite" nodeType="mainSeq">
                <p:childTnLst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42"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45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5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53" dur="1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r>
              <a:rPr lang="ru-RU" sz="3600">
                <a:latin typeface="Times New Roman"/>
              </a:rPr>
              <a:t>    </a:t>
            </a:r>
            <a:r>
              <a:rPr lang="ru-RU" sz="3600">
                <a:latin typeface="Times New Roman"/>
              </a:rPr>
              <a:t>Результат проектной деятельности</a:t>
            </a:r>
            <a:endParaRPr/>
          </a:p>
        </p:txBody>
      </p:sp>
      <p:sp>
        <p:nvSpPr>
          <p:cNvPr id="293" name="CustomShape 2"/>
          <p:cNvSpPr/>
          <p:nvPr/>
        </p:nvSpPr>
        <p:spPr>
          <a:xfrm>
            <a:off x="864000" y="961200"/>
            <a:ext cx="7128000" cy="4359240"/>
          </a:xfrm>
          <a:prstGeom prst="rect">
            <a:avLst/>
          </a:prstGeom>
          <a:noFill/>
          <a:ln w="9360">
            <a:noFill/>
          </a:ln>
        </p:spPr>
        <p:txBody>
          <a:bodyPr lIns="90000" rIns="90000" tIns="45000" bIns="45000" anchor="ctr"/>
          <a:p>
            <a:pPr algn="just">
              <a:lnSpc>
                <a:spcPct val="100000"/>
              </a:lnSpc>
            </a:pPr>
            <a:r>
              <a:rPr lang="ru-RU" sz="2000">
                <a:solidFill>
                  <a:srgbClr val="000000"/>
                </a:solidFill>
                <a:latin typeface="Times New Roman"/>
                <a:ea typeface="Times New Roman"/>
              </a:rPr>
              <a:t>    </a:t>
            </a:r>
            <a:endParaRPr/>
          </a:p>
          <a:p>
            <a:pPr algn="just">
              <a:lnSpc>
                <a:spcPct val="100000"/>
              </a:lnSpc>
              <a:buFont typeface="StarSymbol"/>
              <a:buChar char="l"/>
            </a:pPr>
            <a:r>
              <a:rPr lang="ru-RU" sz="2000">
                <a:solidFill>
                  <a:srgbClr val="000000"/>
                </a:solidFill>
                <a:latin typeface="Times New Roman"/>
                <a:ea typeface="Times New Roman"/>
              </a:rPr>
              <a:t>эмоционально откликается на переживания  близких, других детей, персонажей сказок, художественных произведений и историй, мультфильмов, кукольных спектаклей;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  <a:buFont typeface="StarSymbol"/>
              <a:buChar char="l"/>
            </a:pPr>
            <a:r>
              <a:rPr lang="ru-RU" sz="2000">
                <a:solidFill>
                  <a:srgbClr val="000000"/>
                </a:solidFill>
                <a:latin typeface="Times New Roman"/>
                <a:ea typeface="Times New Roman"/>
              </a:rPr>
              <a:t>понимает и употребляет в своей речи вежливые слова и такие  слова как  «добрый», «чуткий», «отзывчивый», «милосердие»;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  <a:buFont typeface="StarSymbol"/>
              <a:buChar char="l"/>
            </a:pPr>
            <a:r>
              <a:rPr lang="ru-RU" sz="2000">
                <a:solidFill>
                  <a:srgbClr val="000000"/>
                </a:solidFill>
                <a:latin typeface="Times New Roman"/>
                <a:ea typeface="Times New Roman"/>
              </a:rPr>
              <a:t>понимает скрытые мотивы поступков героев литературных произведений;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  <a:buFont typeface="StarSymbol"/>
              <a:buChar char="l"/>
            </a:pPr>
            <a:r>
              <a:rPr lang="ru-RU" sz="2000">
                <a:solidFill>
                  <a:srgbClr val="000000"/>
                </a:solidFill>
                <a:latin typeface="Times New Roman"/>
                <a:ea typeface="Times New Roman"/>
              </a:rPr>
              <a:t>оценивает свои поступки и поступки окружающих;</a:t>
            </a:r>
            <a:endParaRPr/>
          </a:p>
          <a:p>
            <a:pPr algn="just">
              <a:lnSpc>
                <a:spcPct val="100000"/>
              </a:lnSpc>
            </a:pPr>
            <a:endParaRPr/>
          </a:p>
          <a:p>
            <a:pPr algn="just">
              <a:lnSpc>
                <a:spcPct val="100000"/>
              </a:lnSpc>
              <a:buFont typeface="StarSymbol"/>
              <a:buChar char="l"/>
            </a:pPr>
            <a:r>
              <a:rPr lang="ru-RU" sz="2000">
                <a:solidFill>
                  <a:srgbClr val="000000"/>
                </a:solidFill>
                <a:latin typeface="Times New Roman"/>
                <a:ea typeface="Times New Roman"/>
              </a:rPr>
              <a:t>понимает необходимость заботы о младших и пожилых людях.</a:t>
            </a:r>
            <a:endParaRPr/>
          </a:p>
        </p:txBody>
      </p:sp>
    </p:spTree>
  </p:cSld>
  <p:timing>
    <p:tnLst>
      <p:par>
        <p:cTn id="154" dur="indefinite" restart="never" nodeType="tmRoot">
          <p:childTnLst>
            <p:seq>
              <p:cTn id="155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CustomShape 1"/>
          <p:cNvSpPr/>
          <p:nvPr/>
        </p:nvSpPr>
        <p:spPr>
          <a:xfrm>
            <a:off x="457200" y="274680"/>
            <a:ext cx="8228880" cy="11422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ru-RU" sz="440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4400">
                <a:solidFill>
                  <a:srgbClr val="000000"/>
                </a:solidFill>
                <a:latin typeface="Times New Roman"/>
              </a:rPr>
              <a:t>Спасибо за внимание! </a:t>
            </a:r>
            <a:endParaRPr/>
          </a:p>
        </p:txBody>
      </p:sp>
      <p:pic>
        <p:nvPicPr>
          <p:cNvPr id="295" name="Picture 2" descr=""/>
          <p:cNvPicPr/>
          <p:nvPr/>
        </p:nvPicPr>
        <p:blipFill>
          <a:blip r:embed="rId1"/>
          <a:stretch>
            <a:fillRect/>
          </a:stretch>
        </p:blipFill>
        <p:spPr>
          <a:xfrm>
            <a:off x="288000" y="1368000"/>
            <a:ext cx="8639640" cy="5111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156" dur="indefinite" restart="never" nodeType="tmRoot">
          <p:childTnLst>
            <p:seq>
              <p:cTn id="157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