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7" r:id="rId3"/>
    <p:sldId id="258" r:id="rId4"/>
    <p:sldId id="279" r:id="rId5"/>
    <p:sldId id="259" r:id="rId6"/>
    <p:sldId id="260" r:id="rId7"/>
    <p:sldId id="280" r:id="rId8"/>
    <p:sldId id="281" r:id="rId9"/>
    <p:sldId id="276" r:id="rId10"/>
    <p:sldId id="261" r:id="rId11"/>
    <p:sldId id="262" r:id="rId12"/>
    <p:sldId id="263" r:id="rId13"/>
    <p:sldId id="264" r:id="rId14"/>
    <p:sldId id="282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83" r:id="rId25"/>
    <p:sldId id="274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vshov.oleg91@mail.ru" initials="l" lastIdx="1" clrIdx="0">
    <p:extLst>
      <p:ext uri="{19B8F6BF-5375-455C-9EA6-DF929625EA0E}">
        <p15:presenceInfo xmlns:p15="http://schemas.microsoft.com/office/powerpoint/2012/main" userId="703b006b063750e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BE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789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8370E2-3866-4118-B24F-8A7FA394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26F27A21-69B2-403C-97DB-D0AB27DF12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53B47D3-4FF1-41C3-BBCA-08D46EB72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0DC9B-9C18-4E94-94E6-09397518AA2A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3E42858-831C-4E17-913E-5CBAA75B4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F575D8C-697F-4E16-AF84-09E1CE7C5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D1FBC-231B-4A8A-82DA-547E5A8EC1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768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821BBB4-08D8-4AD1-A244-101E8005D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151B8EA-4124-40F9-9D96-B69AF4CDE5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2AA05CC-4E83-4200-AED1-AD205878C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0DC9B-9C18-4E94-94E6-09397518AA2A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307EEE11-0A48-44D8-95D3-F13BCA111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0322923-74F8-47F2-AAC9-F9A5E1FCC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D1FBC-231B-4A8A-82DA-547E5A8EC1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747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E43DF89-6429-4356-9D5D-12BCE3A56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BCB3C76-5007-418C-830D-900A398ADF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5AC2EF7-E824-417B-BA31-B7DC346F9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0DC9B-9C18-4E94-94E6-09397518AA2A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D162C91-8AAE-4E6E-AECA-FA7E2C708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D55094E-4134-451E-8398-2F0E26DAB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D1FBC-231B-4A8A-82DA-547E5A8EC1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668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49307E2-6EA0-4D17-B758-A6E166A44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106FE52-B718-44A3-B9FA-B19E053309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4A6C59B2-275E-4E73-910B-D49739C996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D206AC3-ACF2-4E23-9099-84CD54D99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0DC9B-9C18-4E94-94E6-09397518AA2A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1113A23B-AE57-4220-A3C9-8F813BF49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0991F018-09D2-4563-AF52-1DF8573C9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D1FBC-231B-4A8A-82DA-547E5A8EC1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980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34BB0A2-2886-457A-980D-70A7A888E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32654E1-FD83-4220-BBE0-2E44470A7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33F187CE-CF43-447F-992D-FFF5E69883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8DEF3E76-C060-456C-A53C-0C17AFFF40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4650AB08-3FAE-43BB-B695-82F8D995C5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837398DE-C3E4-47D3-99C7-884ABEB0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0DC9B-9C18-4E94-94E6-09397518AA2A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F8BBE96D-6C67-48BB-81A8-1C4CE81CA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9CB4EF03-69A2-406E-9BCF-A20A6608E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D1FBC-231B-4A8A-82DA-547E5A8EC1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874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4F0036B-6CAD-4C87-BFB7-DEC5D0AC8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29D79652-2917-484D-A3E7-F7254833B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0DC9B-9C18-4E94-94E6-09397518AA2A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336875C0-FBC7-4ADE-8725-A501D8D87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F29ACE4A-F328-4BD0-81B5-80DCBBE71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D1FBC-231B-4A8A-82DA-547E5A8EC1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44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1B0C24DF-0B7A-46F1-8693-18A5CE74A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0DC9B-9C18-4E94-94E6-09397518AA2A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FF826589-6E06-426C-B1D7-645E79ED5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3C09AA8-B846-40CC-B3A2-2118F7D12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D1FBC-231B-4A8A-82DA-547E5A8EC1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794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27D05B6-474D-46C8-9264-25BEAEB29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9EEFCE4-9722-4030-9225-D2990052FB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6582D569-9B04-4B55-BAA5-9A2AB93B2A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11DCF48D-0C37-4044-A8A5-021BD4A49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0DC9B-9C18-4E94-94E6-09397518AA2A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6096AAAF-45E5-4180-A0F7-7CD3F81DF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1B5FE3E-A149-438C-8B01-5E78D3D4F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D1FBC-231B-4A8A-82DA-547E5A8EC1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112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B6F0B1E-CF21-409E-A2ED-94A382D5F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9E29912D-ADD6-4437-87AB-07D3CDF1AF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1ECCCB62-7D6C-4FFC-8D67-5BAE97DC56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4CF30BA8-8A8A-432D-912F-7021FC696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0DC9B-9C18-4E94-94E6-09397518AA2A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3C686785-DFE4-4690-8C08-BE275A00F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DD00899E-F04C-4D1C-A04F-38C8D67DC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D1FBC-231B-4A8A-82DA-547E5A8EC1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2006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D5CD44E-D0F0-4D27-A45B-D16312CF1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A44639CB-CFDF-4CB2-8060-AB3DD23C31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2A8EB91-3DC7-4D43-9E37-40DD825D0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0DC9B-9C18-4E94-94E6-09397518AA2A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3629A30-DBB7-4CD0-A477-C7F15E6F7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78262A8-A8EE-4F9A-99F9-EB313C44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D1FBC-231B-4A8A-82DA-547E5A8EC1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941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070D39BF-BF50-4795-863B-BA58460157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1124CD94-E8FF-456C-BB9E-F883409502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561FF72-1E06-4254-8560-BBB91A8D4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0DC9B-9C18-4E94-94E6-09397518AA2A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12D72E4-D357-4743-8389-240399328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D21DDCD-4133-49D0-9506-BA7423238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D1FBC-231B-4A8A-82DA-547E5A8EC1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533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9AD4331-D4DB-4204-94CF-713EB5DCE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D01475F-EFEC-4B0F-8CF4-0C7EEC327F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5B9547D-2FE7-4B07-85FD-87839CE5A1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0DC9B-9C18-4E94-94E6-09397518AA2A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C7825E8-FAA4-487A-8185-EE9E56C1DD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E3E949F-0150-4E1C-9AC5-186B90AD8B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D1FBC-231B-4A8A-82DA-547E5A8EC1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300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31139155-A72C-4BF9-9664-BA64C102FB72}"/>
              </a:ext>
            </a:extLst>
          </p:cNvPr>
          <p:cNvSpPr/>
          <p:nvPr/>
        </p:nvSpPr>
        <p:spPr>
          <a:xfrm>
            <a:off x="1994450" y="1520423"/>
            <a:ext cx="88690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>
                <a:solidFill>
                  <a:schemeClr val="bg1"/>
                </a:solidFill>
                <a:latin typeface="Bookman Old Style" panose="02050604050505020204" pitchFamily="18" charset="0"/>
                <a:ea typeface="Gadugi" panose="020B0502040204020203" pitchFamily="34" charset="0"/>
              </a:rPr>
              <a:t>Из опыта работы</a:t>
            </a:r>
            <a:r>
              <a:rPr lang="ru-RU" sz="3600" dirty="0">
                <a:solidFill>
                  <a:schemeClr val="bg1"/>
                </a:solidFill>
                <a:latin typeface="Bookman Old Style" panose="02050604050505020204" pitchFamily="18" charset="0"/>
                <a:ea typeface="Gadugi" panose="020B0502040204020203" pitchFamily="34" charset="0"/>
              </a:rPr>
              <a:t/>
            </a:r>
            <a:br>
              <a:rPr lang="ru-RU" sz="3600" dirty="0">
                <a:solidFill>
                  <a:schemeClr val="bg1"/>
                </a:solidFill>
                <a:latin typeface="Bookman Old Style" panose="02050604050505020204" pitchFamily="18" charset="0"/>
                <a:ea typeface="Gadugi" panose="020B0502040204020203" pitchFamily="34" charset="0"/>
              </a:rPr>
            </a:br>
            <a:r>
              <a:rPr lang="ru-RU" sz="3600" b="1" i="1" dirty="0">
                <a:solidFill>
                  <a:schemeClr val="bg1"/>
                </a:solidFill>
                <a:latin typeface="Bookman Old Style" panose="02050604050505020204" pitchFamily="18" charset="0"/>
                <a:ea typeface="Gadugi" panose="020B0502040204020203" pitchFamily="34" charset="0"/>
              </a:rPr>
              <a:t>учителя математики МБОУ СОШ №1 с углубленным изучением отдельных предметов</a:t>
            </a:r>
            <a:br>
              <a:rPr lang="ru-RU" sz="3600" b="1" i="1" dirty="0">
                <a:solidFill>
                  <a:schemeClr val="bg1"/>
                </a:solidFill>
                <a:latin typeface="Bookman Old Style" panose="02050604050505020204" pitchFamily="18" charset="0"/>
                <a:ea typeface="Gadugi" panose="020B0502040204020203" pitchFamily="34" charset="0"/>
              </a:rPr>
            </a:br>
            <a:r>
              <a:rPr lang="ru-RU" sz="3600" dirty="0">
                <a:solidFill>
                  <a:schemeClr val="bg1"/>
                </a:solidFill>
                <a:latin typeface="Bookman Old Style" panose="02050604050505020204" pitchFamily="18" charset="0"/>
                <a:ea typeface="Gadugi" panose="020B0502040204020203" pitchFamily="34" charset="0"/>
              </a:rPr>
              <a:t/>
            </a:r>
            <a:br>
              <a:rPr lang="ru-RU" sz="3600" dirty="0">
                <a:solidFill>
                  <a:schemeClr val="bg1"/>
                </a:solidFill>
                <a:latin typeface="Bookman Old Style" panose="02050604050505020204" pitchFamily="18" charset="0"/>
                <a:ea typeface="Gadugi" panose="020B0502040204020203" pitchFamily="34" charset="0"/>
              </a:rPr>
            </a:br>
            <a:r>
              <a:rPr lang="ru-RU" sz="3600" b="1" i="1" dirty="0">
                <a:solidFill>
                  <a:schemeClr val="bg1"/>
                </a:solidFill>
                <a:latin typeface="Bookman Old Style" panose="02050604050505020204" pitchFamily="18" charset="0"/>
                <a:ea typeface="Gadugi" panose="020B0502040204020203" pitchFamily="34" charset="0"/>
              </a:rPr>
              <a:t>Ибрагимовой Сахиб Магомедовны.</a:t>
            </a:r>
            <a:endParaRPr lang="ru-RU" sz="3600" dirty="0">
              <a:solidFill>
                <a:schemeClr val="bg1"/>
              </a:solidFill>
              <a:latin typeface="Bookman Old Style" panose="02050604050505020204" pitchFamily="18" charset="0"/>
              <a:ea typeface="Gadug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4905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DAC1592-821C-4520-83DD-62E8EDFC2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539" y="1686477"/>
            <a:ext cx="11009244" cy="25078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Основными целями своей педагогической деятельности считаю:</a:t>
            </a:r>
          </a:p>
          <a:p>
            <a:r>
              <a:rPr lang="ru-RU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активизация познавательной деятельности учащихся</a:t>
            </a:r>
          </a:p>
          <a:p>
            <a:r>
              <a:rPr lang="ru-RU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использование дифференцированного подхода</a:t>
            </a:r>
          </a:p>
          <a:p>
            <a:r>
              <a:rPr lang="ru-RU" sz="3000" b="1" dirty="0">
                <a:solidFill>
                  <a:schemeClr val="bg1"/>
                </a:solidFill>
                <a:latin typeface="Book Antiqua" panose="02040602050305030304" pitchFamily="18" charset="0"/>
              </a:rPr>
              <a:t>развитие мотивации учащихся к предмету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8839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B8CD434-F156-4370-A897-68913CBCAA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7347" y="234438"/>
            <a:ext cx="10515600" cy="293204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200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ru-RU" sz="2200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</a:br>
            <a:r>
              <a:rPr lang="ru-RU" sz="23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  <a:t>Преподавание курса математики веду на основе государственных программ и стандартов образования, использую УМК Г.В. Дорофеев в 7-8 классах по алгебре, УМК А. Г. Мордкович в 9 классе по алгебре, Л.С. Атанасяна в 7-9 классах по геометрии, вношу необходимые коррективы, в соответствии с уровнем способностей и психологическими особенностями учащихся, исходя из объёма и сложности материала. </a:t>
            </a:r>
          </a:p>
          <a:p>
            <a:pPr marL="0" indent="0">
              <a:buNone/>
            </a:pPr>
            <a:r>
              <a:rPr lang="en-US" sz="2300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en-US" sz="2300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</a:br>
            <a:endParaRPr lang="ru-RU" sz="1600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8D556059-9CB5-4F77-B994-F1B381BF98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3008">
            <a:off x="1074470" y="3934419"/>
            <a:ext cx="1979863" cy="280831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005D9D56-F026-423B-B1C5-F0579F8544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9771">
            <a:off x="9226580" y="3068804"/>
            <a:ext cx="2312264" cy="343929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87D5FB2D-0375-47B4-A338-9583BBC8C0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8448">
            <a:off x="5562231" y="3875214"/>
            <a:ext cx="2072126" cy="271793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9465EBFA-2192-4194-8382-0FBF03D8C6D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6967">
            <a:off x="4689115" y="2896185"/>
            <a:ext cx="1709339" cy="225632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7DE4DCFE-13BB-4B61-9976-DDEBFD7A2E2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9597">
            <a:off x="2144746" y="2776875"/>
            <a:ext cx="1735216" cy="243508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3C6C4D00-0016-4ACD-8B88-0BFD618BBC5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0347">
            <a:off x="7470249" y="3426334"/>
            <a:ext cx="2330062" cy="310286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EC46DC51-7EF3-4FA3-8D26-1E5BFFFCBF7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553">
            <a:off x="3261276" y="4237671"/>
            <a:ext cx="1917931" cy="258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940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D90EC7C-A7AC-4C3A-BB32-0F9427FB3E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6982" y="921164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  <a:t>В своей работе использую разнообразные методы, приёмы и средства обучения в зависимости от целей и содержания урока. В школе обучаются дети с разной учебной мотивацией и уровнем познавательного интереса, поэтому мною осуществляется личностно-ориентированный подход к каждому обучающемуся через систему дифференцированных заданий. Применяю индивидуальную, групповую и коллективную формы работ.</a:t>
            </a:r>
            <a:endParaRPr lang="ru-RU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33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2BA702A-7385-4422-98D7-B2224199B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991" y="0"/>
            <a:ext cx="10515600" cy="1325563"/>
          </a:xfrm>
        </p:spPr>
        <p:txBody>
          <a:bodyPr/>
          <a:lstStyle/>
          <a:p>
            <a:pPr algn="ctr"/>
            <a:r>
              <a:rPr lang="ru-RU" sz="2800" b="1" dirty="0">
                <a:latin typeface="Book Antiqua" panose="02040602050305030304" pitchFamily="18" charset="0"/>
              </a:rPr>
              <a:t>РАЗНОУРОВНЕВЫЕ ЗАДАЧИ С УРОКА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2E52B4D-0BA9-40B0-B3B0-C25F062003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4295" y="662782"/>
            <a:ext cx="8918713" cy="5936802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ru-RU" sz="4200" b="1" u="sng" dirty="0">
                <a:latin typeface="Century Gothic" panose="020B0502020202020204" pitchFamily="34" charset="0"/>
              </a:rPr>
              <a:t>«Путешествие в страну Дроби»</a:t>
            </a:r>
          </a:p>
          <a:p>
            <a:pPr marL="0" indent="0">
              <a:buNone/>
            </a:pPr>
            <a:r>
              <a:rPr lang="ru-RU" sz="4200" b="1" dirty="0">
                <a:latin typeface="Century Gothic" panose="020B0502020202020204" pitchFamily="34" charset="0"/>
              </a:rPr>
              <a:t/>
            </a:r>
            <a:br>
              <a:rPr lang="ru-RU" sz="4200" b="1" dirty="0">
                <a:latin typeface="Century Gothic" panose="020B0502020202020204" pitchFamily="34" charset="0"/>
              </a:rPr>
            </a:br>
            <a:r>
              <a:rPr lang="ru-RU" sz="4200" b="1" dirty="0">
                <a:latin typeface="Century Gothic" panose="020B0502020202020204" pitchFamily="34" charset="0"/>
              </a:rPr>
              <a:t>Задачи на оценку «3» в одно действие</a:t>
            </a:r>
            <a:r>
              <a:rPr lang="en-US" sz="4200" b="1" dirty="0">
                <a:latin typeface="Century Gothic" panose="020B0502020202020204" pitchFamily="34" charset="0"/>
              </a:rPr>
              <a:t>:</a:t>
            </a:r>
            <a:endParaRPr lang="ru-RU" sz="4200" b="1" dirty="0">
              <a:latin typeface="Century Gothic" panose="020B0502020202020204" pitchFamily="34" charset="0"/>
            </a:endParaRPr>
          </a:p>
          <a:p>
            <a:r>
              <a:rPr lang="ru-RU" sz="4200" b="1" dirty="0">
                <a:latin typeface="Century Gothic" panose="020B0502020202020204" pitchFamily="34" charset="0"/>
              </a:rPr>
              <a:t>1.</a:t>
            </a:r>
            <a:r>
              <a:rPr lang="en-US" sz="4200" b="1" dirty="0">
                <a:latin typeface="Century Gothic" panose="020B0502020202020204" pitchFamily="34" charset="0"/>
              </a:rPr>
              <a:t> </a:t>
            </a:r>
            <a:r>
              <a:rPr lang="ru-RU" sz="4200" b="1" dirty="0">
                <a:latin typeface="Century Gothic" panose="020B0502020202020204" pitchFamily="34" charset="0"/>
              </a:rPr>
              <a:t>Тракторист вспахал в первый час 1/6 поля, во второй час 1/5 поля. Какую часть поля вспахал тракторист за эти 2 часа. </a:t>
            </a:r>
          </a:p>
          <a:p>
            <a:r>
              <a:rPr lang="ru-RU" sz="4200" b="1" dirty="0">
                <a:latin typeface="Century Gothic" panose="020B0502020202020204" pitchFamily="34" charset="0"/>
              </a:rPr>
              <a:t>2.</a:t>
            </a:r>
            <a:r>
              <a:rPr lang="en-US" sz="4200" b="1" dirty="0">
                <a:latin typeface="Century Gothic" panose="020B0502020202020204" pitchFamily="34" charset="0"/>
              </a:rPr>
              <a:t> </a:t>
            </a:r>
            <a:r>
              <a:rPr lang="ru-RU" sz="4200" b="1" dirty="0">
                <a:latin typeface="Century Gothic" panose="020B0502020202020204" pitchFamily="34" charset="0"/>
              </a:rPr>
              <a:t>Какое расстояние проедет велосипедист за ¾ часа, если будет ехать со скоростью 20 км/ч.</a:t>
            </a:r>
          </a:p>
          <a:p>
            <a:pPr marL="0" indent="0">
              <a:buNone/>
            </a:pPr>
            <a:r>
              <a:rPr lang="ru-RU" sz="4200" b="1" dirty="0">
                <a:latin typeface="Century Gothic" panose="020B0502020202020204" pitchFamily="34" charset="0"/>
              </a:rPr>
              <a:t>Задачи на оценку «4» в два три действия</a:t>
            </a:r>
            <a:r>
              <a:rPr lang="en-US" sz="4200" b="1" dirty="0">
                <a:latin typeface="Century Gothic" panose="020B0502020202020204" pitchFamily="34" charset="0"/>
              </a:rPr>
              <a:t>:</a:t>
            </a:r>
            <a:endParaRPr lang="ru-RU" sz="4200" b="1" dirty="0">
              <a:latin typeface="Century Gothic" panose="020B0502020202020204" pitchFamily="34" charset="0"/>
            </a:endParaRPr>
          </a:p>
          <a:p>
            <a:r>
              <a:rPr lang="ru-RU" sz="4200" b="1" dirty="0">
                <a:latin typeface="Century Gothic" panose="020B0502020202020204" pitchFamily="34" charset="0"/>
              </a:rPr>
              <a:t>1.</a:t>
            </a:r>
            <a:r>
              <a:rPr lang="en-US" sz="4200" b="1" dirty="0">
                <a:latin typeface="Century Gothic" panose="020B0502020202020204" pitchFamily="34" charset="0"/>
              </a:rPr>
              <a:t> </a:t>
            </a:r>
            <a:r>
              <a:rPr lang="ru-RU" sz="4200" b="1" dirty="0">
                <a:latin typeface="Century Gothic" panose="020B0502020202020204" pitchFamily="34" charset="0"/>
              </a:rPr>
              <a:t>Длина прямоугольника 3/4м, а ширина на 5/8м меньше длины. Найдите ширину прямоугольника и его периметр.</a:t>
            </a:r>
          </a:p>
          <a:p>
            <a:r>
              <a:rPr lang="ru-RU" sz="4200" b="1" dirty="0">
                <a:latin typeface="Century Gothic" panose="020B0502020202020204" pitchFamily="34" charset="0"/>
              </a:rPr>
              <a:t>2.</a:t>
            </a:r>
            <a:r>
              <a:rPr lang="en-US" sz="4200" b="1" dirty="0">
                <a:latin typeface="Century Gothic" panose="020B0502020202020204" pitchFamily="34" charset="0"/>
              </a:rPr>
              <a:t> </a:t>
            </a:r>
            <a:r>
              <a:rPr lang="ru-RU" sz="4200" b="1" dirty="0">
                <a:latin typeface="Century Gothic" panose="020B0502020202020204" pitchFamily="34" charset="0"/>
              </a:rPr>
              <a:t>В первый день турист прошел 3/20 всего пути, а во второй на 1/10 пути больше. Какую часть пути прошел турист за эти два дня.</a:t>
            </a:r>
          </a:p>
          <a:p>
            <a:pPr marL="0" indent="0">
              <a:buNone/>
            </a:pPr>
            <a:r>
              <a:rPr lang="ru-RU" sz="4200" b="1" dirty="0">
                <a:latin typeface="Century Gothic" panose="020B0502020202020204" pitchFamily="34" charset="0"/>
              </a:rPr>
              <a:t>Задачи на оценку «5» в три четыре действия</a:t>
            </a:r>
            <a:r>
              <a:rPr lang="en-US" sz="4200" b="1" dirty="0">
                <a:latin typeface="Century Gothic" panose="020B0502020202020204" pitchFamily="34" charset="0"/>
              </a:rPr>
              <a:t>:</a:t>
            </a:r>
            <a:endParaRPr lang="ru-RU" sz="4200" b="1" dirty="0">
              <a:latin typeface="Century Gothic" panose="020B0502020202020204" pitchFamily="34" charset="0"/>
            </a:endParaRPr>
          </a:p>
          <a:p>
            <a:r>
              <a:rPr lang="ru-RU" sz="4200" b="1" dirty="0">
                <a:latin typeface="Century Gothic" panose="020B0502020202020204" pitchFamily="34" charset="0"/>
              </a:rPr>
              <a:t>1.</a:t>
            </a:r>
            <a:r>
              <a:rPr lang="en-US" sz="4200" b="1" dirty="0">
                <a:latin typeface="Century Gothic" panose="020B0502020202020204" pitchFamily="34" charset="0"/>
              </a:rPr>
              <a:t> </a:t>
            </a:r>
            <a:r>
              <a:rPr lang="ru-RU" sz="4200" b="1" dirty="0">
                <a:latin typeface="Century Gothic" panose="020B0502020202020204" pitchFamily="34" charset="0"/>
              </a:rPr>
              <a:t>От ленты длиной 27 м сначала отрезали  0,7 ее длины, потом 2/9 остатка. Сколько метров ленты осталось после этого.</a:t>
            </a:r>
          </a:p>
          <a:p>
            <a:r>
              <a:rPr lang="ru-RU" sz="4200" b="1" dirty="0">
                <a:latin typeface="Century Gothic" panose="020B0502020202020204" pitchFamily="34" charset="0"/>
              </a:rPr>
              <a:t>2.</a:t>
            </a:r>
            <a:r>
              <a:rPr lang="en-US" sz="4200" b="1" dirty="0">
                <a:latin typeface="Century Gothic" panose="020B0502020202020204" pitchFamily="34" charset="0"/>
              </a:rPr>
              <a:t> </a:t>
            </a:r>
            <a:r>
              <a:rPr lang="ru-RU" sz="4200" b="1" dirty="0">
                <a:latin typeface="Century Gothic" panose="020B0502020202020204" pitchFamily="34" charset="0"/>
              </a:rPr>
              <a:t>За три дня вспахали 192 га земли. В первый день </a:t>
            </a:r>
            <a:r>
              <a:rPr lang="ru-RU" sz="4200" b="1" dirty="0" smtClean="0">
                <a:latin typeface="Century Gothic" panose="020B0502020202020204" pitchFamily="34" charset="0"/>
              </a:rPr>
              <a:t>вспахали </a:t>
            </a:r>
            <a:r>
              <a:rPr lang="ru-RU" sz="4200" b="1" dirty="0">
                <a:latin typeface="Century Gothic" panose="020B0502020202020204" pitchFamily="34" charset="0"/>
              </a:rPr>
              <a:t>62,5% этой площади, во второй день 2/3 оставшейся площади. Сколько гектаров земли вспахали в третий день?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7101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8ACF5C9-CABA-4A63-A4AC-295FD47E9D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678" y="975492"/>
            <a:ext cx="10412896" cy="24535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i="1" u="sng" dirty="0">
                <a:latin typeface="Bahnschrift" panose="020B0502040204020203" pitchFamily="34" charset="0"/>
              </a:rPr>
              <a:t>Отгадать животных Владимирской области</a:t>
            </a:r>
            <a:r>
              <a:rPr lang="en-US" sz="2400" b="1" i="1" u="sng" dirty="0">
                <a:latin typeface="Bahnschrift" panose="020B0502040204020203" pitchFamily="34" charset="0"/>
              </a:rPr>
              <a:t>:</a:t>
            </a:r>
            <a:r>
              <a:rPr lang="ru-RU" sz="2400" b="1" i="1" dirty="0">
                <a:latin typeface="Bahnschrift" panose="020B0502040204020203" pitchFamily="34" charset="0"/>
              </a:rPr>
              <a:t/>
            </a:r>
            <a:br>
              <a:rPr lang="ru-RU" sz="2400" b="1" i="1" dirty="0">
                <a:latin typeface="Bahnschrift" panose="020B0502040204020203" pitchFamily="34" charset="0"/>
              </a:rPr>
            </a:br>
            <a:endParaRPr lang="ru-RU" sz="2400" b="1" dirty="0">
              <a:latin typeface="Bahnschrift" panose="020B0502040204020203" pitchFamily="34" charset="0"/>
            </a:endParaRPr>
          </a:p>
          <a:p>
            <a:r>
              <a:rPr lang="ru-RU" sz="2400" dirty="0">
                <a:latin typeface="Bahnschrift" panose="020B0502040204020203" pitchFamily="34" charset="0"/>
              </a:rPr>
              <a:t>От количества букв названий животных зависит количество примеров: две буквы –</a:t>
            </a:r>
            <a:r>
              <a:rPr lang="en-US" sz="2400" dirty="0">
                <a:latin typeface="Bahnschrift" panose="020B0502040204020203" pitchFamily="34" charset="0"/>
              </a:rPr>
              <a:t> </a:t>
            </a:r>
            <a:r>
              <a:rPr lang="ru-RU" sz="2400" dirty="0">
                <a:latin typeface="Bahnschrift" panose="020B0502040204020203" pitchFamily="34" charset="0"/>
              </a:rPr>
              <a:t>два примера на оценку «3», (уж)</a:t>
            </a:r>
          </a:p>
          <a:p>
            <a:r>
              <a:rPr lang="ru-RU" sz="2400" dirty="0">
                <a:latin typeface="Bahnschrift" panose="020B0502040204020203" pitchFamily="34" charset="0"/>
              </a:rPr>
              <a:t>Четыре буквы –</a:t>
            </a:r>
            <a:r>
              <a:rPr lang="en-US" sz="2400" dirty="0">
                <a:latin typeface="Bahnschrift" panose="020B0502040204020203" pitchFamily="34" charset="0"/>
              </a:rPr>
              <a:t> </a:t>
            </a:r>
            <a:r>
              <a:rPr lang="ru-RU" sz="2400" dirty="0">
                <a:latin typeface="Bahnschrift" panose="020B0502040204020203" pitchFamily="34" charset="0"/>
              </a:rPr>
              <a:t>четыре примера на оценку «4» ( Бобр, лось, лиса)</a:t>
            </a:r>
          </a:p>
          <a:p>
            <a:r>
              <a:rPr lang="ru-RU" sz="2400" dirty="0">
                <a:latin typeface="Bahnschrift" panose="020B0502040204020203" pitchFamily="34" charset="0"/>
              </a:rPr>
              <a:t>Пять и больше букв –</a:t>
            </a:r>
            <a:r>
              <a:rPr lang="en-US" sz="2400" dirty="0">
                <a:latin typeface="Bahnschrift" panose="020B0502040204020203" pitchFamily="34" charset="0"/>
              </a:rPr>
              <a:t> </a:t>
            </a:r>
            <a:r>
              <a:rPr lang="ru-RU" sz="2400" dirty="0">
                <a:latin typeface="Bahnschrift" panose="020B0502040204020203" pitchFamily="34" charset="0"/>
              </a:rPr>
              <a:t>пять и больше примеров на оценку «5» (выхухоль, ящерица)</a:t>
            </a:r>
          </a:p>
          <a:p>
            <a:pPr marL="0" indent="0">
              <a:buNone/>
            </a:pP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/>
            </a:r>
            <a:br>
              <a:rPr lang="en-US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74647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CAF8A5E6-C962-4479-94E6-9E7489DABE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475" y="370528"/>
            <a:ext cx="6877050" cy="332020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ACE8D56E-8B44-4326-9E27-C883F146E2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475" y="4049072"/>
            <a:ext cx="687705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282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0CE08B02-2ACF-4218-AE57-948F023C17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" y="1441174"/>
            <a:ext cx="6301613" cy="41788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C0BF5157-7A3B-4F50-9580-EC54A04132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208" y="1415726"/>
            <a:ext cx="5966791" cy="4220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571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5AF236A-A5D3-44E5-A9DC-11B8316A89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896" y="2392156"/>
            <a:ext cx="5143499" cy="1036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Отгадать ребусы расшифровать анаграммы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EC61F93E-1380-4A05-AC32-AA3F807D1B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53062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3704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4188A25-5029-4F2D-A57F-F935728A08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896" y="0"/>
            <a:ext cx="11181521" cy="62318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  <a:t/>
            </a:r>
            <a:br>
              <a:rPr lang="ru-RU" sz="2400" dirty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</a:br>
            <a: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Обобщающий урок по теме: </a:t>
            </a:r>
            <a:r>
              <a:rPr lang="ru-RU" sz="2400" u="sng" dirty="0">
                <a:solidFill>
                  <a:schemeClr val="bg1"/>
                </a:solidFill>
                <a:latin typeface="Century Gothic" panose="020B0502020202020204" pitchFamily="34" charset="0"/>
              </a:rPr>
              <a:t>Формулы сокращенного умножения.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На этом уроке используется элемент игры. Учащиеся должны заполнить ячейки таблицы (верный ответ </a:t>
            </a:r>
            <a:r>
              <a:rPr lang="en-US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[</a:t>
            </a:r>
            <a:r>
              <a:rPr lang="ru-RU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+</a:t>
            </a:r>
            <a:r>
              <a:rPr lang="en-US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]</a:t>
            </a:r>
            <a: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 не верно </a:t>
            </a:r>
            <a:r>
              <a:rPr lang="en-US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[</a:t>
            </a:r>
            <a:r>
              <a:rPr lang="ru-RU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-</a:t>
            </a:r>
            <a:r>
              <a:rPr lang="en-US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]</a:t>
            </a:r>
            <a: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) задания дифференцированные. Если ученик верно выполнил задания на «3»</a:t>
            </a:r>
            <a:r>
              <a:rPr lang="en-US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,</a:t>
            </a:r>
            <a: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 то переходит к оценке «4» и</a:t>
            </a:r>
            <a:r>
              <a:rPr lang="en-US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так далее</a:t>
            </a:r>
            <a:r>
              <a:rPr lang="en-US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.</a:t>
            </a:r>
            <a:endParaRPr lang="ru-RU" sz="2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Уроки состоят из нескольких этапов. И на каждом этапе своя цель. Например</a:t>
            </a:r>
            <a:r>
              <a:rPr lang="en-US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:</a:t>
            </a:r>
            <a: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b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/>
            </a:r>
            <a:b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ru-RU" sz="2400" u="sng" dirty="0">
                <a:solidFill>
                  <a:schemeClr val="bg1"/>
                </a:solidFill>
                <a:latin typeface="Century Gothic" panose="020B0502020202020204" pitchFamily="34" charset="0"/>
              </a:rPr>
              <a:t>Теоретический этап. 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Цель: Проверка теоретических вопросов. </a:t>
            </a:r>
          </a:p>
          <a:p>
            <a:pPr marL="0" indent="0">
              <a:buNone/>
            </a:pPr>
            <a:r>
              <a:rPr lang="ru-RU" sz="2400" u="sng" dirty="0">
                <a:solidFill>
                  <a:schemeClr val="bg1"/>
                </a:solidFill>
                <a:latin typeface="Century Gothic" panose="020B0502020202020204" pitchFamily="34" charset="0"/>
              </a:rPr>
              <a:t>Практический этап. 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Цель: Проверка умения решать задачи,  уравнения, примеры. </a:t>
            </a:r>
          </a:p>
          <a:p>
            <a:pPr marL="0" indent="0">
              <a:buNone/>
            </a:pPr>
            <a:r>
              <a:rPr lang="ru-RU" sz="2400" u="sng" dirty="0">
                <a:solidFill>
                  <a:schemeClr val="bg1"/>
                </a:solidFill>
                <a:latin typeface="Century Gothic" panose="020B0502020202020204" pitchFamily="34" charset="0"/>
              </a:rPr>
              <a:t>Исторический этап. 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Цель: Ознакомить учащихся с математическими историческими сведения.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93251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8D84853-DCEC-469A-B348-9BA3B70D80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9514"/>
            <a:ext cx="10515600" cy="5734877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>
                <a:solidFill>
                  <a:schemeClr val="bg1"/>
                </a:solidFill>
                <a:latin typeface="Book Antiqua" panose="02040602050305030304" pitchFamily="18" charset="0"/>
              </a:rPr>
              <a:t>Контроль  над усвоением изученного материала осуществляю в разных формах: самопроверка по образцу, взаимопроверка с помощью образца, проверка домашнего задания консультантами, письменная проверочная работа, тестирование. Тестирование помогает мне в быстрой проверке знаний у каждого ученика, а для учащихся это и подготовка к предстоящей итоговой аттестации за курс основного общего или среднего общего образования. Провожу следующие типы уроков: урок-зачет, урок путешествие, урок улей, урок обобщение и др. </a:t>
            </a:r>
          </a:p>
          <a:p>
            <a:r>
              <a:rPr lang="ru-RU" sz="2400" dirty="0">
                <a:solidFill>
                  <a:schemeClr val="bg1"/>
                </a:solidFill>
                <a:latin typeface="Book Antiqua" panose="02040602050305030304" pitchFamily="18" charset="0"/>
              </a:rPr>
              <a:t>Также контроль за знаниями учащихся осуществляю в виде устных и письменных зачетов,  математических диктантов.</a:t>
            </a:r>
          </a:p>
          <a:p>
            <a:r>
              <a:rPr lang="ru-RU" sz="2400" dirty="0">
                <a:solidFill>
                  <a:schemeClr val="bg1"/>
                </a:solidFill>
                <a:latin typeface="Book Antiqua" panose="02040602050305030304" pitchFamily="18" charset="0"/>
              </a:rPr>
              <a:t>При закреплении материала использую дидактический раздаточный материал самостоятельные и контрольные работы по алгебре и геометрии А.И. Ершова, В.В. </a:t>
            </a:r>
            <a:r>
              <a:rPr lang="ru-RU" sz="2400" dirty="0" err="1">
                <a:solidFill>
                  <a:schemeClr val="bg1"/>
                </a:solidFill>
                <a:latin typeface="Book Antiqua" panose="02040602050305030304" pitchFamily="18" charset="0"/>
              </a:rPr>
              <a:t>Голобородько</a:t>
            </a:r>
            <a:r>
              <a:rPr lang="ru-RU" sz="2400" dirty="0">
                <a:solidFill>
                  <a:schemeClr val="bg1"/>
                </a:solidFill>
                <a:latin typeface="Book Antiqua" panose="02040602050305030304" pitchFamily="18" charset="0"/>
              </a:rPr>
              <a:t>., а также индивидуальные карточки-задания.</a:t>
            </a:r>
          </a:p>
          <a:p>
            <a:r>
              <a:rPr lang="ru-RU" sz="2400" dirty="0">
                <a:solidFill>
                  <a:schemeClr val="bg1"/>
                </a:solidFill>
                <a:latin typeface="Book Antiqua" panose="02040602050305030304" pitchFamily="18" charset="0"/>
              </a:rPr>
              <a:t>По каждой изучаемой теме накоплены разноуровневые задания, тесты, практические и контрольные работы.</a:t>
            </a:r>
          </a:p>
          <a:p>
            <a:r>
              <a:rPr lang="ru-RU" sz="2400" dirty="0">
                <a:solidFill>
                  <a:schemeClr val="bg1"/>
                </a:solidFill>
                <a:latin typeface="Book Antiqua" panose="02040602050305030304" pitchFamily="18" charset="0"/>
              </a:rPr>
              <a:t>Являясь участником творческой группы школьного методического объединения. Разработала разно-уровневые контрольные работы по математике для 5 класса.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354351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2">
            <a:extLst>
              <a:ext uri="{FF2B5EF4-FFF2-40B4-BE49-F238E27FC236}">
                <a16:creationId xmlns="" xmlns:a16="http://schemas.microsoft.com/office/drawing/2014/main" id="{B9FCD756-E70E-42CC-817C-9BEA199FBB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6313" y="135972"/>
            <a:ext cx="10515600" cy="14542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solidFill>
                  <a:schemeClr val="bg1"/>
                </a:solidFill>
                <a:latin typeface="Book Antiqua" panose="02040602050305030304" pitchFamily="18" charset="0"/>
              </a:rPr>
              <a:t>Применяю в работе всевозможную наглядность: рабочие таблицы, рисунки, алгоритмы, ноутбук, проектор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72D72F02-4E5A-4537-BD17-3A00DED93C1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4" y="2208972"/>
            <a:ext cx="5791200" cy="325755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B693872C-C104-4711-A542-39987782C2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974" y="2693503"/>
            <a:ext cx="5274367" cy="395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5807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74AB121-F065-42A9-8F29-9B455FB294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983" y="79513"/>
            <a:ext cx="11002617" cy="2435087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chemeClr val="bg1"/>
                </a:solidFill>
                <a:latin typeface="Century Gothic" panose="020B0502020202020204" pitchFamily="34" charset="0"/>
              </a:rPr>
              <a:t>Провожу занятия и консультации с обучающимися, желающими расширить знания по предмету. Также провожу занятия и консультации с обучающимися, имеющими пробелы в изучении определенных тем. Любой ученик может прийти на консультацию во внеурочное время.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0C7E3DAF-3FB5-485C-AF07-0F9322D35F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59" y="2830686"/>
            <a:ext cx="3755071" cy="268487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86E3E3C6-788B-4391-88EF-B9CF09843C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785" y="3365433"/>
            <a:ext cx="4750739" cy="268487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AF9801D9-1021-485C-9770-C4627943A9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8655" y="4343401"/>
            <a:ext cx="3770058" cy="251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7827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7DD991A-DF12-40F4-B5D1-8E3A241B98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732" y="2096859"/>
            <a:ext cx="11070536" cy="266428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ru-RU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ru-RU" dirty="0">
                <a:solidFill>
                  <a:schemeClr val="bg1"/>
                </a:solidFill>
                <a:latin typeface="Century Gothic" panose="020B0502020202020204" pitchFamily="34" charset="0"/>
              </a:rPr>
              <a:t>Встречаюсь с родителями, как по собственной инициативе, так и по инициативе родителей (как правило, это родители выпускников или обучающихся пятых классов).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04051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4DABB93-87FA-4C67-9DB7-DB3F2215E4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80190"/>
            <a:ext cx="10515600" cy="4555296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  <a:latin typeface="Century Gothic" panose="020B0502020202020204" pitchFamily="34" charset="0"/>
              </a:rPr>
              <a:t>Создание положительной мотивации учения способствует формированию навыков самообразования, развивает у учащихся познавательную активность и самостоятельность. Стараюсь создать комфортный психологический климат во всех классах, построенный на доверии, взаимном уважении и открытости.</a:t>
            </a:r>
          </a:p>
          <a:p>
            <a:r>
              <a:rPr lang="ru-RU" dirty="0">
                <a:solidFill>
                  <a:schemeClr val="bg1"/>
                </a:solidFill>
                <a:latin typeface="Century Gothic" panose="020B0502020202020204" pitchFamily="34" charset="0"/>
              </a:rPr>
              <a:t>Всё это способствует тому, что итоговых неудовлетворительных оценок по предмету нет.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0EE06541-0AEF-45B8-B8CE-BA844A5C2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8179" y="5362161"/>
            <a:ext cx="1277178" cy="1277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2235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2E62BB9-46D1-44D6-82E0-A79DC3B0B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48" y="314876"/>
            <a:ext cx="11151704" cy="33327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bg1"/>
                </a:solidFill>
                <a:latin typeface="Book Antiqua" panose="02040602050305030304" pitchFamily="18" charset="0"/>
              </a:rPr>
              <a:t>Потребности каждого ребенка в успехах не должны связываться только с одной учебной деятельностью. Поэтому вовлекаю своих учеников и во внеклассную работу по предмету. На уроках рассказываю о значении математики, о математике вокруг нас, о связи математики с другими предметами. Уделяю внимание внеклассной работе. В школе проходят недели математики, КВН и различные конкурсы.</a:t>
            </a:r>
          </a:p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A3AA8372-A88E-4018-B05E-C3AFC11BF5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52007">
            <a:off x="3603132" y="3173192"/>
            <a:ext cx="3394659" cy="226487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F628BD53-202C-4032-886D-E74DDD714F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8594">
            <a:off x="8383154" y="2935863"/>
            <a:ext cx="2927159" cy="181811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60219E6B-7430-42DE-B4B0-EFBF06464BE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9910">
            <a:off x="7232476" y="4899771"/>
            <a:ext cx="2605765" cy="173934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1E0B67EF-A99B-4850-8763-C25E9FA620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65" y="4275531"/>
            <a:ext cx="2832066" cy="1493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361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AB4A370-D9F1-4EE4-8D35-6D423DC246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24381"/>
            <a:ext cx="12113111" cy="3465200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Book Antiqua" panose="02040602050305030304" pitchFamily="18" charset="0"/>
              </a:rPr>
              <a:t>Мной обобщен педагогический опыт</a:t>
            </a:r>
            <a:r>
              <a:rPr lang="en-US" dirty="0">
                <a:latin typeface="Book Antiqua" panose="02040602050305030304" pitchFamily="18" charset="0"/>
              </a:rPr>
              <a:t> </a:t>
            </a:r>
            <a:r>
              <a:rPr lang="ru-RU" dirty="0">
                <a:latin typeface="Book Antiqua" panose="02040602050305030304" pitchFamily="18" charset="0"/>
              </a:rPr>
              <a:t>на</a:t>
            </a:r>
            <a:r>
              <a:rPr lang="en-US" dirty="0">
                <a:latin typeface="Book Antiqua" panose="02040602050305030304" pitchFamily="18" charset="0"/>
              </a:rPr>
              <a:t>:</a:t>
            </a:r>
            <a:endParaRPr lang="ru-RU" dirty="0">
              <a:latin typeface="Book Antiqua" panose="02040602050305030304" pitchFamily="18" charset="0"/>
            </a:endParaRPr>
          </a:p>
          <a:p>
            <a:pPr lvl="0"/>
            <a:r>
              <a:rPr lang="ru-RU" dirty="0">
                <a:latin typeface="Book Antiqua" panose="02040602050305030304" pitchFamily="18" charset="0"/>
              </a:rPr>
              <a:t>Всероссийском интернет – конкурсе педагогического творчества в рамках номинации </a:t>
            </a:r>
            <a:r>
              <a:rPr lang="en-US" dirty="0">
                <a:latin typeface="Book Antiqua" panose="02040602050305030304" pitchFamily="18" charset="0"/>
              </a:rPr>
              <a:t>“</a:t>
            </a:r>
            <a:r>
              <a:rPr lang="ru-RU" dirty="0">
                <a:latin typeface="Book Antiqua" panose="02040602050305030304" pitchFamily="18" charset="0"/>
              </a:rPr>
              <a:t>Педагогические идеи и технологии: среднее образование</a:t>
            </a:r>
            <a:r>
              <a:rPr lang="en-US" dirty="0">
                <a:latin typeface="Book Antiqua" panose="02040602050305030304" pitchFamily="18" charset="0"/>
              </a:rPr>
              <a:t>”</a:t>
            </a:r>
            <a:r>
              <a:rPr lang="ru-RU" dirty="0">
                <a:latin typeface="Book Antiqua" panose="02040602050305030304" pitchFamily="18" charset="0"/>
              </a:rPr>
              <a:t>. </a:t>
            </a:r>
            <a:endParaRPr lang="en-US" dirty="0">
              <a:latin typeface="Book Antiqua" panose="02040602050305030304" pitchFamily="18" charset="0"/>
            </a:endParaRPr>
          </a:p>
          <a:p>
            <a:pPr marL="0" lvl="0" indent="0">
              <a:buNone/>
            </a:pPr>
            <a:r>
              <a:rPr lang="ru-RU" dirty="0">
                <a:latin typeface="Book Antiqua" panose="02040602050305030304" pitchFamily="18" charset="0"/>
              </a:rPr>
              <a:t>Имею публикации методических разработок.</a:t>
            </a:r>
          </a:p>
          <a:p>
            <a:pPr lvl="0"/>
            <a:r>
              <a:rPr lang="ru-RU" dirty="0">
                <a:latin typeface="Book Antiqua" panose="02040602050305030304" pitchFamily="18" charset="0"/>
              </a:rPr>
              <a:t>Районный </a:t>
            </a:r>
            <a:r>
              <a:rPr lang="ru-RU" dirty="0" smtClean="0">
                <a:latin typeface="Book Antiqua" panose="02040602050305030304" pitchFamily="18" charset="0"/>
              </a:rPr>
              <a:t>семинар руководителей </a:t>
            </a:r>
            <a:endParaRPr lang="ru-RU" dirty="0">
              <a:latin typeface="Book Antiqua" panose="0204060205030503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0892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2469594-7C59-4DB6-9C51-A594612902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491486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Book Antiqua" panose="02040602050305030304" pitchFamily="18" charset="0"/>
              </a:rPr>
              <a:t>Используемые мною педагогические методы и средства позволяют иметь стабильный уровень обученности !</a:t>
            </a:r>
          </a:p>
          <a:p>
            <a:pPr marL="0" indent="0">
              <a:buNone/>
            </a:pPr>
            <a:r>
              <a:rPr lang="ru-RU" dirty="0">
                <a:latin typeface="Book Antiqua" panose="02040602050305030304" pitchFamily="18" charset="0"/>
              </a:rPr>
              <a:t>Качество знаний составило</a:t>
            </a:r>
            <a:r>
              <a:rPr lang="en-US" dirty="0">
                <a:latin typeface="Book Antiqua" panose="02040602050305030304" pitchFamily="18" charset="0"/>
              </a:rPr>
              <a:t>:</a:t>
            </a:r>
            <a:endParaRPr lang="ru-RU" dirty="0">
              <a:latin typeface="Book Antiqua" panose="02040602050305030304" pitchFamily="18" charset="0"/>
            </a:endParaRPr>
          </a:p>
          <a:p>
            <a:r>
              <a:rPr lang="ru-RU" dirty="0">
                <a:latin typeface="Book Antiqua" panose="02040602050305030304" pitchFamily="18" charset="0"/>
              </a:rPr>
              <a:t>2016-2017 учебный год – 50-65       %</a:t>
            </a:r>
          </a:p>
          <a:p>
            <a:r>
              <a:rPr lang="ru-RU" dirty="0">
                <a:latin typeface="Book Antiqua" panose="02040602050305030304" pitchFamily="18" charset="0"/>
              </a:rPr>
              <a:t>2017-2018 учебный год – 50-70       %</a:t>
            </a:r>
          </a:p>
          <a:p>
            <a:r>
              <a:rPr lang="ru-RU" dirty="0">
                <a:latin typeface="Book Antiqua" panose="02040602050305030304" pitchFamily="18" charset="0"/>
              </a:rPr>
              <a:t>2018-2019 учебный год – 52-59       %</a:t>
            </a:r>
            <a:br>
              <a:rPr lang="ru-RU" dirty="0">
                <a:latin typeface="Book Antiqua" panose="02040602050305030304" pitchFamily="18" charset="0"/>
              </a:rPr>
            </a:br>
            <a:endParaRPr lang="ru-RU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ru-RU" b="1" dirty="0">
                <a:latin typeface="Book Antiqua" panose="02040602050305030304" pitchFamily="18" charset="0"/>
              </a:rPr>
              <a:t>100%</a:t>
            </a:r>
            <a:r>
              <a:rPr lang="ru-RU" dirty="0">
                <a:latin typeface="Book Antiqua" panose="02040602050305030304" pitchFamily="18" charset="0"/>
              </a:rPr>
              <a:t> успеваемость (по результатам ОГЭ) за 2016-2019 г.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09326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5A27A50-471A-40F5-9AB5-2A296BF06B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79343"/>
            <a:ext cx="10515600" cy="3152292"/>
          </a:xfrm>
        </p:spPr>
        <p:txBody>
          <a:bodyPr/>
          <a:lstStyle/>
          <a:p>
            <a:r>
              <a:rPr lang="ru-RU" dirty="0">
                <a:latin typeface="Book Antiqua" panose="02040602050305030304" pitchFamily="18" charset="0"/>
              </a:rPr>
              <a:t>Владею современными и педагогическими технологиями, эффективно применяю их в практической деятельности.</a:t>
            </a:r>
          </a:p>
          <a:p>
            <a:r>
              <a:rPr lang="ru-RU" dirty="0">
                <a:latin typeface="Book Antiqua" panose="02040602050305030304" pitchFamily="18" charset="0"/>
              </a:rPr>
              <a:t>Ежегодно мои учащиеся принимают участие в:</a:t>
            </a:r>
          </a:p>
          <a:p>
            <a:pPr lvl="0"/>
            <a:r>
              <a:rPr lang="ru-RU" dirty="0">
                <a:latin typeface="Book Antiqua" panose="02040602050305030304" pitchFamily="18" charset="0"/>
              </a:rPr>
              <a:t>Международной математической игре «Кенгуру»</a:t>
            </a:r>
          </a:p>
          <a:p>
            <a:pPr lvl="0"/>
            <a:r>
              <a:rPr lang="ru-RU" dirty="0">
                <a:latin typeface="Book Antiqua" panose="02040602050305030304" pitchFamily="18" charset="0"/>
              </a:rPr>
              <a:t>В региональном конкурсе «Математическая мозаика»</a:t>
            </a:r>
          </a:p>
          <a:p>
            <a:pPr lvl="0"/>
            <a:r>
              <a:rPr lang="ru-RU" dirty="0">
                <a:latin typeface="Book Antiqua" panose="02040602050305030304" pitchFamily="18" charset="0"/>
              </a:rPr>
              <a:t>Районной математической игре «Умка»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33111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1377A3A-0FA0-4D7B-982A-153EFE77D5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587" y="432352"/>
            <a:ext cx="10750826" cy="59932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latin typeface="Book Antiqua" panose="02040602050305030304" pitchFamily="18" charset="0"/>
              </a:rPr>
              <a:t>Постоянно работаю над повышением своего профессионализма, систематически просматриваю периодические издания по педагогике, психологии, своему предмету, использую Интернет-ресурсы для подготовки уроков и расширения кругозора.   Имею свой персональный сайт в социальной сети работников образования. Постоянно занимаюсь самообразованием. </a:t>
            </a:r>
            <a:br>
              <a:rPr lang="ru-RU" dirty="0">
                <a:latin typeface="Book Antiqua" panose="02040602050305030304" pitchFamily="18" charset="0"/>
              </a:rPr>
            </a:br>
            <a:r>
              <a:rPr lang="ru-RU" dirty="0">
                <a:latin typeface="Book Antiqua" panose="02040602050305030304" pitchFamily="18" charset="0"/>
              </a:rPr>
              <a:t/>
            </a:r>
            <a:br>
              <a:rPr lang="ru-RU" dirty="0">
                <a:latin typeface="Book Antiqua" panose="02040602050305030304" pitchFamily="18" charset="0"/>
              </a:rPr>
            </a:br>
            <a:endParaRPr lang="ru-RU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Book Antiqua" panose="02040602050305030304" pitchFamily="18" charset="0"/>
              </a:rPr>
              <a:t>Прохожу курсы повышения квалификации. Полученные на курсах знания, стремлюсь рекомендовать среди коллег. Выступала на заседании педагогического совета в рамках темы «Современный урок  в свете освоения ФГОС в начальной и основной школах». Обобщила собственный опыт по теме: «Дифференцированный подход в обучении математики» на заседании методического совета школы.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53687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459E5F5-A5CB-4FA8-B432-5E395DF380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3426"/>
            <a:ext cx="10515600" cy="560567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В дальнейшей своей профессиональной деятельности планирую продолжить работу над развитием творческого мышления у учащихся: полагая, что творческой деятельности можно и нужно учить. Для этого планирую уделить особое внимание исследовательской деятельности детей, расширять возможности использования метода проектной деятельности на уроке. Предполагаю, что в процессе проектного исследования над материалом, способствующем активизации познавательной деятельности и расширению общего кругозора, учащиеся будут самостоятельно «вырабатывать» определённые знания в результате поиска решений заданной проблемы. </a:t>
            </a:r>
          </a:p>
        </p:txBody>
      </p:sp>
    </p:spTree>
    <p:extLst>
      <p:ext uri="{BB962C8B-B14F-4D97-AF65-F5344CB8AC3E}">
        <p14:creationId xmlns:p14="http://schemas.microsoft.com/office/powerpoint/2010/main" val="42763577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5BFEE9E-8C8A-43A0-9CFF-9651A25C89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89652"/>
            <a:ext cx="10515600" cy="3478696"/>
          </a:xfrm>
        </p:spPr>
        <p:txBody>
          <a:bodyPr>
            <a:normAutofit/>
          </a:bodyPr>
          <a:lstStyle/>
          <a:p>
            <a:r>
              <a:rPr lang="ru-RU" dirty="0">
                <a:latin typeface="Book Antiqua" panose="02040602050305030304" pitchFamily="18" charset="0"/>
              </a:rPr>
              <a:t>Основной задачей своей педагогической деятельности считаю: Создание условий на уроке и во внеурочной деятельности, стимулирующих интерес учащихся к математике, формирующих устойчивую мотивацию к изучению предмета.</a:t>
            </a:r>
          </a:p>
          <a:p>
            <a:r>
              <a:rPr lang="ru-RU" dirty="0">
                <a:latin typeface="Book Antiqua" panose="02040602050305030304" pitchFamily="18" charset="0"/>
              </a:rPr>
              <a:t> Свою педагогическую систему могу охарактеризовать в целом как систему развивающего обучения.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65395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6000" b="-7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CDCFFB1-E535-4925-90EC-3B88E835FF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9893" y="162709"/>
            <a:ext cx="12231893" cy="653258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b="1" dirty="0">
                <a:latin typeface="Book Antiqua" panose="02040602050305030304" pitchFamily="18" charset="0"/>
              </a:rPr>
              <a:t>Мой труд отмечен:</a:t>
            </a:r>
            <a:br>
              <a:rPr lang="ru-RU" sz="2400" b="1" dirty="0">
                <a:latin typeface="Book Antiqua" panose="02040602050305030304" pitchFamily="18" charset="0"/>
              </a:rPr>
            </a:br>
            <a:endParaRPr lang="ru-RU" sz="2400" b="1" dirty="0">
              <a:latin typeface="Book Antiqua" panose="02040602050305030304" pitchFamily="18" charset="0"/>
            </a:endParaRPr>
          </a:p>
          <a:p>
            <a:pPr lvl="0"/>
            <a:r>
              <a:rPr lang="ru-RU" sz="2400" dirty="0">
                <a:latin typeface="Book Antiqua" panose="02040602050305030304" pitchFamily="18" charset="0"/>
              </a:rPr>
              <a:t>Почетная грамота Министерство образования и науки Российской Федерации за значительные успехи в организации и совершенствовании учебного и воспитательного процессов, формирование интеллектуального, культурного и нравственного развития личности, большой личный вклад в практическую подготовку учащихся и воспитанников.</a:t>
            </a:r>
          </a:p>
          <a:p>
            <a:pPr lvl="0"/>
            <a:r>
              <a:rPr lang="ru-RU" sz="2400" dirty="0">
                <a:latin typeface="Book Antiqua" panose="02040602050305030304" pitchFamily="18" charset="0"/>
              </a:rPr>
              <a:t>Почётная грамота Департамента образования администрации Владимирской области за успехи в организации и совершенствовании учебного и воспитательного процессов, формирование интеллектуального, культурного и нравственного развития личности, большой вклад в практическую подготовку учащихся. </a:t>
            </a:r>
          </a:p>
          <a:p>
            <a:pPr lvl="0"/>
            <a:r>
              <a:rPr lang="ru-RU" sz="2400" dirty="0">
                <a:latin typeface="Book Antiqua" panose="02040602050305030304" pitchFamily="18" charset="0"/>
              </a:rPr>
              <a:t>Почётная грамота Управление образования администрации Александровского района за добросовестный труд и успехи в педагогической деятельности. </a:t>
            </a:r>
          </a:p>
          <a:p>
            <a:pPr lvl="0"/>
            <a:r>
              <a:rPr lang="ru-RU" sz="2400" dirty="0">
                <a:latin typeface="Book Antiqua" panose="02040602050305030304" pitchFamily="18" charset="0"/>
              </a:rPr>
              <a:t>Почётная грамота Управление образования администрации Александровского района за многолетний добросовестный труд, педагогическое мастерство, высокие результаты в профессиональной деятельности и в связи с 55летием со дня рождения.</a:t>
            </a:r>
          </a:p>
          <a:p>
            <a:pPr lvl="0"/>
            <a:r>
              <a:rPr lang="ru-RU" sz="2400" dirty="0">
                <a:latin typeface="Book Antiqua" panose="02040602050305030304" pitchFamily="18" charset="0"/>
              </a:rPr>
              <a:t>Почётная грамота Управление образования администрации Александровского района за подготовку команды учащихся 5-х классов в математической игре «Умка». </a:t>
            </a:r>
          </a:p>
          <a:p>
            <a:pPr lvl="0"/>
            <a:r>
              <a:rPr lang="ru-RU" sz="2400" dirty="0">
                <a:latin typeface="Book Antiqua" panose="02040602050305030304" pitchFamily="18" charset="0"/>
              </a:rPr>
              <a:t>Почётная грамота Профсоюз работников народного образования и науки Российской федерации за активную работу по защите трудовых и профессиональных прав работников образования. 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6715888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6000" b="-7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989B409-A6F3-470B-A55A-D233FF83BF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76" y="1225898"/>
            <a:ext cx="3166959" cy="440620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95DF85FF-E6C5-402D-8C33-E4EF94EEE9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0882" y="1225898"/>
            <a:ext cx="3162214" cy="429381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FBF87FA0-404D-406D-8C28-66B66DE0A1C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303" y="-1"/>
            <a:ext cx="5181911" cy="365972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C79F6BEE-D7E2-4D22-8CE6-EB580CB73ED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303" y="3808811"/>
            <a:ext cx="5181911" cy="2909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2168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7CAD06F-A8E8-40B2-A21D-497901C45E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1095" y="79515"/>
            <a:ext cx="10726768" cy="134178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500" b="1" dirty="0">
                <a:solidFill>
                  <a:srgbClr val="02BE06"/>
                </a:solidFill>
                <a:latin typeface="Bookman Old Style" panose="02050604050505020204" pitchFamily="18" charset="0"/>
              </a:rPr>
              <a:t>Уверена, что, если ученики приходят в школу после её окончания и приводят своих детей – значит, работаем не напрасно.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E62F0F49-03F8-44D8-9937-604A19670C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421297"/>
            <a:ext cx="12192000" cy="5415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9349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733</Words>
  <Application>Microsoft Office PowerPoint</Application>
  <PresentationFormat>Широкоэкранный</PresentationFormat>
  <Paragraphs>74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4" baseType="lpstr">
      <vt:lpstr>Arial</vt:lpstr>
      <vt:lpstr>Bahnschrift</vt:lpstr>
      <vt:lpstr>Book Antiqua</vt:lpstr>
      <vt:lpstr>Bookman Old Style</vt:lpstr>
      <vt:lpstr>Calibri</vt:lpstr>
      <vt:lpstr>Calibri Light</vt:lpstr>
      <vt:lpstr>Century Gothic</vt:lpstr>
      <vt:lpstr>Gadugi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РАЗНОУРОВНЕВЫЕ ЗАДАЧИ С УРОКА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 опыта работы учителя математики МБОУ СОШ №1 с углубленным изучением отдельных предметов Ибрагимовой Сахиб Магомедовны.</dc:title>
  <dc:creator>levshov.oleg91@mail.ru</dc:creator>
  <cp:lastModifiedBy>user</cp:lastModifiedBy>
  <cp:revision>32</cp:revision>
  <dcterms:created xsi:type="dcterms:W3CDTF">2019-12-15T09:14:08Z</dcterms:created>
  <dcterms:modified xsi:type="dcterms:W3CDTF">2019-12-22T15:22:47Z</dcterms:modified>
</cp:coreProperties>
</file>