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9" r:id="rId2"/>
    <p:sldId id="261" r:id="rId3"/>
    <p:sldId id="258" r:id="rId4"/>
    <p:sldId id="268" r:id="rId5"/>
    <p:sldId id="263" r:id="rId6"/>
    <p:sldId id="265" r:id="rId7"/>
    <p:sldId id="266" r:id="rId8"/>
    <p:sldId id="269" r:id="rId9"/>
    <p:sldId id="274" r:id="rId10"/>
    <p:sldId id="272" r:id="rId11"/>
    <p:sldId id="273" r:id="rId12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FBB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7496AF-839C-45AB-B3A6-349B36BAA06E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8A69ED-B4D9-4D73-8472-E1CEB08E2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8A69ED-B4D9-4D73-8472-E1CEB08E2B5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7B064-32A5-4013-BB34-DD972A61D182}" type="datetimeFigureOut">
              <a:rPr lang="ru-RU" smtClean="0"/>
              <a:pPr/>
              <a:t>21.08.2017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7FE9A-D81C-4510-9EA7-6FBF3F871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pn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 anchor="t">
            <a:normAutofit fontScale="90000"/>
          </a:bodyPr>
          <a:lstStyle/>
          <a:p>
            <a:r>
              <a:rPr lang="ru-RU" sz="1600" dirty="0"/>
              <a:t> </a:t>
            </a:r>
            <a:r>
              <a:rPr lang="ru-RU" sz="1600" dirty="0" smtClean="0"/>
              <a:t>Муниципальное автономное дошкольное образовательное учреждение</a:t>
            </a:r>
            <a:br>
              <a:rPr lang="ru-RU" sz="1600" dirty="0" smtClean="0"/>
            </a:br>
            <a:r>
              <a:rPr lang="ru-RU" sz="1600" dirty="0" smtClean="0"/>
              <a:t>      « Детский сад№8» г. Балаково Саратовская область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1764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dirty="0" smtClean="0"/>
              <a:t>                                        </a:t>
            </a:r>
            <a:r>
              <a:rPr lang="ru-RU" sz="2800" dirty="0" smtClean="0">
                <a:latin typeface="Comic Sans MS" pitchFamily="66" charset="0"/>
              </a:rPr>
              <a:t>Проект</a:t>
            </a:r>
          </a:p>
          <a:p>
            <a:pPr>
              <a:buNone/>
            </a:pPr>
            <a:r>
              <a:rPr lang="ru-RU" sz="2800" dirty="0" smtClean="0">
                <a:latin typeface="Comic Sans MS" pitchFamily="66" charset="0"/>
              </a:rPr>
              <a:t>            « В здоровом теле – здоровый дух!»</a:t>
            </a:r>
          </a:p>
          <a:p>
            <a:pPr>
              <a:buNone/>
            </a:pPr>
            <a:r>
              <a:rPr lang="ru-RU" sz="1400" dirty="0"/>
              <a:t> </a:t>
            </a:r>
            <a:r>
              <a:rPr lang="ru-RU" sz="1400" dirty="0" smtClean="0"/>
              <a:t>                                                                                                       </a:t>
            </a:r>
          </a:p>
          <a:p>
            <a:pPr algn="ctr">
              <a:buNone/>
            </a:pPr>
            <a:endParaRPr lang="ru-RU" sz="1400" dirty="0" smtClean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r>
              <a:rPr lang="ru-RU" sz="1600" dirty="0" smtClean="0">
                <a:latin typeface="Comic Sans MS" pitchFamily="66" charset="0"/>
              </a:rPr>
              <a:t>                                                                         Разработал:</a:t>
            </a:r>
          </a:p>
          <a:p>
            <a:pPr>
              <a:buNone/>
            </a:pPr>
            <a:r>
              <a:rPr lang="ru-RU" sz="1600" dirty="0" smtClean="0">
                <a:latin typeface="Comic Sans MS" pitchFamily="66" charset="0"/>
              </a:rPr>
              <a:t>                                                                         инструктор по физической культуре</a:t>
            </a:r>
          </a:p>
          <a:p>
            <a:pPr>
              <a:buNone/>
            </a:pPr>
            <a:r>
              <a:rPr lang="ru-RU" sz="1600" dirty="0" smtClean="0">
                <a:latin typeface="Comic Sans MS" pitchFamily="66" charset="0"/>
              </a:rPr>
              <a:t>                                                                          </a:t>
            </a:r>
            <a:r>
              <a:rPr lang="ru-RU" sz="1600" dirty="0" err="1" smtClean="0">
                <a:latin typeface="Comic Sans MS" pitchFamily="66" charset="0"/>
              </a:rPr>
              <a:t>Долженко</a:t>
            </a:r>
            <a:r>
              <a:rPr lang="ru-RU" sz="1600" dirty="0" smtClean="0">
                <a:latin typeface="Comic Sans MS" pitchFamily="66" charset="0"/>
              </a:rPr>
              <a:t> Н.П.</a:t>
            </a:r>
          </a:p>
          <a:p>
            <a:pPr>
              <a:buNone/>
            </a:pPr>
            <a:endParaRPr lang="ru-RU" sz="1400" dirty="0">
              <a:latin typeface="Comic Sans MS" pitchFamily="66" charset="0"/>
            </a:endParaRPr>
          </a:p>
          <a:p>
            <a:pPr>
              <a:buNone/>
            </a:pPr>
            <a:r>
              <a:rPr lang="ru-RU" sz="1400" dirty="0" smtClean="0">
                <a:latin typeface="Comic Sans MS" pitchFamily="66" charset="0"/>
              </a:rPr>
              <a:t>                                                                         </a:t>
            </a:r>
          </a:p>
          <a:p>
            <a:pPr>
              <a:buNone/>
            </a:pPr>
            <a:r>
              <a:rPr lang="ru-RU" sz="1400" smtClean="0">
                <a:latin typeface="Comic Sans MS" pitchFamily="66" charset="0"/>
              </a:rPr>
              <a:t>                                                                 Июль2017г</a:t>
            </a:r>
            <a:r>
              <a:rPr lang="ru-RU" sz="14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ru-RU" sz="1400" dirty="0"/>
          </a:p>
          <a:p>
            <a:endParaRPr lang="ru-RU" sz="1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png"/>
          <p:cNvPicPr>
            <a:picLocks noGrp="1" noChangeAspect="1"/>
          </p:cNvPicPr>
          <p:nvPr isPhoto="1"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4000" dirty="0" smtClean="0">
                <a:latin typeface="Comic Sans MS" pitchFamily="66" charset="0"/>
              </a:rPr>
              <a:t>Цели  и задачи проекта:</a:t>
            </a:r>
            <a:endParaRPr lang="ru-RU" sz="4000" dirty="0">
              <a:latin typeface="Comic Sans MS" pitchFamily="66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52736"/>
            <a:ext cx="8507288" cy="507342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 </a:t>
            </a:r>
            <a:r>
              <a:rPr lang="ru-RU" sz="1800" b="1" dirty="0" smtClean="0">
                <a:latin typeface="Comic Sans MS" pitchFamily="66" charset="0"/>
              </a:rPr>
              <a:t>Цель: </a:t>
            </a:r>
          </a:p>
          <a:p>
            <a:r>
              <a:rPr lang="ru-RU" sz="1800" dirty="0" smtClean="0">
                <a:latin typeface="Comic Sans MS" pitchFamily="66" charset="0"/>
              </a:rPr>
              <a:t>Формирование у детей осознанно-правильного отношения к своему здоровью. Создание дружеской атмосферы сотрудничества между ребёнком, воспитателем и родителем. Способствовать творческому развитию ребёнка, повышать их активность. Создание единого здоровье сберегающего пространства и формирование навыков здорового образа жизни у детей.</a:t>
            </a:r>
          </a:p>
          <a:p>
            <a:pPr>
              <a:buNone/>
            </a:pPr>
            <a:r>
              <a:rPr lang="ru-RU" sz="1800" b="1" dirty="0" smtClean="0">
                <a:latin typeface="Comic Sans MS" pitchFamily="66" charset="0"/>
              </a:rPr>
              <a:t>Задачи: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1. Дать детям представление о человеке, как  о части природы.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2.Помочь ребёнку создать целостное представление о своём теле.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3.Прививать навыки профилактики и личной гигиены.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4.Развивать у детей умение предвидеть возможные опасные ситуации для жизни и здоровья, последствия своих поступков для себя и сверстников.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5.Воспитывать привычку к здоровому образу жизни.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6. Осуществлять преемственность между детским садом  и семьёй.   </a:t>
            </a:r>
          </a:p>
          <a:p>
            <a:pPr>
              <a:buNone/>
            </a:pPr>
            <a:r>
              <a:rPr lang="ru-RU" sz="1800" dirty="0" smtClean="0">
                <a:latin typeface="Comic Sans MS" pitchFamily="66" charset="0"/>
              </a:rPr>
              <a:t> </a:t>
            </a:r>
          </a:p>
          <a:p>
            <a:endParaRPr lang="ru-RU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Admin\Pictures\грамоты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93738" y="-292100"/>
            <a:ext cx="10533063" cy="7443788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Comic Sans MS" pitchFamily="66" charset="0"/>
              </a:rPr>
              <a:t>Структура проекта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9" name="Рисунок 8" descr="C:\Users\Admin\Pictures\грамоты\2.png"/>
          <p:cNvPicPr/>
          <p:nvPr/>
        </p:nvPicPr>
        <p:blipFill>
          <a:blip r:embed="rId2" cstate="print">
            <a:clrChange>
              <a:clrFrom>
                <a:srgbClr val="F7F7C5"/>
              </a:clrFrom>
              <a:clrTo>
                <a:srgbClr val="F7F7C5">
                  <a:alpha val="0"/>
                </a:srgbClr>
              </a:clrTo>
            </a:clrChange>
            <a:lum bright="10000"/>
          </a:blip>
          <a:srcRect/>
          <a:stretch>
            <a:fillRect/>
          </a:stretch>
        </p:blipFill>
        <p:spPr bwMode="auto">
          <a:xfrm>
            <a:off x="-776287" y="-381000"/>
            <a:ext cx="10696575" cy="7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53336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9600" b="1" dirty="0" smtClean="0">
                <a:latin typeface="Comic Sans MS" pitchFamily="66" charset="0"/>
              </a:rPr>
              <a:t>Структура проекта</a:t>
            </a:r>
            <a:endParaRPr lang="ru-RU" sz="9600" b="1" dirty="0">
              <a:latin typeface="Comic Sans MS" pitchFamily="66" charset="0"/>
            </a:endParaRPr>
          </a:p>
          <a:p>
            <a:pPr>
              <a:buNone/>
            </a:pPr>
            <a:r>
              <a:rPr lang="ru-RU" sz="6400" b="1" dirty="0"/>
              <a:t>  </a:t>
            </a:r>
            <a:endParaRPr lang="ru-RU" sz="6400" b="1" dirty="0" smtClean="0"/>
          </a:p>
          <a:p>
            <a:pPr>
              <a:buNone/>
            </a:pPr>
            <a:r>
              <a:rPr lang="ru-RU" sz="6400" b="1" dirty="0" smtClean="0">
                <a:latin typeface="Comic Sans MS" pitchFamily="66" charset="0"/>
              </a:rPr>
              <a:t>1.Организационный  </a:t>
            </a:r>
            <a:r>
              <a:rPr lang="ru-RU" sz="6400" b="1" dirty="0">
                <a:latin typeface="Comic Sans MS" pitchFamily="66" charset="0"/>
              </a:rPr>
              <a:t> </a:t>
            </a:r>
            <a:r>
              <a:rPr lang="ru-RU" sz="6400" b="1" dirty="0" smtClean="0">
                <a:latin typeface="Comic Sans MS" pitchFamily="66" charset="0"/>
              </a:rPr>
              <a:t>блок. </a:t>
            </a:r>
            <a:endParaRPr lang="ru-RU" sz="6400" b="1" dirty="0">
              <a:latin typeface="Comic Sans MS" pitchFamily="66" charset="0"/>
            </a:endParaRPr>
          </a:p>
          <a:p>
            <a:pPr>
              <a:buNone/>
            </a:pPr>
            <a:r>
              <a:rPr lang="ru-RU" dirty="0">
                <a:latin typeface="Comic Sans MS" pitchFamily="66" charset="0"/>
              </a:rPr>
              <a:t> -</a:t>
            </a:r>
            <a:r>
              <a:rPr lang="ru-RU" sz="5500" dirty="0" smtClean="0">
                <a:latin typeface="Comic Sans MS" pitchFamily="66" charset="0"/>
              </a:rPr>
              <a:t>Подбор </a:t>
            </a:r>
            <a:r>
              <a:rPr lang="ru-RU" sz="5500" dirty="0">
                <a:latin typeface="Comic Sans MS" pitchFamily="66" charset="0"/>
              </a:rPr>
              <a:t>наглядной информации: папки-передвижки «</a:t>
            </a:r>
            <a:r>
              <a:rPr lang="ru-RU" sz="5500" dirty="0" smtClean="0">
                <a:latin typeface="Comic Sans MS" pitchFamily="66" charset="0"/>
              </a:rPr>
              <a:t>Профилактика  ОРЗ</a:t>
            </a:r>
            <a:r>
              <a:rPr lang="ru-RU" sz="5500" dirty="0">
                <a:latin typeface="Comic Sans MS" pitchFamily="66" charset="0"/>
              </a:rPr>
              <a:t>», «Роль </a:t>
            </a:r>
            <a:r>
              <a:rPr lang="ru-RU" sz="5500" dirty="0" smtClean="0">
                <a:latin typeface="Comic Sans MS" pitchFamily="66" charset="0"/>
              </a:rPr>
              <a:t>закаливания в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сохранении </a:t>
            </a:r>
            <a:r>
              <a:rPr lang="ru-RU" sz="5500" dirty="0">
                <a:latin typeface="Comic Sans MS" pitchFamily="66" charset="0"/>
              </a:rPr>
              <a:t>и укреплении здоровья детей»;</a:t>
            </a:r>
          </a:p>
          <a:p>
            <a:pPr>
              <a:buNone/>
            </a:pPr>
            <a:r>
              <a:rPr lang="ru-RU" sz="5500" dirty="0">
                <a:latin typeface="Comic Sans MS" pitchFamily="66" charset="0"/>
              </a:rPr>
              <a:t> - Оформление уголков родителей «Советы доктора»;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- Составление </a:t>
            </a:r>
            <a:r>
              <a:rPr lang="ru-RU" sz="5500" dirty="0">
                <a:latin typeface="Comic Sans MS" pitchFamily="66" charset="0"/>
              </a:rPr>
              <a:t>памяток для родителей </a:t>
            </a:r>
            <a:r>
              <a:rPr lang="ru-RU" sz="5500" dirty="0" smtClean="0">
                <a:latin typeface="Comic Sans MS" pitchFamily="66" charset="0"/>
              </a:rPr>
              <a:t>«Мой режим », « </a:t>
            </a:r>
            <a:r>
              <a:rPr lang="ru-RU" sz="5500" dirty="0">
                <a:latin typeface="Comic Sans MS" pitchFamily="66" charset="0"/>
              </a:rPr>
              <a:t>Стопа – </a:t>
            </a:r>
            <a:r>
              <a:rPr lang="ru-RU" sz="5500" dirty="0" smtClean="0">
                <a:latin typeface="Comic Sans MS" pitchFamily="66" charset="0"/>
              </a:rPr>
              <a:t>залог здоровья»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5500" dirty="0">
              <a:latin typeface="Comic Sans MS" pitchFamily="66" charset="0"/>
            </a:endParaRPr>
          </a:p>
          <a:p>
            <a:pPr>
              <a:buNone/>
            </a:pPr>
            <a:r>
              <a:rPr lang="ru-RU" sz="5500" dirty="0">
                <a:latin typeface="Comic Sans MS" pitchFamily="66" charset="0"/>
              </a:rPr>
              <a:t>- Проведение фотовыставки «Папа, мама и я – на отдыхе»;</a:t>
            </a:r>
          </a:p>
          <a:p>
            <a:pPr>
              <a:buNone/>
            </a:pPr>
            <a:r>
              <a:rPr lang="ru-RU" sz="5500" dirty="0">
                <a:latin typeface="Comic Sans MS" pitchFamily="66" charset="0"/>
              </a:rPr>
              <a:t> -Консультации для родителей: </a:t>
            </a:r>
            <a:r>
              <a:rPr lang="ru-RU" sz="5500" dirty="0" smtClean="0">
                <a:latin typeface="Comic Sans MS" pitchFamily="66" charset="0"/>
              </a:rPr>
              <a:t>«Надо, надо умываться»,  « Чтоб блестел зубок»,   « Домашний стадион».</a:t>
            </a:r>
            <a:r>
              <a:rPr lang="ru-RU" sz="5500" dirty="0">
                <a:latin typeface="Comic Sans MS" pitchFamily="66" charset="0"/>
              </a:rPr>
              <a:t>           </a:t>
            </a:r>
          </a:p>
          <a:p>
            <a:pPr>
              <a:buNone/>
            </a:pPr>
            <a:r>
              <a:rPr lang="ru-RU" sz="6200" b="1" dirty="0" smtClean="0">
                <a:latin typeface="Comic Sans MS" pitchFamily="66" charset="0"/>
              </a:rPr>
              <a:t>2.Практический </a:t>
            </a:r>
            <a:r>
              <a:rPr lang="ru-RU" sz="6200" b="1" dirty="0">
                <a:latin typeface="Comic Sans MS" pitchFamily="66" charset="0"/>
              </a:rPr>
              <a:t>блок.</a:t>
            </a:r>
          </a:p>
          <a:p>
            <a:pPr>
              <a:buNone/>
            </a:pPr>
            <a:r>
              <a:rPr lang="ru-RU" sz="5500" dirty="0">
                <a:latin typeface="Comic Sans MS" pitchFamily="66" charset="0"/>
              </a:rPr>
              <a:t> -</a:t>
            </a:r>
            <a:r>
              <a:rPr lang="ru-RU" sz="5500" dirty="0" smtClean="0">
                <a:latin typeface="Comic Sans MS" pitchFamily="66" charset="0"/>
              </a:rPr>
              <a:t>Организация </a:t>
            </a:r>
            <a:r>
              <a:rPr lang="ru-RU" sz="5500" dirty="0">
                <a:latin typeface="Comic Sans MS" pitchFamily="66" charset="0"/>
              </a:rPr>
              <a:t>предметно-развивающей среды;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-</a:t>
            </a:r>
            <a:r>
              <a:rPr lang="ru-RU" sz="5500" dirty="0">
                <a:latin typeface="Comic Sans MS" pitchFamily="66" charset="0"/>
              </a:rPr>
              <a:t>Совместная деятельность с детьми;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-</a:t>
            </a:r>
            <a:r>
              <a:rPr lang="ru-RU" sz="5500" dirty="0">
                <a:latin typeface="Comic Sans MS" pitchFamily="66" charset="0"/>
              </a:rPr>
              <a:t>Развивающие образовательные ситуации на игровой основе;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-</a:t>
            </a:r>
            <a:r>
              <a:rPr lang="ru-RU" sz="5500" dirty="0">
                <a:latin typeface="Comic Sans MS" pitchFamily="66" charset="0"/>
              </a:rPr>
              <a:t>Совместная деятельность в режимных моментах;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-</a:t>
            </a:r>
            <a:r>
              <a:rPr lang="ru-RU" sz="5500" dirty="0">
                <a:latin typeface="Comic Sans MS" pitchFamily="66" charset="0"/>
              </a:rPr>
              <a:t>Самостоятельная деятельность детей</a:t>
            </a:r>
          </a:p>
          <a:p>
            <a:pPr>
              <a:buNone/>
            </a:pPr>
            <a:r>
              <a:rPr lang="ru-RU" sz="6200" b="1" dirty="0" smtClean="0">
                <a:latin typeface="Comic Sans MS" pitchFamily="66" charset="0"/>
              </a:rPr>
              <a:t>3.Досуговый </a:t>
            </a:r>
            <a:r>
              <a:rPr lang="ru-RU" sz="6200" b="1" dirty="0">
                <a:latin typeface="Comic Sans MS" pitchFamily="66" charset="0"/>
              </a:rPr>
              <a:t>блок.</a:t>
            </a:r>
          </a:p>
          <a:p>
            <a:pPr>
              <a:buNone/>
            </a:pPr>
            <a:r>
              <a:rPr lang="ru-RU" sz="5500" dirty="0" smtClean="0">
                <a:latin typeface="Comic Sans MS" pitchFamily="66" charset="0"/>
              </a:rPr>
              <a:t>   Игры</a:t>
            </a:r>
            <a:r>
              <a:rPr lang="ru-RU" sz="5500" dirty="0">
                <a:latin typeface="Comic Sans MS" pitchFamily="66" charset="0"/>
              </a:rPr>
              <a:t>, </a:t>
            </a:r>
            <a:r>
              <a:rPr lang="ru-RU" sz="5500" dirty="0" smtClean="0">
                <a:latin typeface="Comic Sans MS" pitchFamily="66" charset="0"/>
              </a:rPr>
              <a:t>развлечения, праздники</a:t>
            </a:r>
          </a:p>
          <a:p>
            <a:pPr>
              <a:buNone/>
            </a:pPr>
            <a:r>
              <a:rPr lang="ru-RU" sz="5500" dirty="0">
                <a:latin typeface="Comic Sans MS" pitchFamily="66" charset="0"/>
              </a:rPr>
              <a:t> </a:t>
            </a:r>
          </a:p>
          <a:p>
            <a:endParaRPr lang="ru-RU" sz="6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Admin\Pictures\грамоты\2.png"/>
          <p:cNvPicPr/>
          <p:nvPr/>
        </p:nvPicPr>
        <p:blipFill>
          <a:blip r:embed="rId2" cstate="print">
            <a:clrChange>
              <a:clrFrom>
                <a:srgbClr val="F7F7C5"/>
              </a:clrFrom>
              <a:clrTo>
                <a:srgbClr val="F7F7C5">
                  <a:alpha val="0"/>
                </a:srgbClr>
              </a:clrTo>
            </a:clrChange>
            <a:lum bright="10000"/>
          </a:blip>
          <a:srcRect/>
          <a:stretch>
            <a:fillRect/>
          </a:stretch>
        </p:blipFill>
        <p:spPr bwMode="auto">
          <a:xfrm>
            <a:off x="-776287" y="-381000"/>
            <a:ext cx="10696575" cy="7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     Одной из важнейших задач дошкольного детства является формирование здорового подрастающего поколения. В настоящее время, в условиях неблагоприятной экологической обстановки, социальной нестабильности, росте внутрисемейной напряжённости, проблема здоровья ребёнка наиболее актуальна не только физического, но, и психологического. В здоровом теле — здоровый дух. Физическое здоровье обуславливает эмоциональную и интеллектуальную сторону нашей жизни. Для того чтобы ребёнок стал физически, психологически и социально здоровой личностью нужно объединить усилия как педагогов и специалистов ДОУ, так и родителей.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                     </a:t>
            </a:r>
            <a:r>
              <a:rPr lang="ru-RU" sz="4000" b="1" dirty="0" smtClean="0">
                <a:latin typeface="Comic Sans MS" pitchFamily="66" charset="0"/>
              </a:rPr>
              <a:t>Ожидаемые результаты проекта.</a:t>
            </a:r>
          </a:p>
          <a:p>
            <a:pPr>
              <a:buNone/>
            </a:pP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   Формирование у детей и родителей ответственного  отношения к интересам  своего здоровья детей;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     Понимания важности положительных  примеров  на формирование личности ребенка.</a:t>
            </a:r>
          </a:p>
          <a:p>
            <a:pPr>
              <a:buNone/>
            </a:pPr>
            <a:endParaRPr lang="ru-RU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   </a:t>
            </a:r>
            <a:r>
              <a:rPr lang="ru-RU" sz="3600" b="1" dirty="0" smtClean="0">
                <a:latin typeface="Comic Sans MS" pitchFamily="66" charset="0"/>
              </a:rPr>
              <a:t>Участники проекта: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воспитанники  подготовительных к школе групп № 5,9,14, родители, воспитатели, специалисты.  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   </a:t>
            </a:r>
            <a:r>
              <a:rPr lang="ru-RU" sz="3600" b="1" dirty="0" smtClean="0">
                <a:latin typeface="Comic Sans MS" pitchFamily="66" charset="0"/>
              </a:rPr>
              <a:t>Краткосрочный  проект :</a:t>
            </a:r>
            <a:r>
              <a:rPr lang="ru-RU" sz="3600" b="1" dirty="0" smtClean="0">
                <a:latin typeface="Comic Sans MS" pitchFamily="66" charset="0"/>
              </a:rPr>
              <a:t> </a:t>
            </a:r>
            <a:r>
              <a:rPr lang="ru-RU" dirty="0" smtClean="0">
                <a:latin typeface="Comic Sans MS" pitchFamily="66" charset="0"/>
              </a:rPr>
              <a:t> с 10 по 14 апреля 2017 года.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 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Comic Sans MS" pitchFamily="66" charset="0"/>
              </a:rPr>
              <a:t>Актуальность.</a:t>
            </a:r>
            <a:r>
              <a:rPr lang="ru-RU" sz="2700" dirty="0" smtClean="0">
                <a:latin typeface="Comic Sans MS" pitchFamily="66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omic Sans MS" pitchFamily="66" charset="0"/>
              </a:rPr>
              <a:t>План мероприятий</a:t>
            </a:r>
            <a:endParaRPr lang="ru-RU" dirty="0">
              <a:latin typeface="Comic Sans MS" pitchFamily="66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836613"/>
          <a:ext cx="8229600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38536"/>
                <a:gridCol w="2376264"/>
                <a:gridCol w="2376264"/>
                <a:gridCol w="173853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39552" y="984046"/>
          <a:ext cx="8280921" cy="549085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440160"/>
                <a:gridCol w="3096344"/>
                <a:gridCol w="2232248"/>
                <a:gridCol w="1512169"/>
              </a:tblGrid>
              <a:tr h="54926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Comic Sans MS" pitchFamily="66" charset="0"/>
                        </a:rPr>
                        <a:t>Дни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Comic Sans MS" pitchFamily="66" charset="0"/>
                        </a:rPr>
                        <a:t>недели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omic Sans MS" pitchFamily="66" charset="0"/>
                        </a:rPr>
                        <a:t>Мероприятия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omic Sans MS" pitchFamily="66" charset="0"/>
                        </a:rPr>
                        <a:t>Цель</a:t>
                      </a:r>
                    </a:p>
                    <a:p>
                      <a:pPr algn="ctr"/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Comic Sans MS" pitchFamily="66" charset="0"/>
                        </a:rPr>
                        <a:t>Кто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Comic Sans MS" pitchFamily="66" charset="0"/>
                        </a:rPr>
                        <a:t>отвечает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191810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Ежедневно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Зарядка « Аэробика для Бобика». </a:t>
                      </a: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Эстафеты, соревнования на прогулке.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Ароматизация группы / мята, 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чеснок, др./.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Разучивание поговорок  про здоровье.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Закреплять  знания о необходимости  зарядки.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Развивать силу, ловкость, быстроту.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Профилактика</a:t>
                      </a:r>
                      <a:r>
                        <a:rPr lang="ru-RU" sz="1400" baseline="0" dirty="0" smtClean="0">
                          <a:latin typeface="Comic Sans MS" pitchFamily="66" charset="0"/>
                        </a:rPr>
                        <a:t> ОРЗ, ОРВИ.</a:t>
                      </a:r>
                    </a:p>
                    <a:p>
                      <a:r>
                        <a:rPr lang="ru-RU" sz="1400" baseline="0" dirty="0" smtClean="0">
                          <a:latin typeface="Comic Sans MS" pitchFamily="66" charset="0"/>
                        </a:rPr>
                        <a:t>Знать значение поговорок</a:t>
                      </a:r>
                      <a:r>
                        <a:rPr lang="ru-RU" sz="1400" baseline="0" dirty="0">
                          <a:latin typeface="Comic Sans MS" pitchFamily="66" charset="0"/>
                        </a:rPr>
                        <a:t>.</a:t>
                      </a:r>
                      <a:endParaRPr lang="ru-RU" sz="1400" baseline="0" dirty="0" smtClean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Инструктор по </a:t>
                      </a:r>
                      <a:r>
                        <a:rPr lang="ru-RU" sz="1400" dirty="0" err="1" smtClean="0">
                          <a:latin typeface="Comic Sans MS" pitchFamily="66" charset="0"/>
                        </a:rPr>
                        <a:t>ф</a:t>
                      </a:r>
                      <a:r>
                        <a:rPr lang="ru-RU" sz="1400" dirty="0" smtClean="0">
                          <a:latin typeface="Comic Sans MS" pitchFamily="66" charset="0"/>
                        </a:rPr>
                        <a:t>/к</a:t>
                      </a: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Воспитатели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29299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omic Sans MS" pitchFamily="66" charset="0"/>
                        </a:rPr>
                        <a:t>Понедельник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« Как</a:t>
                      </a:r>
                      <a:r>
                        <a:rPr lang="ru-RU" sz="1400" baseline="0" dirty="0" smtClean="0">
                          <a:latin typeface="Comic Sans MS" pitchFamily="66" charset="0"/>
                        </a:rPr>
                        <a:t> устроен </a:t>
                      </a:r>
                    </a:p>
                    <a:p>
                      <a:r>
                        <a:rPr lang="ru-RU" sz="1400" baseline="0" dirty="0" smtClean="0">
                          <a:latin typeface="Comic Sans MS" pitchFamily="66" charset="0"/>
                        </a:rPr>
                        <a:t>Человек».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latin typeface="Comic Sans MS" pitchFamily="66" charset="0"/>
                        </a:rPr>
                        <a:t>1. Игра «Главные помощники».  </a:t>
                      </a:r>
                    </a:p>
                    <a:p>
                      <a:r>
                        <a:rPr lang="ru-RU" sz="1400" kern="1200" dirty="0" smtClean="0">
                          <a:latin typeface="Comic Sans MS" pitchFamily="66" charset="0"/>
                        </a:rPr>
                        <a:t>2. Рассматривание, чтение и беседа по книге Г. Юдина «Главное чудо света».</a:t>
                      </a:r>
                    </a:p>
                    <a:p>
                      <a:r>
                        <a:rPr lang="ru-RU" sz="1400" kern="1200" dirty="0" smtClean="0">
                          <a:latin typeface="Comic Sans MS" pitchFamily="66" charset="0"/>
                        </a:rPr>
                        <a:t>3. </a:t>
                      </a:r>
                      <a:r>
                        <a:rPr lang="ru-RU" sz="1400" kern="1200" dirty="0" err="1" smtClean="0">
                          <a:latin typeface="Comic Sans MS" pitchFamily="66" charset="0"/>
                        </a:rPr>
                        <a:t>Психогимнастика</a:t>
                      </a:r>
                      <a:r>
                        <a:rPr lang="ru-RU" sz="1400" kern="1200" dirty="0" smtClean="0">
                          <a:latin typeface="Comic Sans MS" pitchFamily="66" charset="0"/>
                        </a:rPr>
                        <a:t> «Мы делаем добро  руками».</a:t>
                      </a:r>
                    </a:p>
                    <a:p>
                      <a:r>
                        <a:rPr lang="ru-RU" sz="1400" kern="1200" dirty="0" smtClean="0">
                          <a:latin typeface="Comic Sans MS" pitchFamily="66" charset="0"/>
                        </a:rPr>
                        <a:t>4. Д/И «Что было бы, если бы…». </a:t>
                      </a:r>
                    </a:p>
                    <a:p>
                      <a:pPr marL="342900" indent="-342900">
                        <a:buAutoNum type="arabicPeriod" startAt="5"/>
                      </a:pPr>
                      <a:r>
                        <a:rPr lang="ru-RU" sz="1400" kern="1200" dirty="0" smtClean="0">
                          <a:latin typeface="Comic Sans MS" pitchFamily="66" charset="0"/>
                        </a:rPr>
                        <a:t>Консультация для родителей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1400" kern="1200" dirty="0" smtClean="0">
                          <a:latin typeface="Comic Sans MS" pitchFamily="66" charset="0"/>
                        </a:rPr>
                        <a:t>« Я уже большой ».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1400" kern="1200" dirty="0" smtClean="0">
                          <a:latin typeface="Comic Sans MS" pitchFamily="66" charset="0"/>
                        </a:rPr>
                        <a:t>6.</a:t>
                      </a:r>
                      <a:r>
                        <a:rPr lang="ru-RU" sz="1400" kern="1200" baseline="0" dirty="0" smtClean="0">
                          <a:latin typeface="Comic Sans MS" pitchFamily="66" charset="0"/>
                        </a:rPr>
                        <a:t> Анкетирование  родителей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Comic Sans MS" pitchFamily="66" charset="0"/>
                        </a:rPr>
                        <a:t>Учить осознавать себя как человека, познакомить детей со строением своего тела, с внутренними органами. Развивать умение внимательно относиться к своему организму.</a:t>
                      </a:r>
                    </a:p>
                    <a:p>
                      <a:r>
                        <a:rPr lang="ru-RU" sz="1400" kern="1200" dirty="0" smtClean="0">
                          <a:latin typeface="Comic Sans MS" pitchFamily="66" charset="0"/>
                        </a:rPr>
                        <a:t>Показать ребёнку, как умно   устроен его организм.  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Воспитатели</a:t>
                      </a: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Педагог-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психолог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39552" y="476672"/>
          <a:ext cx="8064896" cy="50901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296144"/>
                <a:gridCol w="3456384"/>
                <a:gridCol w="1872208"/>
                <a:gridCol w="1440160"/>
              </a:tblGrid>
              <a:tr h="630070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Вторник</a:t>
                      </a:r>
                    </a:p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«Полезная Вкуснятина»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1. Д/И «Приготовь блюдо».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2.. НОД. «Что такое витамины, и где они живут?».Познавательное развитие.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3. Рисование газет  «За что мой организм скажет спасибо»,«Витамины».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4. Домашнее задание: Изготовление  фито -кулонов   «Полезный чесночок» (из киндер-сюрприза).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Помочь детям понять, что здоровье зависит от правильного питания, объяснить, что еда должна быть не только вкусной, но и полезной.</a:t>
                      </a:r>
                    </a:p>
                    <a:p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Родители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Среда </a:t>
                      </a:r>
                    </a:p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« Здоровье </a:t>
                      </a:r>
                    </a:p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в порядке – спасибо</a:t>
                      </a:r>
                      <a:r>
                        <a:rPr lang="ru-RU" sz="1400" b="0" baseline="0" dirty="0" smtClean="0">
                          <a:latin typeface="Comic Sans MS" pitchFamily="66" charset="0"/>
                        </a:rPr>
                        <a:t> зарядке!»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None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1. Д/И «Мой режим дня».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2.НОД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«Сильные, смелые. ловкие». Физическое развитие.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3. Лепка из пластилина. «Спортсмены».</a:t>
                      </a:r>
                    </a:p>
                    <a:p>
                      <a:pPr algn="l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4.Разучивание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самомассажа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l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«Не болей-ка».</a:t>
                      </a:r>
                    </a:p>
                    <a:p>
                      <a:pPr algn="l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5. Просмотр презентации</a:t>
                      </a:r>
                    </a:p>
                    <a:p>
                      <a:pPr algn="l"/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« Мои привычки».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6. Консультация для родителей «Здоровая семья – здоровый малыш». 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Продолжать знакомить детей с различными видами спорта, формировать понятие о здоровом образе жизни, о соблюдении режима дня, о значении спорта для здоровья человека.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Инструктор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Педагог-психолог 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Инструктор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Инструктор</a:t>
                      </a:r>
                    </a:p>
                    <a:p>
                      <a:endParaRPr lang="ru-RU" sz="1400" kern="1200" dirty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39551" y="476672"/>
          <a:ext cx="8208913" cy="59436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257221"/>
                <a:gridCol w="3495308"/>
                <a:gridCol w="2125209"/>
                <a:gridCol w="1331175"/>
              </a:tblGrid>
              <a:tr h="2304256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Четверг</a:t>
                      </a:r>
                    </a:p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«Здоровье </a:t>
                      </a:r>
                    </a:p>
                    <a:p>
                      <a:r>
                        <a:rPr lang="ru-RU" sz="1400" b="0" dirty="0" smtClean="0">
                          <a:latin typeface="Comic Sans MS" pitchFamily="66" charset="0"/>
                        </a:rPr>
                        <a:t>в твоих руках».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1.Беседа «Что такое хорошо и что такое плохо».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 2.</a:t>
                      </a:r>
                      <a:r>
                        <a:rPr lang="ru-RU" sz="1400" b="1" kern="1200" dirty="0" smtClean="0">
                          <a:latin typeface="Comic Sans MS" pitchFamily="66" charset="0"/>
                        </a:rPr>
                        <a:t> 1-ый день </a:t>
                      </a:r>
                      <a:r>
                        <a:rPr lang="ru-RU" sz="1400" b="0" kern="1200" dirty="0" smtClean="0">
                          <a:latin typeface="Comic Sans MS" pitchFamily="66" charset="0"/>
                        </a:rPr>
                        <a:t>Фестиваля «В стране Здоровья»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 3. Беседа «Здоровье и болезнь».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4. Игра – Кроссворд «Жители страны Здоровья».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5. Изготовление газет, открыток детьми.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 6. Консультация для родителей «Здоровье детей».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Учить самостоятельно следить за своим здоровьем,  уметь оказывать себе элементарную помощь; прививать любовь к физическим</a:t>
                      </a:r>
                      <a:r>
                        <a:rPr lang="ru-RU" sz="1400" b="0" kern="1200" baseline="0" dirty="0" smtClean="0">
                          <a:latin typeface="Comic Sans MS" pitchFamily="66" charset="0"/>
                        </a:rPr>
                        <a:t> </a:t>
                      </a:r>
                      <a:r>
                        <a:rPr lang="ru-RU" sz="1400" b="0" kern="1200" dirty="0" smtClean="0">
                          <a:latin typeface="Comic Sans MS" pitchFamily="66" charset="0"/>
                        </a:rPr>
                        <a:t>упражнениям,  </a:t>
                      </a:r>
                    </a:p>
                    <a:p>
                      <a:r>
                        <a:rPr lang="ru-RU" sz="1400" b="0" kern="1200" dirty="0" smtClean="0">
                          <a:latin typeface="Comic Sans MS" pitchFamily="66" charset="0"/>
                        </a:rPr>
                        <a:t>Учить  оказывать взаимопомощь,  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Логопед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Инструктор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Логопед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Педагог-психолог 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 </a:t>
                      </a:r>
                      <a:endParaRPr lang="ru-RU" sz="1400" b="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7229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Пятница</a:t>
                      </a:r>
                    </a:p>
                    <a:p>
                      <a:r>
                        <a:rPr lang="ru-RU" sz="1400" dirty="0" smtClean="0">
                          <a:latin typeface="Comic Sans MS" pitchFamily="66" charset="0"/>
                        </a:rPr>
                        <a:t>Фито- кафе</a:t>
                      </a:r>
                    </a:p>
                    <a:p>
                      <a:r>
                        <a:rPr lang="ru-RU" sz="1400" baseline="0" dirty="0" smtClean="0">
                          <a:latin typeface="Comic Sans MS" pitchFamily="66" charset="0"/>
                        </a:rPr>
                        <a:t> «Целебный чай».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1,Чтение рассказов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Ушинского, Пришвина о растениях.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2.Д/и  «Угадай траву по запаху».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3.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2-ой день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Фестиваля «В стране Здоровья».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Инсценировка сказки «Маша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и Лень»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Подведение итогов недели, награждение.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Флешмоб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Рассматривание буклетов, альбомов, газет.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4.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Фито-чаепитие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 –  предложить детям заварить чай с мятой,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липой.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Беседа: «В здоровом теле — здоровый дух».</a:t>
                      </a:r>
                    </a:p>
                    <a:p>
                      <a:r>
                        <a:rPr lang="ru-RU" sz="1400" kern="120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5.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Сюжетная игра «Мы в гостях у бабушки  Арины».</a:t>
                      </a:r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Продолжать знакомить детей с лекарственными травами, учить различать травяные настои. Продолжать учить детей заботиться о своём здоровье для укрепления иммунитета.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 Закреплять знания правил поведения.</a:t>
                      </a:r>
                    </a:p>
                    <a:p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 </a:t>
                      </a:r>
                      <a:endParaRPr lang="ru-RU" sz="1400" b="0" dirty="0" smtClean="0">
                        <a:latin typeface="Comic Sans MS" pitchFamily="66" charset="0"/>
                      </a:endParaRPr>
                    </a:p>
                    <a:p>
                      <a:endParaRPr lang="ru-RU" sz="1400" dirty="0" smtClean="0">
                        <a:latin typeface="Comic Sans MS" pitchFamily="66" charset="0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endParaRPr lang="ru-RU" sz="14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Инструктор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Логопед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Педагог-психолог 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Воспитатели </a:t>
                      </a:r>
                      <a:endParaRPr lang="ru-RU" sz="1400" b="0" dirty="0" smtClean="0">
                        <a:latin typeface="Comic Sans MS" pitchFamily="66" charset="0"/>
                      </a:endParaRPr>
                    </a:p>
                    <a:p>
                      <a:endParaRPr lang="ru-RU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Приложение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052736"/>
            <a:ext cx="8460432" cy="5400600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ru-RU" dirty="0" smtClean="0"/>
              <a:t>Анкета для родителей</a:t>
            </a:r>
          </a:p>
          <a:p>
            <a:pPr algn="ctr">
              <a:buNone/>
            </a:pPr>
            <a:r>
              <a:rPr lang="ru-RU" dirty="0" smtClean="0"/>
              <a:t>« Здоровый ребёнок»</a:t>
            </a:r>
          </a:p>
          <a:p>
            <a:pPr algn="ctr">
              <a:buNone/>
            </a:pPr>
            <a:r>
              <a:rPr lang="ru-RU" dirty="0" smtClean="0"/>
              <a:t>Уважаемые родители! Просим, Вас искренне, ответить на вопросы нашей анкеты. </a:t>
            </a:r>
          </a:p>
          <a:p>
            <a:pPr algn="ctr">
              <a:buNone/>
            </a:pPr>
            <a:r>
              <a:rPr lang="ru-RU" dirty="0" smtClean="0"/>
              <a:t>Ваши ответы помогут нам, эффективно построить работу,  направленную на </a:t>
            </a:r>
            <a:r>
              <a:rPr lang="ru-RU" dirty="0" err="1" smtClean="0"/>
              <a:t>здровьесбережение</a:t>
            </a:r>
            <a:r>
              <a:rPr lang="ru-RU" dirty="0" smtClean="0"/>
              <a:t> детей. </a:t>
            </a:r>
          </a:p>
          <a:p>
            <a:pPr algn="ctr">
              <a:buNone/>
            </a:pPr>
            <a:r>
              <a:rPr lang="ru-RU" dirty="0" smtClean="0"/>
              <a:t>Выберите подходящий  вариант ответа.</a:t>
            </a:r>
          </a:p>
          <a:p>
            <a:pPr algn="ctr"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1. </a:t>
            </a:r>
            <a:r>
              <a:rPr lang="ru-RU" u="sng" dirty="0" smtClean="0"/>
              <a:t>Какая обстановка царит в вашей семье: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-Часто соримся</a:t>
            </a:r>
          </a:p>
          <a:p>
            <a:pPr>
              <a:buNone/>
            </a:pPr>
            <a:r>
              <a:rPr lang="ru-RU" dirty="0" smtClean="0"/>
              <a:t>-Редко соримся</a:t>
            </a:r>
          </a:p>
          <a:p>
            <a:pPr>
              <a:buNone/>
            </a:pPr>
            <a:r>
              <a:rPr lang="ru-RU" u="sng" dirty="0" smtClean="0"/>
              <a:t>2.Много ли времени уделяете здоровью ребёнка в семье(походы, совместные игры, закаливание)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-2-3 раза в неделю</a:t>
            </a:r>
          </a:p>
          <a:p>
            <a:pPr>
              <a:buNone/>
            </a:pPr>
            <a:r>
              <a:rPr lang="ru-RU" dirty="0" smtClean="0"/>
              <a:t>  -1 раз в неделю</a:t>
            </a:r>
          </a:p>
          <a:p>
            <a:pPr>
              <a:buNone/>
            </a:pPr>
            <a:r>
              <a:rPr lang="ru-RU" dirty="0" smtClean="0"/>
              <a:t>Менее 1 раза в неделю</a:t>
            </a:r>
          </a:p>
          <a:p>
            <a:pPr>
              <a:buNone/>
            </a:pPr>
            <a:r>
              <a:rPr lang="ru-RU" u="sng" dirty="0" smtClean="0"/>
              <a:t>3.Умеет ли ребёнок играть самостоятельно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-Да</a:t>
            </a:r>
          </a:p>
          <a:p>
            <a:pPr>
              <a:buNone/>
            </a:pPr>
            <a:r>
              <a:rPr lang="ru-RU" dirty="0" smtClean="0"/>
              <a:t> -Нет</a:t>
            </a:r>
          </a:p>
          <a:p>
            <a:pPr>
              <a:buNone/>
            </a:pPr>
            <a:r>
              <a:rPr lang="ru-RU" dirty="0" smtClean="0"/>
              <a:t>-Зависит от его настроения</a:t>
            </a:r>
          </a:p>
          <a:p>
            <a:pPr>
              <a:buNone/>
            </a:pPr>
            <a:r>
              <a:rPr lang="ru-RU" u="sng" dirty="0" smtClean="0"/>
              <a:t>4. Какие игры предпочитает ребёнок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настольные</a:t>
            </a:r>
          </a:p>
          <a:p>
            <a:pPr>
              <a:buNone/>
            </a:pPr>
            <a:r>
              <a:rPr lang="ru-RU" dirty="0" smtClean="0"/>
              <a:t>- подвижные</a:t>
            </a:r>
          </a:p>
          <a:p>
            <a:pPr>
              <a:buNone/>
            </a:pPr>
            <a:r>
              <a:rPr lang="ru-RU" u="sng" dirty="0" smtClean="0"/>
              <a:t>5.Что вы понимаете под определением </a:t>
            </a:r>
            <a:r>
              <a:rPr lang="ru-RU" u="sng" dirty="0" err="1" smtClean="0"/>
              <a:t>здровй</a:t>
            </a:r>
            <a:r>
              <a:rPr lang="ru-RU" u="sng" dirty="0" smtClean="0"/>
              <a:t> образ жизни( подчеркните всё ,что подходит вашему варианту)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-правильное питание</a:t>
            </a:r>
          </a:p>
          <a:p>
            <a:pPr>
              <a:buNone/>
            </a:pPr>
            <a:r>
              <a:rPr lang="ru-RU" dirty="0" smtClean="0"/>
              <a:t>-Режим</a:t>
            </a:r>
          </a:p>
          <a:p>
            <a:pPr>
              <a:buNone/>
            </a:pPr>
            <a:r>
              <a:rPr lang="ru-RU" dirty="0" smtClean="0"/>
              <a:t>-Занятие спортом</a:t>
            </a:r>
          </a:p>
          <a:p>
            <a:pPr>
              <a:buNone/>
            </a:pPr>
            <a:r>
              <a:rPr lang="ru-RU" dirty="0" smtClean="0"/>
              <a:t>-Активный отдых</a:t>
            </a:r>
          </a:p>
          <a:p>
            <a:pPr>
              <a:buNone/>
            </a:pPr>
            <a:r>
              <a:rPr lang="ru-RU" dirty="0" smtClean="0"/>
              <a:t>-Соблюдение правил гигиены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Сценарий праздника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«В стране здоровья»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                                  Игра по станциям.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   Цель</a:t>
            </a:r>
            <a:r>
              <a:rPr lang="ru-RU" dirty="0" smtClean="0"/>
              <a:t>: способствовать развитию интереса к подвижным  играм, содействовать формированию понимания важности физической культуры и спорта для здоровья человека, его творчества.                                          </a:t>
            </a:r>
            <a:r>
              <a:rPr lang="ru-RU" b="1" dirty="0" smtClean="0"/>
              <a:t>Оборудовани</a:t>
            </a:r>
            <a:r>
              <a:rPr lang="ru-RU" dirty="0" smtClean="0"/>
              <a:t>е: спортивный инвентарь, мультимедиа проектор, экран.      </a:t>
            </a:r>
            <a:r>
              <a:rPr lang="ru-RU" b="1" dirty="0" smtClean="0"/>
              <a:t>Участники</a:t>
            </a:r>
            <a:r>
              <a:rPr lang="ru-RU" dirty="0" smtClean="0"/>
              <a:t>: подготовительные к школе группы №5,9,14                                                  </a:t>
            </a:r>
            <a:r>
              <a:rPr lang="ru-RU" b="1" dirty="0" smtClean="0"/>
              <a:t>Ответственные: </a:t>
            </a:r>
            <a:r>
              <a:rPr lang="ru-RU" dirty="0" smtClean="0"/>
              <a:t>воспитатели групп№5,9,14, инструктор по физкультуре.                                           </a:t>
            </a:r>
          </a:p>
          <a:p>
            <a:pPr>
              <a:buNone/>
            </a:pPr>
            <a:r>
              <a:rPr lang="ru-RU" b="1" dirty="0" smtClean="0"/>
              <a:t>     Предварительная работа: </a:t>
            </a:r>
            <a:r>
              <a:rPr lang="ru-RU" dirty="0" smtClean="0"/>
              <a:t>разучивание пословиц,  рассматривание картинок с изображением разных видов спорта, спортсменов беседа о Книге  Рекордов </a:t>
            </a:r>
            <a:r>
              <a:rPr lang="ru-RU" dirty="0" err="1" smtClean="0"/>
              <a:t>Гинесса</a:t>
            </a:r>
            <a:r>
              <a:rPr lang="ru-RU" dirty="0" smtClean="0"/>
              <a:t>, чтение художественной литературы по теме.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Ход мероприятия.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602128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                1.Построение групп: представление, девиз.  </a:t>
            </a:r>
          </a:p>
          <a:p>
            <a:pPr>
              <a:buNone/>
            </a:pPr>
            <a:r>
              <a:rPr lang="ru-RU" dirty="0" smtClean="0"/>
              <a:t>                 2.Игра по станциям: </a:t>
            </a:r>
          </a:p>
          <a:p>
            <a:pPr>
              <a:buNone/>
            </a:pPr>
            <a:r>
              <a:rPr lang="ru-RU" dirty="0" smtClean="0"/>
              <a:t>                      *Загадочная.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*Рекордная</a:t>
            </a:r>
          </a:p>
          <a:p>
            <a:pPr>
              <a:buNone/>
            </a:pPr>
            <a:r>
              <a:rPr lang="ru-RU" dirty="0" smtClean="0"/>
              <a:t>                       *Полоса препятствий.  </a:t>
            </a:r>
          </a:p>
          <a:p>
            <a:pPr>
              <a:buNone/>
            </a:pPr>
            <a:r>
              <a:rPr lang="ru-RU" dirty="0" smtClean="0"/>
              <a:t>                                     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                                               Станция «ЗАГАДОЧНАЯ»  </a:t>
            </a:r>
          </a:p>
          <a:p>
            <a:pPr>
              <a:buNone/>
            </a:pPr>
            <a:r>
              <a:rPr lang="ru-RU" dirty="0" smtClean="0"/>
              <a:t> 1.Конкурс «Доскажи словечко». Детям предлагается закончить пословицу о здоровье.    </a:t>
            </a:r>
          </a:p>
          <a:p>
            <a:pPr>
              <a:buNone/>
            </a:pPr>
            <a:r>
              <a:rPr lang="ru-RU" dirty="0" smtClean="0"/>
              <a:t>2. Конкурс «Реши ребус». По картинкам определить вид спорта.  </a:t>
            </a:r>
          </a:p>
          <a:p>
            <a:pPr>
              <a:buNone/>
            </a:pPr>
            <a:r>
              <a:rPr lang="ru-RU" dirty="0" smtClean="0"/>
              <a:t>3.Конкурс «Отгадай-ка». Отгадать загадки о спортсменах, занимающихся определённым видом спорта.  </a:t>
            </a:r>
          </a:p>
          <a:p>
            <a:pPr>
              <a:buNone/>
            </a:pPr>
            <a:r>
              <a:rPr lang="ru-RU" dirty="0" smtClean="0"/>
              <a:t>4.Физразминка. Танец «Маленькие звезды». </a:t>
            </a:r>
          </a:p>
          <a:p>
            <a:pPr>
              <a:buNone/>
            </a:pPr>
            <a:r>
              <a:rPr lang="ru-RU" dirty="0" smtClean="0"/>
              <a:t>        По результатам определяется победитель и участники станции.</a:t>
            </a:r>
          </a:p>
          <a:p>
            <a:pPr>
              <a:buNone/>
            </a:pPr>
            <a:r>
              <a:rPr lang="ru-RU" dirty="0" smtClean="0"/>
              <a:t>  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          </a:t>
            </a:r>
            <a:r>
              <a:rPr lang="ru-RU" b="1" dirty="0" smtClean="0"/>
              <a:t>Станция «РЕКОРДНАЯ»  </a:t>
            </a:r>
          </a:p>
          <a:p>
            <a:pPr>
              <a:buNone/>
            </a:pPr>
            <a:r>
              <a:rPr lang="ru-RU" dirty="0" smtClean="0"/>
              <a:t> </a:t>
            </a:r>
            <a:r>
              <a:rPr lang="ru-RU" b="1" dirty="0" smtClean="0"/>
              <a:t>Рекорд </a:t>
            </a:r>
            <a:r>
              <a:rPr lang="ru-RU" dirty="0" smtClean="0"/>
              <a:t>– наивысший успех, достижение в какой-либо области труда, хозяйства, спорта. Тот, кто превзошёл высший показатель, называется </a:t>
            </a:r>
            <a:r>
              <a:rPr lang="ru-RU" b="1" dirty="0" smtClean="0"/>
              <a:t>рекордсмен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Знакомство с рекордами, которые будем устанавливать:</a:t>
            </a:r>
          </a:p>
          <a:p>
            <a:pPr>
              <a:buNone/>
            </a:pPr>
            <a:r>
              <a:rPr lang="ru-RU" dirty="0" smtClean="0"/>
              <a:t>       1.Самый прыгучий (5 чел). (мел, метр…) – 1 мин</a:t>
            </a:r>
          </a:p>
          <a:p>
            <a:pPr>
              <a:buNone/>
            </a:pPr>
            <a:r>
              <a:rPr lang="ru-RU" dirty="0" smtClean="0"/>
              <a:t>От группы по 5 чел, которые прыгают в длину друг за другом. Конечный результат   записывается на доску.</a:t>
            </a:r>
          </a:p>
          <a:p>
            <a:pPr>
              <a:buNone/>
            </a:pPr>
            <a:r>
              <a:rPr lang="ru-RU" dirty="0" smtClean="0"/>
              <a:t>       2.Самый меткий (5 чел. – попасть в цель) (</a:t>
            </a:r>
            <a:r>
              <a:rPr lang="ru-RU" dirty="0" err="1" smtClean="0"/>
              <a:t>Дартц</a:t>
            </a:r>
            <a:r>
              <a:rPr lang="ru-RU" dirty="0" smtClean="0"/>
              <a:t>, дротики)  </a:t>
            </a:r>
          </a:p>
          <a:p>
            <a:pPr>
              <a:buNone/>
            </a:pPr>
            <a:r>
              <a:rPr lang="ru-RU" dirty="0" smtClean="0"/>
              <a:t> Каждый бросает по три раза, общий результат записывается на доску.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       3.Самый ловкий (кто больше набьет мяч об пол)  </a:t>
            </a:r>
          </a:p>
          <a:p>
            <a:pPr>
              <a:buNone/>
            </a:pPr>
            <a:r>
              <a:rPr lang="ru-RU" dirty="0" smtClean="0"/>
              <a:t>       Каждому из участников даётся 30 сек для набивания. Учитывается общий результат.</a:t>
            </a:r>
          </a:p>
          <a:p>
            <a:pPr>
              <a:buNone/>
            </a:pPr>
            <a:r>
              <a:rPr lang="ru-RU" dirty="0" smtClean="0"/>
              <a:t>       4 .Самый стойкий (5 чел, простоять ласточкой).   </a:t>
            </a:r>
          </a:p>
          <a:p>
            <a:pPr>
              <a:buNone/>
            </a:pPr>
            <a:r>
              <a:rPr lang="ru-RU" dirty="0" smtClean="0"/>
              <a:t>        По пять человек от группы  принимают по команде позу «Ласточка». Надо простоять кто дольше, не сходя с места. Засчитывается количество детей, не нарушивших правила до истечения времени.</a:t>
            </a:r>
          </a:p>
          <a:p>
            <a:pPr>
              <a:buNone/>
            </a:pPr>
            <a:r>
              <a:rPr lang="ru-RU" dirty="0" smtClean="0"/>
              <a:t>        5. Самый глазастый ( Найди предмет).  </a:t>
            </a:r>
          </a:p>
          <a:p>
            <a:pPr>
              <a:buNone/>
            </a:pPr>
            <a:r>
              <a:rPr lang="ru-RU" dirty="0" smtClean="0"/>
              <a:t>        Один участник от группы должен найти глазами предмет по описанию и сказать, где он лежит. Побеждает тот, кому потребовалось для этого наименьшее время.</a:t>
            </a:r>
          </a:p>
          <a:p>
            <a:pPr>
              <a:buNone/>
            </a:pPr>
            <a:r>
              <a:rPr lang="ru-RU" dirty="0" smtClean="0"/>
              <a:t>        По результатам определяется победитель и участники станции.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                                             </a:t>
            </a:r>
            <a:r>
              <a:rPr lang="ru-RU" b="1" dirty="0" smtClean="0"/>
              <a:t> СТАНЦИЯ «ПОЛОСА ПРЕПЯТСТВИЙ» 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                 Эстафета  «Кто первый?»  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dirty="0" smtClean="0"/>
              <a:t>        Спортивный инвентарь: гимнастическая скамейка, спортивные маты, скакалки, мостики, мячи, обручи.</a:t>
            </a:r>
          </a:p>
          <a:p>
            <a:pPr>
              <a:buNone/>
            </a:pPr>
            <a:r>
              <a:rPr lang="ru-RU" dirty="0" smtClean="0"/>
              <a:t>         Подведение итогов. Оценивание.</a:t>
            </a:r>
          </a:p>
          <a:p>
            <a:pPr>
              <a:buNone/>
            </a:pPr>
            <a:r>
              <a:rPr lang="ru-RU" dirty="0" smtClean="0"/>
              <a:t>         Подсчитывается общее время прохождения полосы препятствий всеми участниками игры и делится  на количество игроков. Побеждает команда, имеющая наименьший результат.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991</Words>
  <Application>Microsoft Office PowerPoint</Application>
  <PresentationFormat>Экран (4:3)</PresentationFormat>
  <Paragraphs>251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 Муниципальное автономное дошкольное образовательное учреждение       « Детский сад№8» г. Балаково Саратовская область  </vt:lpstr>
      <vt:lpstr> Цели  и задачи проекта:</vt:lpstr>
      <vt:lpstr>Структура проекта</vt:lpstr>
      <vt:lpstr>Актуальность.   </vt:lpstr>
      <vt:lpstr>План мероприятий</vt:lpstr>
      <vt:lpstr>Слайд 6</vt:lpstr>
      <vt:lpstr>Слайд 7</vt:lpstr>
      <vt:lpstr>Приложение</vt:lpstr>
      <vt:lpstr>Сценарий праздника  «В стране здоровья» </vt:lpstr>
      <vt:lpstr> Ход мероприятия. 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Admin</dc:creator>
  <cp:lastModifiedBy>Admin</cp:lastModifiedBy>
  <cp:revision>69</cp:revision>
  <dcterms:created xsi:type="dcterms:W3CDTF">2017-08-07T10:32:30Z</dcterms:created>
  <dcterms:modified xsi:type="dcterms:W3CDTF">2017-08-21T10:10:11Z</dcterms:modified>
</cp:coreProperties>
</file>