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2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custShowLst>
    <p:custShow name="Произвольный показ 1" id="0">
      <p:sldLst>
        <p:sld r:id="rId2"/>
        <p:sld r:id="rId3"/>
        <p:sld r:id="rId4"/>
        <p:sld r:id="rId5"/>
        <p:sld r:id="rId6"/>
        <p:sld r:id="rId7"/>
        <p:sld r:id="rId8"/>
        <p:sld r:id="rId9"/>
        <p:sld r:id="rId10"/>
        <p:sld r:id="rId11"/>
      </p:sldLst>
    </p:custShow>
  </p:custShow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56" autoAdjust="0"/>
    <p:restoredTop sz="94713" autoAdjust="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647E23-5C76-4141-A6ED-04FEDE4F9F52}" type="datetimeFigureOut">
              <a:rPr lang="ru-RU" smtClean="0"/>
              <a:pPr/>
              <a:t>12.04.2018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DAC8C9-5DF2-4AA4-8DCF-0282E0C3DB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12.04.2018</a:t>
            </a:fld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12.04.2018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12.04.2018</a:t>
            </a:fld>
            <a:endParaRPr lang="ru-RU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12.04.2018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12.04.2018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12.04.2018</a:t>
            </a:fld>
            <a:endParaRPr lang="ru-RU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12.04.2018</a:t>
            </a:fld>
            <a:endParaRPr lang="ru-RU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12.04.2018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ransition spd="slow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User\Desktop\Klassicheskaya_muzyka_v_sovremennoj_obrabotke_-_Frederik_Fransua_SHopen_Vals_dozhdya_(xMusic.name).mp3" TargetMode="Externa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166769374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0"/>
            <a:ext cx="90714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i="1" dirty="0" smtClean="0">
                <a:solidFill>
                  <a:srgbClr val="C00000"/>
                </a:solidFill>
                <a:latin typeface="Arial Black" pitchFamily="34" charset="0"/>
                <a:cs typeface="MV Boli" pitchFamily="2" charset="0"/>
              </a:rPr>
              <a:t>«Правовые основы семейного воспитания»</a:t>
            </a:r>
            <a:endParaRPr lang="ru-RU" sz="4000" i="1" dirty="0">
              <a:solidFill>
                <a:srgbClr val="C00000"/>
              </a:solidFill>
              <a:latin typeface="Arial Black" pitchFamily="34" charset="0"/>
              <a:cs typeface="MV Boli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57950" y="4572008"/>
            <a:ext cx="25717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Подготовила </a:t>
            </a:r>
          </a:p>
          <a:p>
            <a:r>
              <a:rPr lang="ru-RU" sz="2400" b="1" i="1" dirty="0" err="1" smtClean="0">
                <a:solidFill>
                  <a:srgbClr val="C00000"/>
                </a:solidFill>
              </a:rPr>
              <a:t>Хасиева</a:t>
            </a:r>
            <a:r>
              <a:rPr lang="ru-RU" sz="2400" b="1" i="1" dirty="0" smtClean="0">
                <a:solidFill>
                  <a:srgbClr val="C00000"/>
                </a:solidFill>
              </a:rPr>
              <a:t> </a:t>
            </a:r>
            <a:r>
              <a:rPr lang="ru-RU" sz="2400" b="1" i="1" dirty="0" smtClean="0">
                <a:solidFill>
                  <a:srgbClr val="C00000"/>
                </a:solidFill>
              </a:rPr>
              <a:t>М.Р. </a:t>
            </a:r>
          </a:p>
          <a:p>
            <a:endParaRPr lang="ru-RU" dirty="0"/>
          </a:p>
        </p:txBody>
      </p:sp>
      <p:pic>
        <p:nvPicPr>
          <p:cNvPr id="7" name="Klassicheskaya_muzyka_v_sovremennoj_obrabotke_-_Frederik_Fransua_SHopen_Vals_dozhdya_(xMusic.name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214282" y="628652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73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emejnij_foto_albom_foto_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7843" y="571480"/>
            <a:ext cx="6926157" cy="5214974"/>
          </a:xfrm>
          <a:prstGeom prst="rect">
            <a:avLst/>
          </a:prstGeom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714356"/>
            <a:ext cx="2214546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основе семейного воспитания лежит семейное право, которое закреплено конституцией страны, законодательными нормативными документами о браке, семье, правах ребенка и защите детства.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10686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onvention_ontherightsofthechild_2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9863" y="0"/>
            <a:ext cx="6234137" cy="6635989"/>
          </a:xfrm>
          <a:prstGeom prst="rect">
            <a:avLst/>
          </a:prstGeom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0"/>
            <a:ext cx="2857488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Важное место среди документов, гарантирующих жизнь и здоровье детей, занимает Международная конвенция о правах ребенка. В соответствии с ней родители гарантируют свободу и достоинство своих детей, создавая в семье условия, при которых они могут состояться как личности и граждане, обеспечивая предпосылки для их свободной творческой жизни.</a:t>
            </a:r>
          </a:p>
        </p:txBody>
      </p:sp>
    </p:spTree>
  </p:cSld>
  <p:clrMapOvr>
    <a:masterClrMapping/>
  </p:clrMapOvr>
  <p:transition spd="slow" advTm="12823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285728"/>
            <a:ext cx="6096011" cy="6000768"/>
          </a:xfrm>
          <a:prstGeom prst="rect">
            <a:avLst/>
          </a:prstGeom>
        </p:spPr>
      </p:pic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3000364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Конвенции о правах ребенка подчеркнуто, что дети имеют право на особую заботу и помощь, для чего в семье как естественной среде для обитания и благополучия всех ее членов и особенно детей, должна быть обеспечена необходимая защита. Признано, что для полного и гармоничного развития личности ребенка необходимо растить в семейном окружении, в атмосфере счастья, любви и понимания. Только такие условия могут подготовить детей к самостоятельной жизни в обществе и воспитать их в духе общечеловеческих идеалов.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24726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wgpwo9ZQ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124" y="142852"/>
            <a:ext cx="4214842" cy="6322263"/>
          </a:xfrm>
          <a:prstGeom prst="rect">
            <a:avLst/>
          </a:prstGeom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0" y="0"/>
            <a:ext cx="3929058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Конвенция предупреждает родителей об авторитаризме в семейном воспитании. Она призывает их строить взаимоотношения с детьми на высокой нравственно-правовой основе. Уважение к мнению, взглядам, к личности ребенка в целом должно стать в семье не только проявлением нормы общечеловеческой культуры, но и нормой права.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16443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omosh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0430" y="357166"/>
            <a:ext cx="5357820" cy="5429268"/>
          </a:xfrm>
          <a:prstGeom prst="rect">
            <a:avLst/>
          </a:prstGeom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0" y="0"/>
            <a:ext cx="3500430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Семейная педагогика должна строиться родителями на основе отношений равноправных личностей, равноправных субъектов права, а не на основе требований старших, не на слепом подчинении одних другим. Родители должны стремиться к тому, чтобы стержневым в формировании подрастающей личности стало воспитание уважительного отношения к закону, к правам других людей, каждого человека.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19625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ocial-work-university-worcester-course-page-head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378619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786190"/>
            <a:ext cx="9144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Российской Федерации правовые основы семейного воспитания базируются на соответствующих статьях Конституции РФ и Законе РФ «Об образовании». Система государственного образования обеспечивает общеобразовательную и профессиональную подготовку граждан, их духовное и физическое развитие. Конституция обязывает родителей заботиться о воспитании детей, приобщать их к труду и воспитывать у них трудолюбие (ст. 38). Одним из основных принципов воспитания детей в семье, закрепленных законодательством, является предоставление отцу и матери равных прав и обязанностей в отношении своих детей. Этот принцип обеспечивает наилучшие условия для соблюдения интересов детей, гарантирует защиту от проявления родительского эгоизма, служит базой для объективных, разумных решений.</a:t>
            </a:r>
            <a:endParaRPr lang="ru-RU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spd="slow" advTm="24633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hutterstock_1939036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7554" y="142852"/>
            <a:ext cx="5572132" cy="6247207"/>
          </a:xfrm>
          <a:prstGeom prst="rect">
            <a:avLst/>
          </a:prstGeom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0" y="0"/>
            <a:ext cx="3357554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Родители обязаны содержать своих несовершеннолетних детей, а также детей нетрудоспособных и нуждающихся в помощи. Материальное содержание детей является необходимой предпосылкой для обеспечения всех иных родительских прав и обязанностей. Материальное содержание детей – это моральный долг родителей. К родителям, не выполняющим свой долг по их содержанию и воспитанию, может быть применена строгая моральная мера – лишение родительских прав.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21544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9e99dd4-8b63-529f-ab07-31a3f4fc70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314" y="428604"/>
            <a:ext cx="3418609" cy="55721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8596" y="785794"/>
            <a:ext cx="435771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Разрешить сложные ситуации по воспитанию детей призван Семейный кодекс РФ, который определил права и обязанности родителей по воспитанию детей.</a:t>
            </a:r>
            <a:endParaRPr lang="ru-RU" sz="32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8502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6088a28-9555-41e6-8328-23be65938e1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rot="19786818">
            <a:off x="397334" y="1004349"/>
            <a:ext cx="3105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  <a:endParaRPr lang="ru-RU" sz="5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14810" y="0"/>
            <a:ext cx="11430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endParaRPr lang="ru-RU" sz="5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rot="1714992">
            <a:off x="5571395" y="1079044"/>
            <a:ext cx="33256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внимание</a:t>
            </a:r>
            <a:endParaRPr lang="ru-RU" sz="5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rot="2367699">
            <a:off x="8509242" y="2000787"/>
            <a:ext cx="331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5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597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160</TotalTime>
  <Words>323</Words>
  <PresentationFormat>Экран (4:3)</PresentationFormat>
  <Paragraphs>15</Paragraphs>
  <Slides>10</Slides>
  <Notes>0</Notes>
  <HiddenSlides>0</HiddenSlides>
  <MMClips>1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  <vt:variant>
        <vt:lpstr>Произвольные показы</vt:lpstr>
      </vt:variant>
      <vt:variant>
        <vt:i4>1</vt:i4>
      </vt:variant>
    </vt:vector>
  </HeadingPairs>
  <TitlesOfParts>
    <vt:vector size="12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Произвольный показ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17</cp:revision>
  <dcterms:created xsi:type="dcterms:W3CDTF">2018-04-06T15:38:48Z</dcterms:created>
  <dcterms:modified xsi:type="dcterms:W3CDTF">2018-04-12T17:04:44Z</dcterms:modified>
</cp:coreProperties>
</file>