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63" r:id="rId10"/>
    <p:sldId id="264" r:id="rId11"/>
    <p:sldId id="271" r:id="rId12"/>
    <p:sldId id="269" r:id="rId13"/>
    <p:sldId id="275" r:id="rId14"/>
    <p:sldId id="274" r:id="rId15"/>
    <p:sldId id="273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56403"/>
    <a:srgbClr val="D96E03"/>
    <a:srgbClr val="BD6003"/>
    <a:srgbClr val="99FF33"/>
    <a:srgbClr val="003600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7" autoAdjust="0"/>
    <p:restoredTop sz="84237" autoAdjust="0"/>
  </p:normalViewPr>
  <p:slideViewPr>
    <p:cSldViewPr>
      <p:cViewPr>
        <p:scale>
          <a:sx n="66" d="100"/>
          <a:sy n="66" d="100"/>
        </p:scale>
        <p:origin x="-148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6"/>
    </mc:Choice>
    <mc:Fallback>
      <c:style val="46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Стремление к успеху</a:t>
            </a:r>
          </a:p>
        </c:rich>
      </c:tx>
      <c:layout>
        <c:manualLayout>
          <c:xMode val="edge"/>
          <c:yMode val="edge"/>
          <c:x val="1.9531527356844165E-2"/>
          <c:y val="3.0340824689716946E-2"/>
        </c:manualLayout>
      </c:layout>
      <c:overlay val="0"/>
    </c:title>
    <c:autoTitleDeleted val="0"/>
    <c:view3D>
      <c:rotX val="15"/>
      <c:hPercent val="82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9217081850533818"/>
          <c:y val="0.19367588932806321"/>
          <c:w val="0.65836298932384341"/>
          <c:h val="0.5691699604743083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стремление к успеху 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081779038392798E-2"/>
                  <c:y val="5.48087405949900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7571757638043476E-3"/>
                  <c:y val="0.1647208567833789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3610215575031926E-3"/>
                  <c:y val="0.169561299001461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Лист1!$A$6:$A$8</c:f>
              <c:numCache>
                <c:formatCode>General</c:formatCode>
                <c:ptCount val="3"/>
                <c:pt idx="0">
                  <c:v>10</c:v>
                </c:pt>
                <c:pt idx="1">
                  <c:v>11</c:v>
                </c:pt>
                <c:pt idx="2">
                  <c:v>12</c:v>
                </c:pt>
              </c:numCache>
            </c:numRef>
          </c:cat>
          <c:val>
            <c:numRef>
              <c:f>Лист1!$B$6:$B$8</c:f>
              <c:numCache>
                <c:formatCode>General</c:formatCode>
                <c:ptCount val="3"/>
                <c:pt idx="0">
                  <c:v>25</c:v>
                </c:pt>
                <c:pt idx="1">
                  <c:v>50</c:v>
                </c:pt>
                <c:pt idx="2">
                  <c:v>52</c:v>
                </c:pt>
              </c:numCache>
            </c:numRef>
          </c:val>
        </c:ser>
        <c:ser>
          <c:idx val="1"/>
          <c:order val="1"/>
          <c:tx>
            <c:strRef>
              <c:f>Лист1!$C$5</c:f>
              <c:strCache>
                <c:ptCount val="1"/>
                <c:pt idx="0">
                  <c:v>избегание неудач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8664299343005443E-3"/>
                  <c:y val="0.171184478871092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8550871454767956E-3"/>
                  <c:y val="5.73197935127431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4589329391758088E-3"/>
                  <c:y val="4.457421295473914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Лист1!$A$6:$A$8</c:f>
              <c:numCache>
                <c:formatCode>General</c:formatCode>
                <c:ptCount val="3"/>
                <c:pt idx="0">
                  <c:v>10</c:v>
                </c:pt>
                <c:pt idx="1">
                  <c:v>11</c:v>
                </c:pt>
                <c:pt idx="2">
                  <c:v>12</c:v>
                </c:pt>
              </c:numCache>
            </c:numRef>
          </c:cat>
          <c:val>
            <c:numRef>
              <c:f>Лист1!$C$6:$C$8</c:f>
              <c:numCache>
                <c:formatCode>General</c:formatCode>
                <c:ptCount val="3"/>
                <c:pt idx="0">
                  <c:v>75</c:v>
                </c:pt>
                <c:pt idx="1">
                  <c:v>50</c:v>
                </c:pt>
                <c:pt idx="2">
                  <c:v>48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026944"/>
        <c:axId val="7033216"/>
        <c:axId val="0"/>
      </c:bar3DChart>
      <c:catAx>
        <c:axId val="70269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класс</a:t>
                </a:r>
              </a:p>
            </c:rich>
          </c:tx>
          <c:layout>
            <c:manualLayout>
              <c:xMode val="edge"/>
              <c:yMode val="edge"/>
              <c:x val="0.79715302491103157"/>
              <c:y val="0.79446640316205452"/>
            </c:manualLayout>
          </c:layout>
          <c:overlay val="0"/>
        </c:title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ru-RU"/>
          </a:p>
        </c:txPr>
        <c:crossAx val="703321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7033216"/>
        <c:scaling>
          <c:orientation val="minMax"/>
          <c:max val="10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процентное соотношение</a:t>
                </a:r>
              </a:p>
            </c:rich>
          </c:tx>
          <c:layout>
            <c:manualLayout>
              <c:xMode val="edge"/>
              <c:yMode val="edge"/>
              <c:x val="3.9842240824211263E-2"/>
              <c:y val="0.221147004022194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702694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7083292505389336"/>
          <c:y val="1.6070030685239343E-2"/>
          <c:w val="0.32916710265216231"/>
          <c:h val="0.205081168930251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4"/>
    </mc:Choice>
    <mc:Fallback>
      <c:style val="44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Преобладающий мотив учения</a:t>
            </a:r>
          </a:p>
        </c:rich>
      </c:tx>
      <c:layout>
        <c:manualLayout>
          <c:xMode val="edge"/>
          <c:yMode val="edge"/>
          <c:x val="0.22422258592471345"/>
          <c:y val="9.7035040431267039E-2"/>
        </c:manualLayout>
      </c:layout>
      <c:overlay val="0"/>
    </c:title>
    <c:autoTitleDeleted val="0"/>
    <c:view3D>
      <c:rotX val="10"/>
      <c:hPercent val="55"/>
      <c:rotY val="1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9639934533551559"/>
          <c:y val="0.20754716981132124"/>
          <c:w val="0.65630114566284781"/>
          <c:h val="0.5849056603773585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Лист1!$C$5</c:f>
              <c:strCache>
                <c:ptCount val="1"/>
                <c:pt idx="0">
                  <c:v>внутренний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7779683696237218E-2"/>
                  <c:y val="0.1174541931733404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0612692442687192E-3"/>
                  <c:y val="0.1459059096593638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7.4696733404109521E-4"/>
                  <c:y val="0.1748233499785227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Лист1!$B$6:$B$8</c:f>
              <c:numCache>
                <c:formatCode>General</c:formatCode>
                <c:ptCount val="3"/>
                <c:pt idx="0">
                  <c:v>10</c:v>
                </c:pt>
                <c:pt idx="1">
                  <c:v>11</c:v>
                </c:pt>
                <c:pt idx="2">
                  <c:v>12</c:v>
                </c:pt>
              </c:numCache>
            </c:numRef>
          </c:cat>
          <c:val>
            <c:numRef>
              <c:f>Лист1!$C$6:$C$8</c:f>
              <c:numCache>
                <c:formatCode>General</c:formatCode>
                <c:ptCount val="3"/>
                <c:pt idx="0">
                  <c:v>33</c:v>
                </c:pt>
                <c:pt idx="1">
                  <c:v>42</c:v>
                </c:pt>
                <c:pt idx="2">
                  <c:v>52</c:v>
                </c:pt>
              </c:numCache>
            </c:numRef>
          </c:val>
        </c:ser>
        <c:ser>
          <c:idx val="1"/>
          <c:order val="1"/>
          <c:tx>
            <c:strRef>
              <c:f>Лист1!$D$5</c:f>
              <c:strCache>
                <c:ptCount val="1"/>
                <c:pt idx="0">
                  <c:v>внешний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431509784168878E-2"/>
                  <c:y val="0.1036442543925716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349950783600536E-3"/>
                  <c:y val="8.59742090655781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4584800349803349E-3"/>
                  <c:y val="6.24476043259338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Лист1!$B$6:$B$8</c:f>
              <c:numCache>
                <c:formatCode>General</c:formatCode>
                <c:ptCount val="3"/>
                <c:pt idx="0">
                  <c:v>10</c:v>
                </c:pt>
                <c:pt idx="1">
                  <c:v>11</c:v>
                </c:pt>
                <c:pt idx="2">
                  <c:v>12</c:v>
                </c:pt>
              </c:numCache>
            </c:numRef>
          </c:cat>
          <c:val>
            <c:numRef>
              <c:f>Лист1!$D$6:$D$8</c:f>
              <c:numCache>
                <c:formatCode>General</c:formatCode>
                <c:ptCount val="3"/>
                <c:pt idx="0">
                  <c:v>67</c:v>
                </c:pt>
                <c:pt idx="1">
                  <c:v>58</c:v>
                </c:pt>
                <c:pt idx="2">
                  <c:v>48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7470208"/>
        <c:axId val="37472128"/>
        <c:axId val="0"/>
      </c:bar3DChart>
      <c:catAx>
        <c:axId val="3747020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класс</a:t>
                </a:r>
              </a:p>
            </c:rich>
          </c:tx>
          <c:layout>
            <c:manualLayout>
              <c:xMode val="edge"/>
              <c:yMode val="edge"/>
              <c:x val="0.7784527129612675"/>
              <c:y val="0.78075115458539512"/>
            </c:manualLayout>
          </c:layout>
          <c:overlay val="0"/>
        </c:title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ru-RU"/>
          </a:p>
        </c:txPr>
        <c:crossAx val="374721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7472128"/>
        <c:scaling>
          <c:orientation val="minMax"/>
          <c:max val="10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Процентное соотношение</a:t>
                </a:r>
              </a:p>
            </c:rich>
          </c:tx>
          <c:layout>
            <c:manualLayout>
              <c:xMode val="edge"/>
              <c:yMode val="edge"/>
              <c:x val="7.2114349244634918E-2"/>
              <c:y val="0.26021391731395083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374702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13256955810147322"/>
          <c:y val="0.81940700808625255"/>
          <c:w val="0.71194762684124391"/>
          <c:h val="0.1617250673854447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6"/>
    </mc:Choice>
    <mc:Fallback>
      <c:style val="46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657276995305143"/>
          <c:y val="0.17"/>
          <c:w val="0.69953051643192488"/>
          <c:h val="0.61333333333333362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Лист1!$B$5</c:f>
              <c:strCache>
                <c:ptCount val="1"/>
                <c:pt idx="0">
                  <c:v>очень высокий</c:v>
                </c:pt>
              </c:strCache>
            </c:strRef>
          </c:tx>
          <c:invertIfNegative val="0"/>
          <c:cat>
            <c:numRef>
              <c:f>Лист1!$F$5:$G$5</c:f>
              <c:numCache>
                <c:formatCode>General</c:formatCode>
                <c:ptCount val="2"/>
                <c:pt idx="0">
                  <c:v>10</c:v>
                </c:pt>
                <c:pt idx="1">
                  <c:v>12</c:v>
                </c:pt>
              </c:numCache>
            </c:numRef>
          </c:cat>
          <c:val>
            <c:numRef>
              <c:f>Лист1!$F$6:$G$6</c:f>
              <c:numCache>
                <c:formatCode>General</c:formatCode>
                <c:ptCount val="2"/>
                <c:pt idx="0">
                  <c:v>0</c:v>
                </c:pt>
                <c:pt idx="1">
                  <c:v>5</c:v>
                </c:pt>
              </c:numCache>
            </c:numRef>
          </c:val>
        </c:ser>
        <c:ser>
          <c:idx val="1"/>
          <c:order val="1"/>
          <c:tx>
            <c:strRef>
              <c:f>Лист1!$C$5</c:f>
              <c:strCache>
                <c:ptCount val="1"/>
                <c:pt idx="0">
                  <c:v>высокий</c:v>
                </c:pt>
              </c:strCache>
            </c:strRef>
          </c:tx>
          <c:invertIfNegative val="0"/>
          <c:cat>
            <c:numRef>
              <c:f>Лист1!$F$5:$G$5</c:f>
              <c:numCache>
                <c:formatCode>General</c:formatCode>
                <c:ptCount val="2"/>
                <c:pt idx="0">
                  <c:v>10</c:v>
                </c:pt>
                <c:pt idx="1">
                  <c:v>12</c:v>
                </c:pt>
              </c:numCache>
            </c:numRef>
          </c:cat>
          <c:val>
            <c:numRef>
              <c:f>Лист1!$F$7:$G$7</c:f>
              <c:numCache>
                <c:formatCode>General</c:formatCode>
                <c:ptCount val="2"/>
                <c:pt idx="0">
                  <c:v>66</c:v>
                </c:pt>
                <c:pt idx="1">
                  <c:v>81</c:v>
                </c:pt>
              </c:numCache>
            </c:numRef>
          </c:val>
        </c:ser>
        <c:ser>
          <c:idx val="2"/>
          <c:order val="2"/>
          <c:tx>
            <c:strRef>
              <c:f>Лист1!$D$5</c:f>
              <c:strCache>
                <c:ptCount val="1"/>
                <c:pt idx="0">
                  <c:v>средний</c:v>
                </c:pt>
              </c:strCache>
            </c:strRef>
          </c:tx>
          <c:invertIfNegative val="0"/>
          <c:cat>
            <c:numRef>
              <c:f>Лист1!$F$5:$G$5</c:f>
              <c:numCache>
                <c:formatCode>General</c:formatCode>
                <c:ptCount val="2"/>
                <c:pt idx="0">
                  <c:v>10</c:v>
                </c:pt>
                <c:pt idx="1">
                  <c:v>12</c:v>
                </c:pt>
              </c:numCache>
            </c:numRef>
          </c:cat>
          <c:val>
            <c:numRef>
              <c:f>Лист1!$F$8:$G$8</c:f>
              <c:numCache>
                <c:formatCode>General</c:formatCode>
                <c:ptCount val="2"/>
                <c:pt idx="0">
                  <c:v>34</c:v>
                </c:pt>
                <c:pt idx="1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serLines/>
        <c:axId val="109368448"/>
        <c:axId val="109370368"/>
      </c:barChart>
      <c:catAx>
        <c:axId val="10936844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класс</a:t>
                </a:r>
              </a:p>
            </c:rich>
          </c:tx>
          <c:layout>
            <c:manualLayout>
              <c:xMode val="edge"/>
              <c:yMode val="edge"/>
              <c:x val="0.81220657276995256"/>
              <c:y val="0.8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093703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09370368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процентное соотношение</a:t>
                </a:r>
              </a:p>
            </c:rich>
          </c:tx>
          <c:layout>
            <c:manualLayout>
              <c:xMode val="edge"/>
              <c:yMode val="edge"/>
              <c:x val="5.8685446009389665E-2"/>
              <c:y val="0.23"/>
            </c:manualLayout>
          </c:layout>
          <c:overlay val="0"/>
        </c:title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093684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1.6431924882629109E-2"/>
          <c:y val="0.86000000000000065"/>
          <c:w val="0.9835680751173701"/>
          <c:h val="8.6666666666666864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5"/>
    </mc:Choice>
    <mc:Fallback>
      <c:style val="45"/>
    </mc:Fallback>
  </mc:AlternateContent>
  <c:chart>
    <c:autoTitleDeleted val="0"/>
    <c:view3D>
      <c:rotX val="15"/>
      <c:hPercent val="52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6860841423948256"/>
          <c:y val="0.17427385892116184"/>
          <c:w val="0.65048543689320482"/>
          <c:h val="0.36099585062240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Лист1!$C$3</c:f>
              <c:strCache>
                <c:ptCount val="1"/>
                <c:pt idx="0">
                  <c:v>владеют на базовом уровне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764816524324068E-2"/>
                  <c:y val="4.0484124240966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2293809129311834E-3"/>
                  <c:y val="3.63347466476059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778705198294612E-2"/>
                  <c:y val="4.04841242409669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Лист1!$B$4:$B$6</c:f>
              <c:numCache>
                <c:formatCode>General</c:formatCode>
                <c:ptCount val="3"/>
                <c:pt idx="0">
                  <c:v>10</c:v>
                </c:pt>
                <c:pt idx="1">
                  <c:v>11</c:v>
                </c:pt>
                <c:pt idx="2">
                  <c:v>12</c:v>
                </c:pt>
              </c:numCache>
            </c:numRef>
          </c:cat>
          <c:val>
            <c:numRef>
              <c:f>Лист1!$C$4:$C$6</c:f>
              <c:numCache>
                <c:formatCode>General</c:formatCode>
                <c:ptCount val="3"/>
                <c:pt idx="0">
                  <c:v>100</c:v>
                </c:pt>
                <c:pt idx="1">
                  <c:v>100</c:v>
                </c:pt>
                <c:pt idx="2">
                  <c:v>100</c:v>
                </c:pt>
              </c:numCache>
            </c:numRef>
          </c:val>
        </c:ser>
        <c:ser>
          <c:idx val="1"/>
          <c:order val="1"/>
          <c:tx>
            <c:strRef>
              <c:f>Лист1!$D$3</c:f>
              <c:strCache>
                <c:ptCount val="1"/>
                <c:pt idx="0">
                  <c:v>владеют на повышенном уровне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6726973379053631E-2"/>
                  <c:y val="1.76681701640320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913791772127549E-3"/>
                  <c:y val="1.5391245781982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7580460979320523E-2"/>
                  <c:y val="3.53521781605209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Лист1!$B$4:$B$6</c:f>
              <c:numCache>
                <c:formatCode>General</c:formatCode>
                <c:ptCount val="3"/>
                <c:pt idx="0">
                  <c:v>10</c:v>
                </c:pt>
                <c:pt idx="1">
                  <c:v>11</c:v>
                </c:pt>
                <c:pt idx="2">
                  <c:v>12</c:v>
                </c:pt>
              </c:numCache>
            </c:numRef>
          </c:cat>
          <c:val>
            <c:numRef>
              <c:f>Лист1!$D$4:$D$6</c:f>
              <c:numCache>
                <c:formatCode>General</c:formatCode>
                <c:ptCount val="3"/>
                <c:pt idx="0">
                  <c:v>18</c:v>
                </c:pt>
                <c:pt idx="1">
                  <c:v>16</c:v>
                </c:pt>
                <c:pt idx="2">
                  <c:v>39</c:v>
                </c:pt>
              </c:numCache>
            </c:numRef>
          </c:val>
        </c:ser>
        <c:ser>
          <c:idx val="2"/>
          <c:order val="2"/>
          <c:tx>
            <c:strRef>
              <c:f>Лист1!$E$3</c:f>
              <c:strCache>
                <c:ptCount val="1"/>
                <c:pt idx="0">
                  <c:v>коэффициент обученности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915000985801318E-2"/>
                  <c:y val="2.76083493494303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8568391707322408E-3"/>
                  <c:y val="2.024563658086100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1392274782124809E-2"/>
                  <c:y val="4.68872552756632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Лист1!$B$4:$B$6</c:f>
              <c:numCache>
                <c:formatCode>General</c:formatCode>
                <c:ptCount val="3"/>
                <c:pt idx="0">
                  <c:v>10</c:v>
                </c:pt>
                <c:pt idx="1">
                  <c:v>11</c:v>
                </c:pt>
                <c:pt idx="2">
                  <c:v>12</c:v>
                </c:pt>
              </c:numCache>
            </c:numRef>
          </c:cat>
          <c:val>
            <c:numRef>
              <c:f>Лист1!$E$4:$E$6</c:f>
              <c:numCache>
                <c:formatCode>General</c:formatCode>
                <c:ptCount val="3"/>
                <c:pt idx="0">
                  <c:v>65</c:v>
                </c:pt>
                <c:pt idx="1">
                  <c:v>64</c:v>
                </c:pt>
                <c:pt idx="2">
                  <c:v>71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072384"/>
        <c:axId val="34861824"/>
        <c:axId val="0"/>
      </c:bar3DChart>
      <c:catAx>
        <c:axId val="707238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класс</a:t>
                </a:r>
              </a:p>
            </c:rich>
          </c:tx>
          <c:layout>
            <c:manualLayout>
              <c:xMode val="edge"/>
              <c:yMode val="edge"/>
              <c:x val="0.8384491440080567"/>
              <c:y val="0.59283197495049966"/>
            </c:manualLayout>
          </c:layout>
          <c:overlay val="0"/>
        </c:title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ru-RU"/>
          </a:p>
        </c:txPr>
        <c:crossAx val="3486182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486182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 dirty="0"/>
                  <a:t>процентное соотношение</a:t>
                </a:r>
              </a:p>
            </c:rich>
          </c:tx>
          <c:layout>
            <c:manualLayout>
              <c:xMode val="edge"/>
              <c:yMode val="edge"/>
              <c:x val="0.23895802189754531"/>
              <c:y val="0.1447152949592612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7072384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6"/>
    </mc:Choice>
    <mc:Fallback>
      <c:style val="46"/>
    </mc:Fallback>
  </mc:AlternateContent>
  <c:chart>
    <c:autoTitleDeleted val="0"/>
    <c:view3D>
      <c:rotX val="15"/>
      <c:hPercent val="54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061611374407584"/>
          <c:y val="0.18560606060606077"/>
          <c:w val="0.68246445497630337"/>
          <c:h val="0.52272727272727271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Лист1!$C$6</c:f>
              <c:strCache>
                <c:ptCount val="1"/>
                <c:pt idx="0">
                  <c:v>да</c:v>
                </c:pt>
              </c:strCache>
            </c:strRef>
          </c:tx>
          <c:invertIfNegative val="0"/>
          <c:cat>
            <c:numRef>
              <c:f>Лист1!$B$7:$B$8</c:f>
              <c:numCache>
                <c:formatCode>General</c:formatCode>
                <c:ptCount val="2"/>
                <c:pt idx="0">
                  <c:v>10</c:v>
                </c:pt>
                <c:pt idx="1">
                  <c:v>12</c:v>
                </c:pt>
              </c:numCache>
            </c:numRef>
          </c:cat>
          <c:val>
            <c:numRef>
              <c:f>Лист1!$C$7:$C$8</c:f>
              <c:numCache>
                <c:formatCode>General</c:formatCode>
                <c:ptCount val="2"/>
                <c:pt idx="0">
                  <c:v>31</c:v>
                </c:pt>
                <c:pt idx="1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Лист1!$D$6</c:f>
              <c:strCache>
                <c:ptCount val="1"/>
                <c:pt idx="0">
                  <c:v>нет</c:v>
                </c:pt>
              </c:strCache>
            </c:strRef>
          </c:tx>
          <c:invertIfNegative val="0"/>
          <c:cat>
            <c:numRef>
              <c:f>Лист1!$B$7:$B$8</c:f>
              <c:numCache>
                <c:formatCode>General</c:formatCode>
                <c:ptCount val="2"/>
                <c:pt idx="0">
                  <c:v>10</c:v>
                </c:pt>
                <c:pt idx="1">
                  <c:v>12</c:v>
                </c:pt>
              </c:numCache>
            </c:numRef>
          </c:cat>
          <c:val>
            <c:numRef>
              <c:f>Лист1!$D$7:$D$8</c:f>
              <c:numCache>
                <c:formatCode>General</c:formatCode>
                <c:ptCount val="2"/>
                <c:pt idx="0">
                  <c:v>46</c:v>
                </c:pt>
                <c:pt idx="1">
                  <c:v>91</c:v>
                </c:pt>
              </c:numCache>
            </c:numRef>
          </c:val>
        </c:ser>
        <c:ser>
          <c:idx val="2"/>
          <c:order val="2"/>
          <c:tx>
            <c:strRef>
              <c:f>Лист1!$E$6</c:f>
              <c:strCache>
                <c:ptCount val="1"/>
                <c:pt idx="0">
                  <c:v>не знаю</c:v>
                </c:pt>
              </c:strCache>
            </c:strRef>
          </c:tx>
          <c:invertIfNegative val="0"/>
          <c:cat>
            <c:numRef>
              <c:f>Лист1!$B$7:$B$8</c:f>
              <c:numCache>
                <c:formatCode>General</c:formatCode>
                <c:ptCount val="2"/>
                <c:pt idx="0">
                  <c:v>10</c:v>
                </c:pt>
                <c:pt idx="1">
                  <c:v>12</c:v>
                </c:pt>
              </c:numCache>
            </c:numRef>
          </c:cat>
          <c:val>
            <c:numRef>
              <c:f>Лист1!$E$7:$E$8</c:f>
              <c:numCache>
                <c:formatCode>General</c:formatCode>
                <c:ptCount val="2"/>
                <c:pt idx="0">
                  <c:v>23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5939456"/>
        <c:axId val="35941376"/>
        <c:axId val="0"/>
      </c:bar3DChart>
      <c:catAx>
        <c:axId val="3593945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класс</a:t>
                </a:r>
              </a:p>
            </c:rich>
          </c:tx>
          <c:layout>
            <c:manualLayout>
              <c:xMode val="edge"/>
              <c:yMode val="edge"/>
              <c:x val="0.7085308056872035"/>
              <c:y val="0.73863636363636354"/>
            </c:manualLayout>
          </c:layout>
          <c:overlay val="0"/>
        </c:title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ru-RU"/>
          </a:p>
        </c:txPr>
        <c:crossAx val="359413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594137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359394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2.3696682464454992E-2"/>
          <c:y val="0.76515151515151603"/>
          <c:w val="0.86018957345971636"/>
          <c:h val="0.1969696969696969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0"/>
    <c:view3D>
      <c:rotX val="15"/>
      <c:hPercent val="46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08459214501512"/>
          <c:y val="5.4878048780487756E-2"/>
          <c:w val="0.84894259818731121"/>
          <c:h val="0.77439024390243905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1.7150812979338816E-2"/>
                  <c:y val="9.06316078454545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038717499263621E-3"/>
                  <c:y val="0.477073386171475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8869808990384863E-2"/>
                  <c:y val="9.06316078454545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1774305440665477E-2"/>
                  <c:y val="0.169873469146563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Лист1!$B$3:$B$6</c:f>
              <c:strCache>
                <c:ptCount val="4"/>
                <c:pt idx="0">
                  <c:v>училище</c:v>
                </c:pt>
                <c:pt idx="1">
                  <c:v>колледж</c:v>
                </c:pt>
                <c:pt idx="2">
                  <c:v>институт</c:v>
                </c:pt>
                <c:pt idx="3">
                  <c:v>работать</c:v>
                </c:pt>
              </c:strCache>
            </c:strRef>
          </c:cat>
          <c:val>
            <c:numRef>
              <c:f>Лист1!$C$3:$C$6</c:f>
              <c:numCache>
                <c:formatCode>General</c:formatCode>
                <c:ptCount val="4"/>
                <c:pt idx="0">
                  <c:v>17</c:v>
                </c:pt>
                <c:pt idx="1">
                  <c:v>44</c:v>
                </c:pt>
                <c:pt idx="2">
                  <c:v>5</c:v>
                </c:pt>
                <c:pt idx="3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5971456"/>
        <c:axId val="35972992"/>
        <c:axId val="0"/>
      </c:bar3DChart>
      <c:catAx>
        <c:axId val="35971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ru-RU"/>
          </a:p>
        </c:txPr>
        <c:crossAx val="3597299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597299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процентное соотношение</a:t>
                </a:r>
              </a:p>
            </c:rich>
          </c:tx>
          <c:layout>
            <c:manualLayout>
              <c:xMode val="edge"/>
              <c:yMode val="edge"/>
              <c:x val="2.1143717801180094E-2"/>
              <c:y val="0.17495333666740479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359714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0"/>
    <c:view3D>
      <c:rotX val="15"/>
      <c:hPercent val="46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084592145015122"/>
          <c:y val="5.4878048780487756E-2"/>
          <c:w val="0.84894259818731121"/>
          <c:h val="0.77439024390243905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1.7150812979338816E-2"/>
                  <c:y val="9.06316078454545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038717499263621E-3"/>
                  <c:y val="0.477073386171475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8869808990384863E-2"/>
                  <c:y val="9.06316078454545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1774305440665487E-2"/>
                  <c:y val="0.169873469146563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Лист1!$B$3:$B$6</c:f>
              <c:strCache>
                <c:ptCount val="4"/>
                <c:pt idx="0">
                  <c:v>училище</c:v>
                </c:pt>
                <c:pt idx="1">
                  <c:v>колледж</c:v>
                </c:pt>
                <c:pt idx="2">
                  <c:v>институт</c:v>
                </c:pt>
                <c:pt idx="3">
                  <c:v>работать</c:v>
                </c:pt>
              </c:strCache>
            </c:strRef>
          </c:cat>
          <c:val>
            <c:numRef>
              <c:f>Лист1!$C$3:$C$6</c:f>
              <c:numCache>
                <c:formatCode>General</c:formatCode>
                <c:ptCount val="4"/>
                <c:pt idx="0">
                  <c:v>18</c:v>
                </c:pt>
                <c:pt idx="1">
                  <c:v>46</c:v>
                </c:pt>
                <c:pt idx="2">
                  <c:v>7</c:v>
                </c:pt>
                <c:pt idx="3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6509696"/>
        <c:axId val="116511488"/>
        <c:axId val="0"/>
      </c:bar3DChart>
      <c:catAx>
        <c:axId val="1165096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ru-RU"/>
          </a:p>
        </c:txPr>
        <c:crossAx val="1165114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1651148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процентное соотношение</a:t>
                </a:r>
              </a:p>
            </c:rich>
          </c:tx>
          <c:layout>
            <c:manualLayout>
              <c:xMode val="edge"/>
              <c:yMode val="edge"/>
              <c:x val="2.1143717801180097E-2"/>
              <c:y val="0.1749533366674048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116509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0"/>
    <c:view3D>
      <c:rotX val="15"/>
      <c:hPercent val="46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2396481208340154"/>
          <c:y val="6.355482133113248E-2"/>
          <c:w val="0.84894259818731121"/>
          <c:h val="0.77439024390243905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1.7150812979338816E-2"/>
                  <c:y val="9.06316078454545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8.2038717499263621E-3"/>
                  <c:y val="0.4770733861714753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1.8869808990384863E-2"/>
                  <c:y val="9.06316078454545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1774305440665487E-2"/>
                  <c:y val="0.169873469146563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Лист1!$B$3:$B$6</c:f>
              <c:strCache>
                <c:ptCount val="4"/>
                <c:pt idx="0">
                  <c:v>училище</c:v>
                </c:pt>
                <c:pt idx="1">
                  <c:v>колледж</c:v>
                </c:pt>
                <c:pt idx="2">
                  <c:v>институт</c:v>
                </c:pt>
                <c:pt idx="3">
                  <c:v>работать</c:v>
                </c:pt>
              </c:strCache>
            </c:strRef>
          </c:cat>
          <c:val>
            <c:numRef>
              <c:f>Лист1!$C$3:$C$6</c:f>
              <c:numCache>
                <c:formatCode>General</c:formatCode>
                <c:ptCount val="4"/>
                <c:pt idx="0">
                  <c:v>18</c:v>
                </c:pt>
                <c:pt idx="1">
                  <c:v>47</c:v>
                </c:pt>
                <c:pt idx="2">
                  <c:v>10</c:v>
                </c:pt>
                <c:pt idx="3">
                  <c:v>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5764096"/>
        <c:axId val="35765632"/>
        <c:axId val="0"/>
      </c:bar3DChart>
      <c:catAx>
        <c:axId val="357640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/>
            </a:pPr>
            <a:endParaRPr lang="ru-RU"/>
          </a:p>
        </c:txPr>
        <c:crossAx val="357656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576563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ru-RU"/>
                  <a:t>процентное соотношение</a:t>
                </a:r>
              </a:p>
            </c:rich>
          </c:tx>
          <c:layout>
            <c:manualLayout>
              <c:xMode val="edge"/>
              <c:yMode val="edge"/>
              <c:x val="2.1143717801180097E-2"/>
              <c:y val="0.1749533366674048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ru-RU"/>
          </a:p>
        </c:txPr>
        <c:crossAx val="357640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ru-RU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endParaRPr lang="ru-RU"/>
          </a:p>
        </p:txBody>
      </p:sp>
      <p:sp>
        <p:nvSpPr>
          <p:cNvPr id="143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3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3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endParaRPr lang="ru-RU"/>
          </a:p>
        </p:txBody>
      </p:sp>
      <p:sp>
        <p:nvSpPr>
          <p:cNvPr id="143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335A5B7-768F-4C5A-8645-F316ECAACF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3674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4A636-CBA8-4F28-9E0D-CC8F2CADB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E45CE-4780-48B4-8E02-F2C3397F81B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57200" y="334013"/>
            <a:ext cx="8229600" cy="6081712"/>
          </a:xfrm>
          <a:prstGeom prst="rect">
            <a:avLst/>
          </a:prstGeom>
          <a:solidFill>
            <a:schemeClr val="bg1">
              <a:alpha val="62000"/>
            </a:schemeClr>
          </a:solidFill>
          <a:ln w="12700" cmpd="sng">
            <a:solidFill>
              <a:schemeClr val="bg2">
                <a:lumMod val="40000"/>
                <a:lumOff val="6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D4EDA-0A98-4757-9C11-FF43C4A3C3F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76F23-74AB-4764-BDEC-4BAD335D1B6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DAFD0-2352-4C09-A806-934C955966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2B725-A896-4AB9-9F18-EA86FADEB31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A7339-5C5D-4AEE-8029-14AFC492974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014C-6658-4729-8AC6-B7F7B24810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F1928-2FB7-42D0-B3CB-ED364E4633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5C7D5-8994-42E4-9F1A-9671057915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3116D-18D1-4735-99D4-31410CF146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10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ACD7DA-DFCF-4967-A808-5806D811D8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65" r:id="rId5"/>
    <p:sldLayoutId id="2147483866" r:id="rId6"/>
    <p:sldLayoutId id="2147483867" r:id="rId7"/>
    <p:sldLayoutId id="2147483868" r:id="rId8"/>
    <p:sldLayoutId id="2147483869" r:id="rId9"/>
    <p:sldLayoutId id="2147483870" r:id="rId10"/>
    <p:sldLayoutId id="2147483871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32333" y="2199917"/>
            <a:ext cx="4500562" cy="207170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учитель ОБЖ МКВ(С)ОУ  «Вечерняя (сменная) общеобразовательная школа № 35» при ФКУ ИК-33 УФСИН РФ по Саратовской области </a:t>
            </a:r>
            <a:r>
              <a:rPr lang="ru-RU" sz="2400" i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Каримбаев</a:t>
            </a:r>
            <a:r>
              <a:rPr lang="ru-RU" sz="2400" i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С.Б.</a:t>
            </a:r>
            <a:endParaRPr lang="ru-RU" sz="2400" i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7" name="Picture 9" descr="D:\фотографии\на последний звонок\P10408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78730">
            <a:off x="30681" y="2719339"/>
            <a:ext cx="4762502" cy="3571876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1026" name="Picture 2" descr="C:\Users\Администратор\Desktop\1282676896_administrativnoe-zdan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786190"/>
            <a:ext cx="4786346" cy="334485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323528" y="39822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“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Дифференцированное обучение как средство повышения уровня учебной мотивации учащихся-осужденных на уроках  ОБЖ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в </a:t>
            </a:r>
            <a:r>
              <a:rPr lang="ru-RU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условиях вечерней (сменной) общеобразовательной школы при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ИУ»</a:t>
            </a:r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229600" cy="2016125"/>
          </a:xfr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3200" i="1" u="sng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Тема исследования</a:t>
            </a:r>
            <a:r>
              <a:rPr lang="ru-RU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“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Дифференцированное обучение как средство повышения уровня учебной мотивации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учащихся-осужденных 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на уроках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ОБЖ в 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условиях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вечерней (сменной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) общеобразовательной </a:t>
            </a:r>
            <a:r>
              <a:rPr 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школы при ИУ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”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3508375"/>
            <a:ext cx="8964612" cy="2728913"/>
          </a:xfrm>
          <a:noFill/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ru-RU" b="1" i="1" u="sng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Объект исследования</a:t>
            </a:r>
            <a:r>
              <a:rPr lang="ru-RU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:</a:t>
            </a:r>
            <a:r>
              <a:rPr lang="ru-RU" sz="2400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ru-RU" sz="24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учебный процесс в условиях </a:t>
            </a:r>
            <a:r>
              <a:rPr lang="ru-RU" sz="24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вечерней (сменной</a:t>
            </a:r>
            <a:r>
              <a:rPr lang="ru-RU" sz="24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) общеобразовательной  </a:t>
            </a:r>
            <a:r>
              <a:rPr lang="ru-RU" sz="24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школы при ИУ.</a:t>
            </a:r>
            <a:endParaRPr lang="ru-RU" sz="2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Font typeface="Wingdings" pitchFamily="2" charset="2"/>
              <a:buNone/>
            </a:pPr>
            <a:endParaRPr lang="ru-RU" sz="2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Font typeface="Wingdings" pitchFamily="2" charset="2"/>
              <a:buNone/>
            </a:pPr>
            <a:r>
              <a:rPr lang="ru-RU" b="1" i="1" u="sng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Предмет исследования</a:t>
            </a:r>
            <a:r>
              <a:rPr lang="ru-RU" sz="2400" b="1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: </a:t>
            </a:r>
            <a:r>
              <a:rPr lang="ru-RU" sz="24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дифференцированное обучение на </a:t>
            </a:r>
            <a:r>
              <a:rPr lang="ru-RU" sz="24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уроках ОБЖ .</a:t>
            </a:r>
            <a:endParaRPr lang="ru-RU" sz="2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ru-RU" sz="2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7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2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72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2" grpId="0"/>
      <p:bldP spid="9728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308090"/>
          </a:xfrm>
        </p:spPr>
        <p:txBody>
          <a:bodyPr>
            <a:normAutofit fontScale="9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ru-RU" sz="3200" b="1" i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Цель исследования</a:t>
            </a:r>
            <a:r>
              <a:rPr lang="ru-RU" sz="24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Выявить и обосновать условия повышения уровня учебной мотивации 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учащихся-осужденных 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условиях 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вечерней(сменной) школы при ИУ</a:t>
            </a:r>
            <a:r>
              <a:rPr lang="en-US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”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133600"/>
            <a:ext cx="8748712" cy="4429125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500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</a:t>
            </a:r>
            <a:r>
              <a:rPr lang="ru-RU" b="1" i="1" u="sng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исследования</a:t>
            </a: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1. Изучить и проанализировать  психолого-педагогическую литературу по темам: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а) 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Дифференцированный подход в обучении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”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;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б) 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Мотивация обучения</a:t>
            </a:r>
            <a:r>
              <a:rPr lang="en-U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”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Сформировать  и апробировать комплект  методик диагностирования учебной мотивации обучающихся.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3. Разработать систему тематических </a:t>
            </a:r>
            <a:r>
              <a:rPr lang="ru-RU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разноуровневых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обучающих и контрольно-диагностических     заданий.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4. Апробировать разработанную систему заданий.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Проанализировать результаты исследования.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0" grpId="0"/>
      <p:bldP spid="9933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Прогнозируемые результаты</a:t>
            </a:r>
            <a:r>
              <a:rPr lang="ru-RU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повышение уровня учебной мотивации;</a:t>
            </a:r>
          </a:p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снижение уровня тревожности при 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изучении  ОБЖ;</a:t>
            </a:r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повышение качества обучения.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03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03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10035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Актуальность исследования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idx="1"/>
          </p:nvPr>
        </p:nvSpPr>
        <p:spPr>
          <a:xfrm>
            <a:off x="357158" y="1785926"/>
            <a:ext cx="8572560" cy="4668839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609600" indent="-609600" algn="just"/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Формирование учебной мотивации одна из центральных проблем современной школы. Наиболее острые проблемы в области обучения и воспитания связаны с </a:t>
            </a:r>
            <a:r>
              <a:rPr lang="ru-RU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демотивированностью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основной массы учащихся. Выявить характер мотивации, смысл учения для </a:t>
            </a: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осужденных – 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значит определить меры педагогического влияния, способы работы с ними.</a:t>
            </a:r>
          </a:p>
          <a:p>
            <a:pPr marL="609600" indent="-609600" algn="just"/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609600" indent="-609600" algn="just"/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Факторы, влияющие на содержание и организацию процесса обучения в условиях </a:t>
            </a:r>
            <a:r>
              <a:rPr lang="ru-RU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вечерней сменной 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школы:</a:t>
            </a:r>
          </a:p>
          <a:p>
            <a:pPr marL="609600" indent="-609600" algn="just">
              <a:buFont typeface="Wingdings" pitchFamily="2" charset="2"/>
              <a:buAutoNum type="arabicPeriod"/>
            </a:pP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низкая учебная  мотивация или её полное отсутствие;</a:t>
            </a:r>
          </a:p>
          <a:p>
            <a:pPr marL="609600" indent="-609600" algn="just">
              <a:buFont typeface="Wingdings" pitchFamily="2" charset="2"/>
              <a:buAutoNum type="arabicPeriod"/>
            </a:pPr>
            <a:r>
              <a:rPr lang="ru-RU" sz="20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несформированность</a:t>
            </a: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умения учиться;</a:t>
            </a:r>
          </a:p>
          <a:p>
            <a:pPr marL="609600" indent="-609600" algn="just">
              <a:buFont typeface="Wingdings" pitchFamily="2" charset="2"/>
              <a:buAutoNum type="arabicPeriod"/>
            </a:pPr>
            <a:r>
              <a:rPr lang="ru-RU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специфика контингента учащихся.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3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3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8" grpId="0"/>
      <p:bldP spid="10137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Компоненты мотивации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1428736"/>
            <a:ext cx="8229600" cy="4530725"/>
          </a:xfrm>
        </p:spPr>
        <p:txBody>
          <a:bodyPr>
            <a:normAutofit fontScale="925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1.   Личностный смысл учения, т.е. внутреннее отношение к учению.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  Виды мотивов учения:</a:t>
            </a:r>
          </a:p>
          <a:p>
            <a:pPr marL="609600" indent="-609600">
              <a:lnSpc>
                <a:spcPct val="80000"/>
              </a:lnSpc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познавательные, связанны с содержанием учебной деятельности;</a:t>
            </a:r>
          </a:p>
          <a:p>
            <a:pPr marL="609600" indent="-609600">
              <a:lnSpc>
                <a:spcPct val="80000"/>
              </a:lnSpc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социальные (позиционные), связанны с взаимодействиями с другими людьми;</a:t>
            </a:r>
          </a:p>
          <a:p>
            <a:pPr marL="609600" indent="-609600">
              <a:lnSpc>
                <a:spcPct val="80000"/>
              </a:lnSpc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внутренние, характеризующие интерес как к процессу обучения, так и к результатам;</a:t>
            </a:r>
          </a:p>
          <a:p>
            <a:pPr marL="609600" indent="-609600">
              <a:lnSpc>
                <a:spcPct val="80000"/>
              </a:lnSpc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внешние, в силу долга, по обязанности;</a:t>
            </a:r>
          </a:p>
          <a:p>
            <a:pPr marL="609600" indent="-609600">
              <a:lnSpc>
                <a:spcPct val="80000"/>
              </a:lnSpc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достижение успеха и избегание неудач.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3.  </a:t>
            </a:r>
            <a:r>
              <a:rPr lang="ru-RU" sz="2400" b="1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Целеполагание</a:t>
            </a: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уметь ставить цели, обосновывать и достигать их.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4.  Реализация мотива в поведении.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5.  Эмоциональное отношение к учёбе. </a:t>
            </a:r>
          </a:p>
          <a:p>
            <a:pPr marL="609600" indent="-609600">
              <a:lnSpc>
                <a:spcPct val="80000"/>
              </a:lnSpc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609600" indent="-609600">
              <a:lnSpc>
                <a:spcPct val="80000"/>
              </a:lnSpc>
            </a:pPr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 typeface="Wingdings" pitchFamily="2" charset="2"/>
              <a:buAutoNum type="arabicPeriod"/>
            </a:pPr>
            <a:endParaRPr lang="ru-RU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34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3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3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34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03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34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3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3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34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4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34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34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2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Мотивация обучения</a:t>
            </a:r>
          </a:p>
        </p:txBody>
      </p:sp>
      <p:graphicFrame>
        <p:nvGraphicFramePr>
          <p:cNvPr id="6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1643042" y="1357298"/>
          <a:ext cx="5715040" cy="51800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48" y="0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Мотивация обучения</a:t>
            </a:r>
          </a:p>
        </p:txBody>
      </p:sp>
      <p:graphicFrame>
        <p:nvGraphicFramePr>
          <p:cNvPr id="5" name="Object 3"/>
          <p:cNvGraphicFramePr>
            <a:graphicFrameLocks noGrp="1" noChangeAspect="1"/>
          </p:cNvGraphicFramePr>
          <p:nvPr>
            <p:ph sz="half" idx="1"/>
          </p:nvPr>
        </p:nvGraphicFramePr>
        <p:xfrm>
          <a:off x="1000100" y="1142984"/>
          <a:ext cx="7429520" cy="554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Личностный смысл учения</a:t>
            </a:r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408113" y="1698625"/>
          <a:ext cx="6386512" cy="44989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8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8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6" grpId="0"/>
      <p:bldGraphic spid="6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Анализ уровня </a:t>
            </a:r>
            <a:r>
              <a:rPr lang="ru-RU" sz="4000" b="1" i="1" u="sng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обученности</a:t>
            </a:r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по предмету</a:t>
            </a:r>
          </a:p>
        </p:txBody>
      </p:sp>
      <p:graphicFrame>
        <p:nvGraphicFramePr>
          <p:cNvPr id="6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857224" y="1428736"/>
          <a:ext cx="7215238" cy="4786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/>
      <p:bldGraphic spid="6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5" name="Rectangle 5"/>
          <p:cNvSpPr>
            <a:spLocks noGrp="1" noChangeArrowheads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Уровень тревожности</a:t>
            </a:r>
          </a:p>
        </p:txBody>
      </p:sp>
      <p:graphicFrame>
        <p:nvGraphicFramePr>
          <p:cNvPr id="6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476250" y="1227138"/>
          <a:ext cx="8324850" cy="5221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9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9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5" grpId="0"/>
      <p:bldGraphic spid="6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33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Социализация выпускников </a:t>
            </a:r>
            <a:b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2010 </a:t>
            </a:r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  <a:r>
              <a:rPr lang="ru-RU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2011 </a:t>
            </a:r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учебного года</a:t>
            </a:r>
          </a:p>
        </p:txBody>
      </p:sp>
      <p:graphicFrame>
        <p:nvGraphicFramePr>
          <p:cNvPr id="6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714348" y="2071678"/>
          <a:ext cx="8143932" cy="4391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3" grpId="0"/>
      <p:bldGraphic spid="6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33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Социализация выпускников </a:t>
            </a:r>
            <a:b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2011 </a:t>
            </a:r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  <a:r>
              <a:rPr lang="ru-RU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2012 </a:t>
            </a:r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учебного года</a:t>
            </a:r>
          </a:p>
        </p:txBody>
      </p:sp>
      <p:graphicFrame>
        <p:nvGraphicFramePr>
          <p:cNvPr id="6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714348" y="2071678"/>
          <a:ext cx="8143932" cy="4391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3" grpId="0"/>
      <p:bldGraphic spid="6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33" name="Rectangle 9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Социализация выпускников </a:t>
            </a:r>
            <a:b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2012 </a:t>
            </a:r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</a:t>
            </a:r>
            <a:r>
              <a:rPr lang="ru-RU" sz="4000" b="1" i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2013 </a:t>
            </a:r>
            <a:r>
              <a:rPr lang="ru-RU" sz="4000" b="1" i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учебного года</a:t>
            </a:r>
          </a:p>
        </p:txBody>
      </p:sp>
      <p:graphicFrame>
        <p:nvGraphicFramePr>
          <p:cNvPr id="6" name="Object 5"/>
          <p:cNvGraphicFramePr>
            <a:graphicFrameLocks noGrp="1" noChangeAspect="1"/>
          </p:cNvGraphicFramePr>
          <p:nvPr>
            <p:ph sz="half" idx="1"/>
          </p:nvPr>
        </p:nvGraphicFramePr>
        <p:xfrm>
          <a:off x="714348" y="2071678"/>
          <a:ext cx="8143932" cy="4391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9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9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33" grpId="0"/>
      <p:bldGraphic spid="6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внимание!!!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571472" y="1643050"/>
            <a:ext cx="8358246" cy="452596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Тема2">
  <a:themeElements>
    <a:clrScheme name="Prefab">
      <a:dk1>
        <a:sysClr val="windowText" lastClr="000000"/>
      </a:dk1>
      <a:lt1>
        <a:sysClr val="window" lastClr="FFFFFF"/>
      </a:lt1>
      <a:dk2>
        <a:srgbClr val="5D5C64"/>
      </a:dk2>
      <a:lt2>
        <a:srgbClr val="E4D9BE"/>
      </a:lt2>
      <a:accent1>
        <a:srgbClr val="E0B62E"/>
      </a:accent1>
      <a:accent2>
        <a:srgbClr val="E6632E"/>
      </a:accent2>
      <a:accent3>
        <a:srgbClr val="73C1C7"/>
      </a:accent3>
      <a:accent4>
        <a:srgbClr val="75964C"/>
      </a:accent4>
      <a:accent5>
        <a:srgbClr val="C78C45"/>
      </a:accent5>
      <a:accent6>
        <a:srgbClr val="BCA076"/>
      </a:accent6>
      <a:hlink>
        <a:srgbClr val="CF3B0D"/>
      </a:hlink>
      <a:folHlink>
        <a:srgbClr val="7E756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944</TotalTime>
  <Words>431</Words>
  <Application>Microsoft Office PowerPoint</Application>
  <PresentationFormat>Экран (4:3)</PresentationFormat>
  <Paragraphs>62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Тема2</vt:lpstr>
      <vt:lpstr>Презентация PowerPoint</vt:lpstr>
      <vt:lpstr>Тема исследования: “Дифференцированное обучение как средство повышения уровня учебной мотивации учащихся-осужденных на уроках  ОБЖ в условиях вечерней (сменной) общеобразовательной школы при ИУ”.</vt:lpstr>
      <vt:lpstr>Цель исследования: “Выявить и обосновать условия повышения уровня учебной мотивации учащихся-осужденных в условиях вечерней(сменной) школы при ИУ”.</vt:lpstr>
      <vt:lpstr>Прогнозируемые результаты:</vt:lpstr>
      <vt:lpstr>Актуальность исследования</vt:lpstr>
      <vt:lpstr>Компоненты мотивации</vt:lpstr>
      <vt:lpstr>Мотивация обучения</vt:lpstr>
      <vt:lpstr>Мотивация обучения</vt:lpstr>
      <vt:lpstr>Личностный смысл учения</vt:lpstr>
      <vt:lpstr>Анализ уровня обученности по предмету</vt:lpstr>
      <vt:lpstr>Уровень тревожности</vt:lpstr>
      <vt:lpstr>Социализация выпускников  2010 -2011 учебного года</vt:lpstr>
      <vt:lpstr>Социализация выпускников  2011 -2012 учебного года</vt:lpstr>
      <vt:lpstr>Социализация выпускников  2012 -2013 учебного года</vt:lpstr>
      <vt:lpstr>Спасибо за внимание!!!</vt:lpstr>
    </vt:vector>
  </TitlesOfParts>
  <Company>Дом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ВОЛКОВА Н.Е. УЧИТЕЛЬ МАТЕМАТИКИ</dc:title>
  <dc:creator>Мама</dc:creator>
  <cp:lastModifiedBy>ПК</cp:lastModifiedBy>
  <cp:revision>78</cp:revision>
  <dcterms:created xsi:type="dcterms:W3CDTF">2005-10-13T16:58:45Z</dcterms:created>
  <dcterms:modified xsi:type="dcterms:W3CDTF">2014-01-21T15:19:35Z</dcterms:modified>
</cp:coreProperties>
</file>