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</p:sldMasterIdLst>
  <p:sldIdLst>
    <p:sldId id="303" r:id="rId2"/>
    <p:sldId id="275" r:id="rId3"/>
    <p:sldId id="307" r:id="rId4"/>
    <p:sldId id="258" r:id="rId5"/>
    <p:sldId id="308" r:id="rId6"/>
    <p:sldId id="260" r:id="rId7"/>
    <p:sldId id="257" r:id="rId8"/>
    <p:sldId id="312" r:id="rId9"/>
    <p:sldId id="261" r:id="rId10"/>
    <p:sldId id="262" r:id="rId11"/>
    <p:sldId id="302" r:id="rId12"/>
    <p:sldId id="305" r:id="rId13"/>
    <p:sldId id="301" r:id="rId14"/>
    <p:sldId id="269" r:id="rId15"/>
    <p:sldId id="289" r:id="rId16"/>
    <p:sldId id="290" r:id="rId17"/>
    <p:sldId id="281" r:id="rId18"/>
    <p:sldId id="310" r:id="rId19"/>
    <p:sldId id="282" r:id="rId20"/>
    <p:sldId id="299" r:id="rId21"/>
    <p:sldId id="283" r:id="rId22"/>
    <p:sldId id="294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2E0C2F4-F4E5-4507-B688-3D3231FA5BB6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A73E986-D107-488A-BADF-02E18EE3F85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AE61D8F-88D4-4393-99A7-1CE61045A7E1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B7F01C6-07A3-4431-8884-E60AD16EF40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9B4308-EBC8-489B-AD16-5330EDA5BAC2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464FD5-D2DB-42DD-996C-05584E7763A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37AE4FA-83F4-4E74-8AD8-B10795AA2F76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C52F0E-FD0F-4569-B2FB-9EDF4A8C4F0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3D9F5AC-9FB9-4648-877D-E5D7805ABD52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F3D358E-7749-498F-8704-CCD70F7937E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610A65F-91B3-4824-B455-B5F1D2D809A8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D20A060-70E0-4C14-A155-53DCF0FEB44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CBAD8B-7E3D-4DE6-8DB5-7DF7F5F8E7FF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89D0B2-FA77-4C03-B55D-20C289AC58D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FCF21A95-1B44-4250-B1CA-CE486F4317A4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33F21A5-D194-4232-92BE-8CD9B0EC097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8A29123-0505-4AAC-BE45-C30F6D3BFDA4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83D147F-8416-4023-9E5C-B620904978B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3A38C3-649F-45A4-A603-131E5C7DCF8E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636E60-4134-4FEA-B127-30BDF6FE0F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9E5ACE0-8FF8-40BD-A635-4299C833B261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7273C57-3254-47B2-B312-5B81D5A4E2E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7C62268-254A-4038-BFA7-BBE6761A624B}" type="datetimeFigureOut">
              <a:rPr lang="ru-RU" smtClean="0"/>
              <a:pPr>
                <a:defRPr/>
              </a:pPr>
              <a:t>10.02.2016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2F11FED-1D3E-4EA7-98D3-F8845D1B1AE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763587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ru-RU" altLang="ru-RU" sz="5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</a:t>
            </a:r>
            <a:r>
              <a:rPr lang="ru-RU" altLang="ru-RU" sz="5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Добрый день!</a:t>
            </a: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1357290" y="2071678"/>
            <a:ext cx="1581150" cy="1438275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3600">
              <a:solidFill>
                <a:srgbClr val="FFFF00"/>
              </a:solidFill>
              <a:latin typeface="Verdana" pitchFamily="34" charset="0"/>
            </a:endParaRPr>
          </a:p>
        </p:txBody>
      </p:sp>
      <p:pic>
        <p:nvPicPr>
          <p:cNvPr id="7173" name="Picture 5" descr="f10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4071942"/>
            <a:ext cx="2160587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AG00174_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357298"/>
            <a:ext cx="1870075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6600" b="1" i="1" dirty="0" smtClean="0">
                <a:solidFill>
                  <a:schemeClr val="accent2"/>
                </a:solidFill>
              </a:rPr>
              <a:t>Числа правят миром!</a:t>
            </a:r>
          </a:p>
          <a:p>
            <a:pPr algn="r" eaLnBrk="1" hangingPunct="1">
              <a:buFont typeface="Wingdings" pitchFamily="2" charset="2"/>
              <a:buNone/>
            </a:pPr>
            <a:r>
              <a:rPr lang="ru-RU" sz="6000" b="1" i="1" dirty="0" smtClean="0">
                <a:solidFill>
                  <a:schemeClr val="accent2"/>
                </a:solidFill>
              </a:rPr>
              <a:t>                          </a:t>
            </a:r>
            <a:r>
              <a:rPr lang="ru-RU" sz="4800" b="1" i="1" dirty="0" smtClean="0">
                <a:solidFill>
                  <a:schemeClr val="accent2"/>
                </a:solidFill>
              </a:rPr>
              <a:t>Пифагор</a:t>
            </a:r>
            <a:r>
              <a:rPr lang="ru-RU" sz="4800" b="1" i="1" dirty="0" smtClean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5400" b="1" dirty="0" smtClean="0">
                <a:solidFill>
                  <a:schemeClr val="tx1"/>
                </a:solidFill>
              </a:rPr>
              <a:t>Эпиграф урока</a:t>
            </a:r>
          </a:p>
        </p:txBody>
      </p:sp>
      <p:pic>
        <p:nvPicPr>
          <p:cNvPr id="21506" name="Picture 2" descr="C:\Users\DNS\Desktop\3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05064"/>
            <a:ext cx="2232248" cy="1998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76672"/>
            <a:ext cx="946854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2"/>
                </a:solidFill>
              </a:rPr>
              <a:t>Какие понятия были изучены</a:t>
            </a:r>
          </a:p>
          <a:p>
            <a:r>
              <a:rPr lang="ru-RU" sz="4800" b="1" dirty="0" smtClean="0">
                <a:solidFill>
                  <a:schemeClr val="accent2"/>
                </a:solidFill>
              </a:rPr>
              <a:t> на предыдущих уроках?</a:t>
            </a:r>
          </a:p>
          <a:p>
            <a:endParaRPr lang="ru-RU" sz="4800" b="1" dirty="0" smtClean="0">
              <a:solidFill>
                <a:srgbClr val="FFC000"/>
              </a:solidFill>
            </a:endParaRPr>
          </a:p>
          <a:p>
            <a:endParaRPr lang="ru-RU" sz="4800" b="1" dirty="0" smtClean="0">
              <a:solidFill>
                <a:srgbClr val="FFC000"/>
              </a:solidFill>
            </a:endParaRPr>
          </a:p>
          <a:p>
            <a:endParaRPr lang="ru-RU" sz="4800" b="1" dirty="0" smtClean="0">
              <a:solidFill>
                <a:srgbClr val="FFC000"/>
              </a:solidFill>
            </a:endParaRPr>
          </a:p>
          <a:p>
            <a:r>
              <a:rPr lang="ru-RU" sz="4800" b="1" dirty="0" smtClean="0">
                <a:solidFill>
                  <a:srgbClr val="FFC000"/>
                </a:solidFill>
              </a:rPr>
              <a:t> </a:t>
            </a:r>
            <a:r>
              <a:rPr lang="ru-RU" sz="5400" b="1" dirty="0" smtClean="0">
                <a:solidFill>
                  <a:schemeClr val="accent2"/>
                </a:solidFill>
              </a:rPr>
              <a:t>Дайте </a:t>
            </a:r>
            <a:r>
              <a:rPr lang="ru-RU" sz="5400" b="1" dirty="0" smtClean="0">
                <a:solidFill>
                  <a:schemeClr val="accent2"/>
                </a:solidFill>
              </a:rPr>
              <a:t>определение</a:t>
            </a:r>
          </a:p>
          <a:p>
            <a:r>
              <a:rPr lang="ru-RU" sz="5400" b="1" dirty="0" smtClean="0">
                <a:solidFill>
                  <a:schemeClr val="accent2"/>
                </a:solidFill>
              </a:rPr>
              <a:t> понятиям.</a:t>
            </a:r>
            <a:endParaRPr lang="ru-RU" sz="5400" b="1" dirty="0">
              <a:solidFill>
                <a:schemeClr val="accent2"/>
              </a:solidFill>
            </a:endParaRPr>
          </a:p>
        </p:txBody>
      </p:sp>
      <p:pic>
        <p:nvPicPr>
          <p:cNvPr id="3" name="Picture 2" descr="C:\Users\DNS\Desktop\3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000240"/>
            <a:ext cx="2232248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7200" b="1" dirty="0" smtClean="0"/>
              <a:t>Укажите все </a:t>
            </a:r>
            <a:r>
              <a:rPr lang="ru-RU" sz="7200" b="1" u="sng" dirty="0" smtClean="0"/>
              <a:t>делители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7200" b="1" dirty="0" smtClean="0"/>
              <a:t>числа 18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7200" b="1" dirty="0" smtClean="0">
                <a:solidFill>
                  <a:schemeClr val="accent2"/>
                </a:solidFill>
              </a:rPr>
              <a:t>1,2,3,6,9,18</a:t>
            </a:r>
          </a:p>
        </p:txBody>
      </p:sp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200050"/>
            <a:ext cx="835292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чисел 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3,6,10,22,17,30,120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выберите те, которые являются </a:t>
            </a:r>
            <a:endParaRPr kumimoji="0" lang="ru-RU" sz="5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делителями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числа 60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00364" y="485776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2"/>
                </a:solidFill>
              </a:rPr>
              <a:t>3; 6; 10; 30</a:t>
            </a:r>
            <a:endParaRPr lang="ru-RU" sz="54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6600" b="1" dirty="0" smtClean="0"/>
              <a:t>Какие из чисел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6600" b="1" dirty="0" smtClean="0"/>
              <a:t>15,25,100,300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6600" b="1" dirty="0" smtClean="0"/>
              <a:t> </a:t>
            </a:r>
            <a:r>
              <a:rPr lang="ru-RU" sz="6600" b="1" u="sng" dirty="0" smtClean="0"/>
              <a:t>кратны</a:t>
            </a:r>
            <a:r>
              <a:rPr lang="ru-RU" sz="6600" b="1" dirty="0" smtClean="0"/>
              <a:t> 20?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6600" b="1" dirty="0" smtClean="0">
                <a:solidFill>
                  <a:schemeClr val="accent2"/>
                </a:solidFill>
              </a:rPr>
              <a:t>100,300</a:t>
            </a:r>
          </a:p>
        </p:txBody>
      </p:sp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4800" b="1" dirty="0" smtClean="0"/>
              <a:t>Назовите несколько </a:t>
            </a:r>
            <a:br>
              <a:rPr lang="ru-RU" sz="4800" b="1" dirty="0" smtClean="0"/>
            </a:br>
            <a:r>
              <a:rPr lang="ru-RU" sz="4800" b="1" dirty="0" smtClean="0"/>
              <a:t>кратных  16</a:t>
            </a:r>
          </a:p>
          <a:p>
            <a:endParaRPr lang="ru-RU" dirty="0" smtClean="0"/>
          </a:p>
          <a:p>
            <a:r>
              <a:rPr lang="ru-RU" sz="4800" b="1" dirty="0" smtClean="0">
                <a:solidFill>
                  <a:schemeClr val="accent2"/>
                </a:solidFill>
              </a:rPr>
              <a:t>16,32,48,64,80,96…….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DNS\Desktop\34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191000" y="3515519"/>
            <a:ext cx="762000" cy="457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16832"/>
            <a:ext cx="8229600" cy="2304256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</a:rPr>
              <a:t> </a:t>
            </a:r>
            <a:r>
              <a:rPr lang="ru-RU" sz="4400" b="1" dirty="0" smtClean="0">
                <a:solidFill>
                  <a:schemeClr val="tx1"/>
                </a:solidFill>
                <a:effectLst/>
              </a:rPr>
              <a:t>Найдите устно частное от деления на 7:</a:t>
            </a:r>
            <a:br>
              <a:rPr lang="ru-RU" sz="4400" b="1" dirty="0" smtClean="0">
                <a:solidFill>
                  <a:schemeClr val="tx1"/>
                </a:solidFill>
                <a:effectLst/>
              </a:rPr>
            </a:br>
            <a:r>
              <a:rPr lang="ru-RU" sz="4400" b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4400" b="1" dirty="0" smtClean="0">
                <a:solidFill>
                  <a:schemeClr val="tx1"/>
                </a:solidFill>
                <a:effectLst/>
              </a:rPr>
            </a:br>
            <a:r>
              <a:rPr lang="ru-RU" sz="4400" b="1" dirty="0" smtClean="0">
                <a:solidFill>
                  <a:schemeClr val="tx1"/>
                </a:solidFill>
              </a:rPr>
              <a:t/>
            </a:r>
            <a:br>
              <a:rPr lang="ru-RU" sz="4400" b="1" dirty="0" smtClean="0">
                <a:solidFill>
                  <a:schemeClr val="tx1"/>
                </a:solidFill>
              </a:rPr>
            </a:br>
            <a:r>
              <a:rPr lang="ru-RU" sz="4400" b="1" dirty="0" smtClean="0">
                <a:solidFill>
                  <a:schemeClr val="tx1"/>
                </a:solidFill>
              </a:rPr>
              <a:t>63                      </a:t>
            </a:r>
            <a:br>
              <a:rPr lang="ru-RU" sz="4400" b="1" dirty="0" smtClean="0">
                <a:solidFill>
                  <a:schemeClr val="tx1"/>
                </a:solidFill>
              </a:rPr>
            </a:br>
            <a:r>
              <a:rPr lang="ru-RU" sz="4400" b="1" dirty="0" smtClean="0">
                <a:solidFill>
                  <a:schemeClr val="tx1"/>
                </a:solidFill>
              </a:rPr>
              <a:t>707                      </a:t>
            </a:r>
            <a:br>
              <a:rPr lang="ru-RU" sz="4400" b="1" dirty="0" smtClean="0">
                <a:solidFill>
                  <a:schemeClr val="tx1"/>
                </a:solidFill>
              </a:rPr>
            </a:br>
            <a:r>
              <a:rPr lang="ru-RU" sz="4400" b="1" dirty="0" smtClean="0">
                <a:solidFill>
                  <a:schemeClr val="tx1"/>
                </a:solidFill>
              </a:rPr>
              <a:t>7 </a:t>
            </a:r>
            <a:r>
              <a:rPr lang="ru-RU" sz="4400" b="1" baseline="30000" dirty="0" smtClean="0">
                <a:solidFill>
                  <a:schemeClr val="tx1"/>
                </a:solidFill>
              </a:rPr>
              <a:t>.</a:t>
            </a:r>
            <a:r>
              <a:rPr lang="ru-RU" sz="4400" b="1" dirty="0" smtClean="0">
                <a:solidFill>
                  <a:schemeClr val="tx1"/>
                </a:solidFill>
              </a:rPr>
              <a:t> 48                     </a:t>
            </a:r>
            <a:br>
              <a:rPr lang="ru-RU" sz="4400" b="1" dirty="0" smtClean="0">
                <a:solidFill>
                  <a:schemeClr val="tx1"/>
                </a:solidFill>
              </a:rPr>
            </a:br>
            <a:r>
              <a:rPr lang="ru-RU" sz="4400" b="1" dirty="0" smtClean="0">
                <a:solidFill>
                  <a:schemeClr val="tx1"/>
                </a:solidFill>
              </a:rPr>
              <a:t>35 </a:t>
            </a:r>
            <a:r>
              <a:rPr lang="ru-RU" sz="4400" b="1" baseline="30000" dirty="0" smtClean="0">
                <a:solidFill>
                  <a:schemeClr val="tx1"/>
                </a:solidFill>
              </a:rPr>
              <a:t>.</a:t>
            </a:r>
            <a:r>
              <a:rPr lang="ru-RU" sz="4400" b="1" dirty="0" smtClean="0">
                <a:solidFill>
                  <a:schemeClr val="tx1"/>
                </a:solidFill>
              </a:rPr>
              <a:t> 11               </a:t>
            </a:r>
            <a:br>
              <a:rPr lang="ru-RU" sz="4400" b="1" dirty="0" smtClean="0">
                <a:solidFill>
                  <a:schemeClr val="tx1"/>
                </a:solidFill>
              </a:rPr>
            </a:br>
            <a:endParaRPr lang="ru-RU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40386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7200" b="1" dirty="0" smtClean="0"/>
              <a:t>Найдите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7200" b="1" dirty="0" smtClean="0"/>
              <a:t> НОК(9;15)</a:t>
            </a:r>
          </a:p>
          <a:p>
            <a:pPr algn="ctr">
              <a:buNone/>
            </a:pPr>
            <a:r>
              <a:rPr lang="ru-RU" sz="7200" b="1" dirty="0" smtClean="0">
                <a:solidFill>
                  <a:schemeClr val="accent2"/>
                </a:solidFill>
              </a:rPr>
              <a:t>НОК(9;15)=45</a:t>
            </a:r>
          </a:p>
        </p:txBody>
      </p:sp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7200" b="1" dirty="0" smtClean="0"/>
              <a:t>Найдите НОД(50;15)</a:t>
            </a:r>
          </a:p>
          <a:p>
            <a:pPr algn="ctr"/>
            <a:r>
              <a:rPr lang="ru-RU" sz="7200" b="1" dirty="0" smtClean="0">
                <a:solidFill>
                  <a:schemeClr val="accent2"/>
                </a:solidFill>
              </a:rPr>
              <a:t>НОД(50;15)=5</a:t>
            </a:r>
          </a:p>
        </p:txBody>
      </p:sp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669014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Произведение 170*63</a:t>
            </a:r>
          </a:p>
          <a:p>
            <a:pPr algn="ctr"/>
            <a:r>
              <a:rPr lang="ru-RU" sz="5400" b="1" dirty="0" smtClean="0"/>
              <a:t>Делится на 10 ,</a:t>
            </a:r>
          </a:p>
          <a:p>
            <a:pPr algn="ctr"/>
            <a:r>
              <a:rPr lang="ru-RU" sz="5400" b="1" dirty="0" smtClean="0"/>
              <a:t> а на 9 ?</a:t>
            </a:r>
            <a:endParaRPr lang="ru-RU" sz="5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89" name="Picture 1" descr="C:\Users\DNS\Desktop\3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9552" y="3789040"/>
            <a:ext cx="3484190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Научиться определять делится ли произведение на данное число или нет.</a:t>
            </a:r>
            <a:endParaRPr lang="ru-RU" sz="4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7239000" cy="4455496"/>
          </a:xfrm>
        </p:spPr>
        <p:txBody>
          <a:bodyPr/>
          <a:lstStyle/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857224" y="285728"/>
            <a:ext cx="7143800" cy="182166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1" y="2428868"/>
            <a:ext cx="7920880" cy="36009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Рпоизевдеине</a:t>
            </a:r>
            <a:endParaRPr lang="ru-RU" sz="66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делимость</a:t>
            </a:r>
          </a:p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произведения</a:t>
            </a:r>
          </a:p>
          <a:p>
            <a:pPr algn="ctr"/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sz="6000" b="1" i="1" dirty="0" smtClean="0">
                <a:solidFill>
                  <a:schemeClr val="accent2"/>
                </a:solidFill>
              </a:rPr>
              <a:t>Делимость произведения</a:t>
            </a:r>
          </a:p>
          <a:p>
            <a:pPr eaLnBrk="1" hangingPunct="1">
              <a:buFont typeface="Wingdings" pitchFamily="2" charset="2"/>
              <a:buNone/>
            </a:pPr>
            <a:endParaRPr lang="ru-RU" sz="4800" b="1" i="1" dirty="0" smtClean="0"/>
          </a:p>
          <a:p>
            <a:pPr eaLnBrk="1" hangingPunct="1"/>
            <a:endParaRPr lang="ru-RU" dirty="0" smtClean="0"/>
          </a:p>
        </p:txBody>
      </p:sp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dirty="0" smtClean="0">
                <a:solidFill>
                  <a:schemeClr val="tx1"/>
                </a:solidFill>
              </a:rPr>
              <a:t>Тема урока: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3929066"/>
            <a:ext cx="1722120" cy="1143000"/>
          </a:xfrm>
          <a:noFill/>
        </p:spPr>
      </p:pic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effectLst/>
              </a:rPr>
              <a:t>Задача 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500063" y="1412776"/>
            <a:ext cx="807243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 книжный магазин привезли 53 </a:t>
            </a:r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упаковки книг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штук в каждой. Можно ли эти книги распределить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поровну между тремя продавцами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4143380"/>
            <a:ext cx="42291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714752"/>
            <a:ext cx="1971675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929322" y="4000504"/>
            <a:ext cx="1912620" cy="1143000"/>
          </a:xfrm>
          <a:noFill/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Задача</a:t>
            </a: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714375" y="1268761"/>
            <a:ext cx="814387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празднику организация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приобрела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упаковки роз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 125 штук в каждой упаковке. Можно ли сделать 25 букетов, используя эти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400" b="1" i="1" smtClean="0"/>
              <a:t>Если хотя бы один из множителей длится на некоторое число, то и произведение делиться  на это число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/>
                </a:solidFill>
              </a:rPr>
              <a:t>Признак делимости произведения</a:t>
            </a: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285860"/>
          <a:ext cx="8229600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Вариант 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Вариант 2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3200" b="1" dirty="0" smtClean="0"/>
                        <a:t>а) 24*31;  917*36;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3200" b="1" dirty="0" smtClean="0"/>
                        <a:t>   б)63*55;   33*16;</a:t>
                      </a:r>
                    </a:p>
                    <a:p>
                      <a:pPr marL="342900" indent="-342900">
                        <a:buNone/>
                      </a:pPr>
                      <a:endParaRPr lang="ru-RU" sz="3200" b="1" dirty="0" smtClean="0"/>
                    </a:p>
                    <a:p>
                      <a:pPr marL="342900" indent="-342900">
                        <a:buNone/>
                      </a:pPr>
                      <a:endParaRPr lang="ru-RU" sz="3200" b="1" dirty="0" smtClean="0"/>
                    </a:p>
                    <a:p>
                      <a:pPr marL="342900" indent="-342900">
                        <a:buNone/>
                      </a:pPr>
                      <a:r>
                        <a:rPr lang="ru-RU" sz="3200" b="1" dirty="0" smtClean="0"/>
                        <a:t>2. а) 78/13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3200" b="1" dirty="0" smtClean="0"/>
                        <a:t>     б) 147/8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3200" b="1" dirty="0" smtClean="0"/>
                        <a:t>а)16*13;     971*36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3200" b="1" baseline="0" dirty="0" smtClean="0"/>
                        <a:t>   б) 64*58;    37*24;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3200" b="1" baseline="0" dirty="0" smtClean="0"/>
                        <a:t> </a:t>
                      </a:r>
                    </a:p>
                    <a:p>
                      <a:pPr marL="342900" indent="-342900">
                        <a:buNone/>
                      </a:pPr>
                      <a:endParaRPr lang="ru-RU" sz="3200" b="1" baseline="0" dirty="0" smtClean="0"/>
                    </a:p>
                    <a:p>
                      <a:pPr marL="342900" indent="-342900">
                        <a:buNone/>
                      </a:pPr>
                      <a:r>
                        <a:rPr lang="ru-RU" sz="3200" b="1" baseline="0" dirty="0" smtClean="0"/>
                        <a:t>2. а)104/17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3200" b="1" baseline="0" dirty="0" smtClean="0"/>
                        <a:t>     б)189/8</a:t>
                      </a:r>
                      <a:endParaRPr lang="ru-RU" sz="32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2"/>
                </a:solidFill>
              </a:rPr>
              <a:t>Проверь соседа.</a:t>
            </a:r>
            <a:endParaRPr lang="ru-RU" sz="4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4400" b="1" dirty="0" smtClean="0"/>
              <a:t>Что мы изучали на уроке?</a:t>
            </a:r>
          </a:p>
          <a:p>
            <a:pPr eaLnBrk="1" hangingPunct="1"/>
            <a:r>
              <a:rPr lang="ru-RU" sz="4400" b="1" dirty="0" smtClean="0"/>
              <a:t>Сформулируйте признак делимости произведения на число.</a:t>
            </a:r>
          </a:p>
          <a:p>
            <a:pPr eaLnBrk="1" hangingPunct="1"/>
            <a:r>
              <a:rPr lang="ru-RU" sz="5400" b="1" dirty="0" smtClean="0"/>
              <a:t>А чему научились?</a:t>
            </a:r>
          </a:p>
        </p:txBody>
      </p:sp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chemeClr val="accent2"/>
                </a:solidFill>
              </a:rPr>
              <a:t>Итоги урока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800" b="1" dirty="0" smtClean="0"/>
              <a:t>№744(в); №746</a:t>
            </a:r>
            <a:endParaRPr lang="ru-RU" sz="4800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sz="4400" dirty="0" smtClean="0"/>
              <a:t>Подобрать и составить задачи с практическим содержанием по теме «Признак делимости </a:t>
            </a:r>
          </a:p>
          <a:p>
            <a:pPr>
              <a:buNone/>
            </a:pPr>
            <a:r>
              <a:rPr lang="ru-RU" sz="4400" dirty="0" smtClean="0"/>
              <a:t>произведения».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Домашнее задание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85720" y="1000109"/>
          <a:ext cx="8640960" cy="4857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0"/>
              </a:tblGrid>
              <a:tr h="653932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Заполнить лист самооценки.</a:t>
                      </a:r>
                      <a:endParaRPr lang="ru-RU" sz="3600" dirty="0"/>
                    </a:p>
                  </a:txBody>
                  <a:tcPr/>
                </a:tc>
              </a:tr>
              <a:tr h="4203851">
                <a:tc>
                  <a:txBody>
                    <a:bodyPr/>
                    <a:lstStyle/>
                    <a:p>
                      <a:r>
                        <a:rPr kumimoji="0" lang="ru-RU" sz="3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продолжите предложения: </a:t>
                      </a:r>
                    </a:p>
                    <a:p>
                      <a:r>
                        <a:rPr kumimoji="0" lang="ru-RU" sz="2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Мне удалось:</a:t>
                      </a:r>
                      <a:endParaRPr kumimoji="0" lang="ru-RU" sz="2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Узнать………..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Научиться……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Понять…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Смог потому что….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Сегодня на уроке я…….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Хочу сказать спасибо….</a:t>
                      </a:r>
                    </a:p>
                    <a:p>
                      <a:endParaRPr lang="ru-RU" sz="3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b="1" dirty="0" smtClean="0">
                <a:solidFill>
                  <a:schemeClr val="accent2"/>
                </a:solidFill>
              </a:rPr>
              <a:t>Оцените свою работу на уроке.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2648" y="311447"/>
            <a:ext cx="81534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3200" dirty="0"/>
          </a:p>
          <a:p>
            <a:pPr>
              <a:buNone/>
            </a:pPr>
            <a:endParaRPr lang="ru-RU" sz="3200" dirty="0" smtClean="0"/>
          </a:p>
          <a:p>
            <a:pPr>
              <a:buNone/>
            </a:pPr>
            <a:endParaRPr lang="ru-RU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1500174"/>
            <a:ext cx="8153400" cy="50720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1789</TotalTime>
  <Words>286</Words>
  <Application>Microsoft Office PowerPoint</Application>
  <PresentationFormat>Экран (4:3)</PresentationFormat>
  <Paragraphs>83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Открытая</vt:lpstr>
      <vt:lpstr>            Добрый день!</vt:lpstr>
      <vt:lpstr>Эпиграф урока</vt:lpstr>
      <vt:lpstr>Слайд 3</vt:lpstr>
      <vt:lpstr>Слайд 4</vt:lpstr>
      <vt:lpstr>Слайд 5</vt:lpstr>
      <vt:lpstr>Слайд 6</vt:lpstr>
      <vt:lpstr>Слайд 7</vt:lpstr>
      <vt:lpstr> Найдите устно частное от деления на 7:   63                       707                       7 . 48                      35 . 11                </vt:lpstr>
      <vt:lpstr>Слайд 9</vt:lpstr>
      <vt:lpstr>Слайд 10</vt:lpstr>
      <vt:lpstr>Слайд 11</vt:lpstr>
      <vt:lpstr>Слайд 12</vt:lpstr>
      <vt:lpstr>Слайд 13</vt:lpstr>
      <vt:lpstr>Тема урока:</vt:lpstr>
      <vt:lpstr>Задача </vt:lpstr>
      <vt:lpstr>Задача</vt:lpstr>
      <vt:lpstr>Признак делимости произведения</vt:lpstr>
      <vt:lpstr>Проверь соседа.</vt:lpstr>
      <vt:lpstr>Итоги урока</vt:lpstr>
      <vt:lpstr>Домашнее задание</vt:lpstr>
      <vt:lpstr>Оцените свою работу на уроке.</vt:lpstr>
      <vt:lpstr>Слайд 22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kab2</cp:lastModifiedBy>
  <cp:revision>145</cp:revision>
  <dcterms:created xsi:type="dcterms:W3CDTF">2011-03-14T17:25:34Z</dcterms:created>
  <dcterms:modified xsi:type="dcterms:W3CDTF">2016-02-10T03:10:42Z</dcterms:modified>
</cp:coreProperties>
</file>