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2" r:id="rId3"/>
    <p:sldId id="263" r:id="rId4"/>
    <p:sldId id="264" r:id="rId5"/>
    <p:sldId id="265" r:id="rId6"/>
    <p:sldId id="266" r:id="rId7"/>
    <p:sldId id="267" r:id="rId8"/>
    <p:sldId id="268" r:id="rId9"/>
    <p:sldId id="269" r:id="rId10"/>
    <p:sldId id="270" r:id="rId11"/>
    <p:sldId id="271" r:id="rId12"/>
    <p:sldId id="272" r:id="rId13"/>
    <p:sldId id="273" r:id="rId14"/>
    <p:sldId id="281" r:id="rId15"/>
    <p:sldId id="278" r:id="rId16"/>
    <p:sldId id="283" r:id="rId17"/>
    <p:sldId id="275" r:id="rId18"/>
    <p:sldId id="276" r:id="rId19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CC0000"/>
    <a:srgbClr val="005000"/>
    <a:srgbClr val="007A00"/>
    <a:srgbClr val="194B32"/>
    <a:srgbClr val="006600"/>
    <a:srgbClr val="6C0000"/>
    <a:srgbClr val="753805"/>
    <a:srgbClr val="7A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>
      <p:cViewPr varScale="1">
        <p:scale>
          <a:sx n="73" d="100"/>
          <a:sy n="73" d="100"/>
        </p:scale>
        <p:origin x="1320" y="7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86DDDE-3C24-42F7-AD86-2E92357493A0}" type="datetimeFigureOut">
              <a:rPr lang="ru-RU" smtClean="0"/>
              <a:pPr/>
              <a:t>25.06.2018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EAE15F-6247-4BFE-8560-255CB9D3AF35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86DDDE-3C24-42F7-AD86-2E92357493A0}" type="datetimeFigureOut">
              <a:rPr lang="ru-RU" smtClean="0"/>
              <a:pPr/>
              <a:t>25.06.2018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EAE15F-6247-4BFE-8560-255CB9D3AF35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86DDDE-3C24-42F7-AD86-2E92357493A0}" type="datetimeFigureOut">
              <a:rPr lang="ru-RU" smtClean="0"/>
              <a:pPr/>
              <a:t>25.06.2018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EAE15F-6247-4BFE-8560-255CB9D3AF35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86DDDE-3C24-42F7-AD86-2E92357493A0}" type="datetimeFigureOut">
              <a:rPr lang="ru-RU" smtClean="0"/>
              <a:pPr/>
              <a:t>25.06.2018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EAE15F-6247-4BFE-8560-255CB9D3AF35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86DDDE-3C24-42F7-AD86-2E92357493A0}" type="datetimeFigureOut">
              <a:rPr lang="ru-RU" smtClean="0"/>
              <a:pPr/>
              <a:t>25.06.2018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EAE15F-6247-4BFE-8560-255CB9D3AF35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86DDDE-3C24-42F7-AD86-2E92357493A0}" type="datetimeFigureOut">
              <a:rPr lang="ru-RU" smtClean="0"/>
              <a:pPr/>
              <a:t>25.06.2018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EAE15F-6247-4BFE-8560-255CB9D3AF35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86DDDE-3C24-42F7-AD86-2E92357493A0}" type="datetimeFigureOut">
              <a:rPr lang="ru-RU" smtClean="0"/>
              <a:pPr/>
              <a:t>25.06.2018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EAE15F-6247-4BFE-8560-255CB9D3AF35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86DDDE-3C24-42F7-AD86-2E92357493A0}" type="datetimeFigureOut">
              <a:rPr lang="ru-RU" smtClean="0"/>
              <a:pPr/>
              <a:t>25.06.2018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EAE15F-6247-4BFE-8560-255CB9D3AF35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86DDDE-3C24-42F7-AD86-2E92357493A0}" type="datetimeFigureOut">
              <a:rPr lang="ru-RU" smtClean="0"/>
              <a:pPr/>
              <a:t>25.06.2018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EAE15F-6247-4BFE-8560-255CB9D3AF35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86DDDE-3C24-42F7-AD86-2E92357493A0}" type="datetimeFigureOut">
              <a:rPr lang="ru-RU" smtClean="0"/>
              <a:pPr/>
              <a:t>25.06.2018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EAE15F-6247-4BFE-8560-255CB9D3AF35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86DDDE-3C24-42F7-AD86-2E92357493A0}" type="datetimeFigureOut">
              <a:rPr lang="ru-RU" smtClean="0"/>
              <a:pPr/>
              <a:t>25.06.2018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EAE15F-6247-4BFE-8560-255CB9D3AF35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786DDDE-3C24-42F7-AD86-2E92357493A0}" type="datetimeFigureOut">
              <a:rPr lang="ru-RU" smtClean="0"/>
              <a:pPr/>
              <a:t>25.06.2018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6EAE15F-6247-4BFE-8560-255CB9D3AF35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5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6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5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3568" y="692696"/>
            <a:ext cx="6552728" cy="2376264"/>
          </a:xfrm>
        </p:spPr>
        <p:txBody>
          <a:bodyPr>
            <a:no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l"/>
            <a:r>
              <a:rPr lang="ru-RU" b="1" dirty="0" smtClean="0">
                <a:ln w="11430"/>
                <a:solidFill>
                  <a:srgbClr val="CC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_BodoniNova" pitchFamily="18" charset="-52"/>
              </a:rPr>
              <a:t>             </a:t>
            </a:r>
            <a:r>
              <a:rPr lang="ru-RU" sz="5400" b="1" dirty="0" smtClean="0">
                <a:ln w="11430"/>
                <a:solidFill>
                  <a:srgbClr val="CC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_BodoniNova" pitchFamily="18" charset="-52"/>
              </a:rPr>
              <a:t>Проект</a:t>
            </a:r>
            <a:br>
              <a:rPr lang="ru-RU" sz="5400" b="1" dirty="0" smtClean="0">
                <a:ln w="11430"/>
                <a:solidFill>
                  <a:srgbClr val="CC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_BodoniNova" pitchFamily="18" charset="-52"/>
              </a:rPr>
            </a:br>
            <a:r>
              <a:rPr lang="ru-RU" sz="5400" b="1" dirty="0" smtClean="0">
                <a:ln w="11430"/>
                <a:solidFill>
                  <a:srgbClr val="CC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_BodoniNova" pitchFamily="18" charset="-52"/>
              </a:rPr>
              <a:t>«Наш весёлый        огород»</a:t>
            </a:r>
            <a:r>
              <a:rPr lang="ru-RU" sz="5400" b="1" dirty="0">
                <a:ln w="11430"/>
                <a:solidFill>
                  <a:srgbClr val="CC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_BodoniNova" pitchFamily="18" charset="-52"/>
              </a:rPr>
              <a:t/>
            </a:r>
            <a:br>
              <a:rPr lang="ru-RU" sz="5400" b="1" dirty="0">
                <a:ln w="11430"/>
                <a:solidFill>
                  <a:srgbClr val="CC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_BodoniNova" pitchFamily="18" charset="-52"/>
              </a:rPr>
            </a:br>
            <a:endParaRPr lang="ru-RU" sz="5400" b="1" dirty="0">
              <a:ln w="11430"/>
              <a:solidFill>
                <a:srgbClr val="CC00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a_BodoniNova" pitchFamily="18" charset="-52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539552" y="2852936"/>
            <a:ext cx="5184576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i="1" dirty="0" smtClean="0">
                <a:solidFill>
                  <a:srgbClr val="0070C0"/>
                </a:solidFill>
              </a:rPr>
              <a:t>Выполнила: </a:t>
            </a:r>
            <a:endParaRPr lang="ru-RU" sz="2400" b="1" i="1" dirty="0">
              <a:solidFill>
                <a:srgbClr val="0070C0"/>
              </a:solidFill>
            </a:endParaRPr>
          </a:p>
          <a:p>
            <a:pPr algn="ctr"/>
            <a:r>
              <a:rPr lang="ru-RU" sz="2400" b="1" i="1" dirty="0" smtClean="0">
                <a:solidFill>
                  <a:srgbClr val="0070C0"/>
                </a:solidFill>
              </a:rPr>
              <a:t>воспитатель</a:t>
            </a:r>
          </a:p>
          <a:p>
            <a:pPr algn="ctr"/>
            <a:r>
              <a:rPr lang="ru-RU" sz="2400" b="1" i="1" dirty="0" smtClean="0">
                <a:solidFill>
                  <a:srgbClr val="0070C0"/>
                </a:solidFill>
              </a:rPr>
              <a:t>МБДОУ детский сад №14                                               Темишева Р.И.</a:t>
            </a:r>
            <a:endParaRPr lang="ru-RU" sz="2400" b="1" i="1" dirty="0">
              <a:solidFill>
                <a:srgbClr val="0070C0"/>
              </a:solidFill>
            </a:endParaRPr>
          </a:p>
          <a:p>
            <a:pPr algn="ctr"/>
            <a:r>
              <a:rPr lang="ru-RU" sz="2400" b="1" i="1" dirty="0">
                <a:solidFill>
                  <a:srgbClr val="0070C0"/>
                </a:solidFill>
              </a:rPr>
              <a:t>                 </a:t>
            </a:r>
          </a:p>
          <a:p>
            <a:pPr algn="ctr"/>
            <a:endParaRPr lang="ru-RU" sz="2400" b="1" i="1" dirty="0">
              <a:solidFill>
                <a:srgbClr val="0070C0"/>
              </a:solidFill>
            </a:endParaRPr>
          </a:p>
          <a:p>
            <a:pPr algn="ctr"/>
            <a:r>
              <a:rPr lang="ru-RU" sz="2400" b="1" i="1" dirty="0" smtClean="0">
                <a:solidFill>
                  <a:srgbClr val="0070C0"/>
                </a:solidFill>
              </a:rPr>
              <a:t>2018г</a:t>
            </a:r>
            <a:r>
              <a:rPr lang="ru-RU" sz="2400" b="1" i="1" dirty="0">
                <a:solidFill>
                  <a:srgbClr val="0070C0"/>
                </a:solidFill>
              </a:rPr>
              <a:t>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323528" y="332657"/>
            <a:ext cx="4032448" cy="2088231"/>
          </a:xfrm>
        </p:spPr>
        <p:txBody>
          <a:bodyPr>
            <a:normAutofit fontScale="90000"/>
          </a:bodyPr>
          <a:lstStyle/>
          <a:p>
            <a:r>
              <a:rPr lang="ru-RU" sz="27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Посадили огород,</a:t>
            </a:r>
            <a:br>
              <a:rPr lang="ru-RU" sz="27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</a:br>
            <a:r>
              <a:rPr lang="ru-RU" sz="27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Посмотрите, что растет!</a:t>
            </a:r>
            <a:r>
              <a:rPr lang="ru-RU" sz="2700" b="1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/>
            </a:r>
            <a:br>
              <a:rPr lang="ru-RU" sz="2700" b="1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</a:br>
            <a:r>
              <a:rPr lang="ru-RU" sz="27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Будем мы ухаживать.</a:t>
            </a:r>
            <a:br>
              <a:rPr lang="ru-RU" sz="27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</a:br>
            <a:r>
              <a:rPr lang="ru-RU" sz="27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Будем поливать.</a:t>
            </a:r>
            <a:br>
              <a:rPr lang="ru-RU" sz="27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</a:br>
            <a:r>
              <a:rPr lang="ru-RU" sz="27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Будем за росточками</a:t>
            </a:r>
            <a:br>
              <a:rPr lang="ru-RU" sz="27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</a:br>
            <a:r>
              <a:rPr lang="ru-RU" sz="27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Дружно наблюдать!</a:t>
            </a:r>
            <a:endParaRPr lang="ru-RU" sz="2700" b="1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323528" y="2564904"/>
            <a:ext cx="6696744" cy="3960440"/>
          </a:xfrm>
        </p:spPr>
        <p:txBody>
          <a:bodyPr>
            <a:normAutofit/>
          </a:bodyPr>
          <a:lstStyle/>
          <a:p>
            <a:pPr>
              <a:lnSpc>
                <a:spcPct val="115000"/>
              </a:lnSpc>
              <a:spcAft>
                <a:spcPts val="0"/>
              </a:spcAft>
            </a:pPr>
            <a:r>
              <a:rPr lang="ru-RU" b="1" i="1" dirty="0">
                <a:solidFill>
                  <a:schemeClr val="accent6">
                    <a:lumMod val="75000"/>
                  </a:schemeClr>
                </a:solidFill>
                <a:ea typeface="Calibri"/>
              </a:rPr>
              <a:t>Аннотация</a:t>
            </a:r>
            <a:r>
              <a:rPr lang="ru-RU" i="1" dirty="0">
                <a:solidFill>
                  <a:schemeClr val="accent6">
                    <a:lumMod val="75000"/>
                  </a:schemeClr>
                </a:solidFill>
                <a:ea typeface="Calibri"/>
              </a:rPr>
              <a:t>: </a:t>
            </a:r>
            <a:endParaRPr lang="ru-RU" i="1" dirty="0" smtClean="0">
              <a:solidFill>
                <a:schemeClr val="accent6">
                  <a:lumMod val="75000"/>
                </a:schemeClr>
              </a:solidFill>
              <a:ea typeface="Calibri"/>
            </a:endParaRPr>
          </a:p>
          <a:p>
            <a:pPr>
              <a:lnSpc>
                <a:spcPct val="115000"/>
              </a:lnSpc>
              <a:spcAft>
                <a:spcPts val="0"/>
              </a:spcAft>
            </a:pPr>
            <a:r>
              <a:rPr lang="ru-RU" sz="2400" b="1" i="1" dirty="0" smtClean="0">
                <a:solidFill>
                  <a:schemeClr val="accent6">
                    <a:lumMod val="50000"/>
                  </a:schemeClr>
                </a:solidFill>
                <a:ea typeface="Calibri"/>
              </a:rPr>
              <a:t>Проект «Наш весёлый огород</a:t>
            </a:r>
            <a:r>
              <a:rPr lang="ru-RU" sz="2400" b="1" i="1" dirty="0">
                <a:solidFill>
                  <a:schemeClr val="accent6">
                    <a:lumMod val="50000"/>
                  </a:schemeClr>
                </a:solidFill>
                <a:ea typeface="Calibri"/>
              </a:rPr>
              <a:t>» направлен на расширение представлений детей об окружающем мире и привитие трудовых навыков, посредством совместного создания огорода на участке детского сада.  </a:t>
            </a:r>
            <a:endParaRPr lang="ru-RU" sz="1800" b="1" i="1" dirty="0">
              <a:solidFill>
                <a:schemeClr val="accent6">
                  <a:lumMod val="50000"/>
                </a:schemeClr>
              </a:solidFill>
              <a:latin typeface="Calibri"/>
              <a:ea typeface="Calibri"/>
            </a:endParaRPr>
          </a:p>
          <a:p>
            <a:endParaRPr lang="ru-RU" sz="2400" dirty="0"/>
          </a:p>
        </p:txBody>
      </p:sp>
    </p:spTree>
    <p:extLst>
      <p:ext uri="{BB962C8B-B14F-4D97-AF65-F5344CB8AC3E}">
        <p14:creationId xmlns:p14="http://schemas.microsoft.com/office/powerpoint/2010/main" val="18023446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850106"/>
          </a:xfrm>
        </p:spPr>
        <p:txBody>
          <a:bodyPr/>
          <a:lstStyle/>
          <a:p>
            <a:r>
              <a:rPr lang="ru-RU" b="1" i="1" dirty="0" smtClean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О проекте</a:t>
            </a:r>
            <a:endParaRPr lang="ru-RU" b="1" i="1" dirty="0">
              <a:solidFill>
                <a:schemeClr val="accent6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ru-RU" sz="2400" b="1" i="1" dirty="0">
                <a:solidFill>
                  <a:schemeClr val="accent6">
                    <a:lumMod val="75000"/>
                  </a:schemeClr>
                </a:solidFill>
              </a:rPr>
              <a:t>Тип проекта: </a:t>
            </a:r>
            <a:r>
              <a:rPr lang="ru-RU" sz="2400" i="1" dirty="0">
                <a:solidFill>
                  <a:schemeClr val="accent6">
                    <a:lumMod val="50000"/>
                  </a:schemeClr>
                </a:solidFill>
              </a:rPr>
              <a:t>Познавательно - исследовательский</a:t>
            </a:r>
          </a:p>
          <a:p>
            <a:pPr marL="0" indent="0">
              <a:buNone/>
            </a:pPr>
            <a:r>
              <a:rPr lang="ru-RU" sz="2400" b="1" i="1" dirty="0">
                <a:solidFill>
                  <a:schemeClr val="accent6">
                    <a:lumMod val="75000"/>
                  </a:schemeClr>
                </a:solidFill>
              </a:rPr>
              <a:t>Вид проекта: </a:t>
            </a:r>
            <a:r>
              <a:rPr lang="ru-RU" sz="2400" i="1" dirty="0">
                <a:solidFill>
                  <a:schemeClr val="accent6">
                    <a:lumMod val="50000"/>
                  </a:schemeClr>
                </a:solidFill>
              </a:rPr>
              <a:t>групповой.</a:t>
            </a:r>
          </a:p>
          <a:p>
            <a:pPr marL="0" indent="0">
              <a:buNone/>
            </a:pPr>
            <a:r>
              <a:rPr lang="ru-RU" sz="2400" b="1" i="1" dirty="0">
                <a:solidFill>
                  <a:schemeClr val="accent6">
                    <a:lumMod val="75000"/>
                  </a:schemeClr>
                </a:solidFill>
              </a:rPr>
              <a:t>Продолжительность</a:t>
            </a:r>
            <a:r>
              <a:rPr lang="ru-RU" sz="2400" b="1" i="1" dirty="0">
                <a:solidFill>
                  <a:schemeClr val="accent6">
                    <a:lumMod val="50000"/>
                  </a:schemeClr>
                </a:solidFill>
              </a:rPr>
              <a:t>: </a:t>
            </a:r>
            <a:r>
              <a:rPr lang="ru-RU" sz="2400" i="1" dirty="0">
                <a:solidFill>
                  <a:schemeClr val="accent6">
                    <a:lumMod val="50000"/>
                  </a:schemeClr>
                </a:solidFill>
              </a:rPr>
              <a:t>краткосрочный </a:t>
            </a:r>
          </a:p>
          <a:p>
            <a:pPr marL="0" indent="0">
              <a:buNone/>
            </a:pPr>
            <a:r>
              <a:rPr lang="ru-RU" sz="2400" b="1" i="1" dirty="0">
                <a:solidFill>
                  <a:schemeClr val="accent6">
                    <a:lumMod val="75000"/>
                  </a:schemeClr>
                </a:solidFill>
              </a:rPr>
              <a:t>Возраст: </a:t>
            </a:r>
            <a:r>
              <a:rPr lang="ru-RU" sz="2400" i="1" dirty="0">
                <a:solidFill>
                  <a:schemeClr val="accent6">
                    <a:lumMod val="50000"/>
                  </a:schemeClr>
                </a:solidFill>
              </a:rPr>
              <a:t>6</a:t>
            </a:r>
            <a:r>
              <a:rPr lang="ru-RU" sz="2400" i="1" dirty="0" smtClean="0">
                <a:solidFill>
                  <a:schemeClr val="accent6">
                    <a:lumMod val="50000"/>
                  </a:schemeClr>
                </a:solidFill>
              </a:rPr>
              <a:t> </a:t>
            </a:r>
            <a:r>
              <a:rPr lang="ru-RU" sz="2400" i="1" dirty="0">
                <a:solidFill>
                  <a:schemeClr val="accent6">
                    <a:lumMod val="50000"/>
                  </a:schemeClr>
                </a:solidFill>
              </a:rPr>
              <a:t>лет.</a:t>
            </a:r>
          </a:p>
          <a:p>
            <a:pPr marL="0" indent="0">
              <a:buNone/>
            </a:pPr>
            <a:r>
              <a:rPr lang="ru-RU" sz="2400" b="1" i="1" dirty="0">
                <a:solidFill>
                  <a:schemeClr val="accent6">
                    <a:lumMod val="75000"/>
                  </a:schemeClr>
                </a:solidFill>
              </a:rPr>
              <a:t>Участники: </a:t>
            </a:r>
            <a:r>
              <a:rPr lang="ru-RU" sz="2400" i="1" dirty="0" smtClean="0">
                <a:solidFill>
                  <a:schemeClr val="accent6">
                    <a:lumMod val="50000"/>
                  </a:schemeClr>
                </a:solidFill>
              </a:rPr>
              <a:t>воспитатель,  </a:t>
            </a:r>
            <a:r>
              <a:rPr lang="ru-RU" sz="2400" i="1" dirty="0">
                <a:solidFill>
                  <a:schemeClr val="accent6">
                    <a:lumMod val="50000"/>
                  </a:schemeClr>
                </a:solidFill>
              </a:rPr>
              <a:t>дети </a:t>
            </a:r>
            <a:r>
              <a:rPr lang="ru-RU" sz="2400" i="1" dirty="0" smtClean="0">
                <a:solidFill>
                  <a:schemeClr val="accent6">
                    <a:lumMod val="50000"/>
                  </a:schemeClr>
                </a:solidFill>
              </a:rPr>
              <a:t>подготовительной группы</a:t>
            </a:r>
            <a:r>
              <a:rPr lang="ru-RU" sz="2400" i="1" dirty="0">
                <a:solidFill>
                  <a:schemeClr val="accent6">
                    <a:lumMod val="50000"/>
                  </a:schemeClr>
                </a:solidFill>
              </a:rPr>
              <a:t>.</a:t>
            </a:r>
          </a:p>
          <a:p>
            <a:pPr marL="0" indent="0">
              <a:buNone/>
            </a:pPr>
            <a:r>
              <a:rPr lang="ru-RU" sz="2400" b="1" i="1" dirty="0">
                <a:solidFill>
                  <a:schemeClr val="accent6">
                    <a:lumMod val="75000"/>
                  </a:schemeClr>
                </a:solidFill>
              </a:rPr>
              <a:t>Интеграция образовательных областей: </a:t>
            </a:r>
            <a:r>
              <a:rPr lang="ru-RU" sz="2400" i="1" dirty="0">
                <a:solidFill>
                  <a:schemeClr val="accent6">
                    <a:lumMod val="50000"/>
                  </a:schemeClr>
                </a:solidFill>
              </a:rPr>
              <a:t>Социально-коммуникативное, познавательное, речевое, художественно-эстетическое, физическое развитие.</a:t>
            </a:r>
          </a:p>
          <a:p>
            <a:pPr marL="0" indent="0">
              <a:buNone/>
            </a:pPr>
            <a:endParaRPr lang="ru-RU" sz="2400" dirty="0"/>
          </a:p>
        </p:txBody>
      </p:sp>
    </p:spTree>
    <p:extLst>
      <p:ext uri="{BB962C8B-B14F-4D97-AF65-F5344CB8AC3E}">
        <p14:creationId xmlns:p14="http://schemas.microsoft.com/office/powerpoint/2010/main" val="28560470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922114"/>
          </a:xfrm>
        </p:spPr>
        <p:txBody>
          <a:bodyPr>
            <a:normAutofit/>
          </a:bodyPr>
          <a:lstStyle/>
          <a:p>
            <a:r>
              <a:rPr lang="ru-RU" b="1" i="1" dirty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Актуальность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1412776"/>
            <a:ext cx="8229600" cy="5184576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sz="2000" i="1" dirty="0">
                <a:solidFill>
                  <a:schemeClr val="accent6">
                    <a:lumMod val="50000"/>
                  </a:schemeClr>
                </a:solidFill>
              </a:rPr>
              <a:t>Огород в детском саду является одним из условий, которое необходимо для осуществления экологического воспитания детей в детском саду.</a:t>
            </a:r>
          </a:p>
          <a:p>
            <a:pPr marL="0" indent="0">
              <a:buNone/>
            </a:pPr>
            <a:r>
              <a:rPr lang="ru-RU" sz="2000" i="1" dirty="0">
                <a:solidFill>
                  <a:schemeClr val="accent6">
                    <a:lumMod val="50000"/>
                  </a:schemeClr>
                </a:solidFill>
              </a:rPr>
              <a:t>Огород в детском саду нужен для того, чтобы знакомить дошкольников с природой и её сезонными изменениями.</a:t>
            </a:r>
          </a:p>
          <a:p>
            <a:pPr marL="0" indent="0">
              <a:buNone/>
            </a:pPr>
            <a:r>
              <a:rPr lang="ru-RU" sz="2000" i="1" dirty="0">
                <a:solidFill>
                  <a:schemeClr val="accent6">
                    <a:lumMod val="50000"/>
                  </a:schemeClr>
                </a:solidFill>
              </a:rPr>
              <a:t>Кроме этого, огород в детском саду и посильный труд детей на его территории оказывают влияние на формирование элементарных экологических представлений у дошкольников.</a:t>
            </a:r>
          </a:p>
          <a:p>
            <a:pPr marL="0" indent="0">
              <a:buNone/>
            </a:pPr>
            <a:r>
              <a:rPr lang="ru-RU" sz="2000" i="1" dirty="0">
                <a:solidFill>
                  <a:schemeClr val="accent6">
                    <a:lumMod val="50000"/>
                  </a:schemeClr>
                </a:solidFill>
              </a:rPr>
              <a:t>Огород в детском саду – это ещё и возможность видеть результаты своей работы. Совместный труд на огороде даёт возможность научиться ответственности, способствует формированию трудовых навыков и объединению детского коллектива. И, конечно, огород в детском саду, труд на свежем воздухе способствуют сохранению и укреплению здоровья ребят.</a:t>
            </a:r>
          </a:p>
          <a:p>
            <a:pPr marL="0" indent="0">
              <a:buNone/>
            </a:pPr>
            <a:endParaRPr lang="ru-RU" sz="2000" dirty="0"/>
          </a:p>
        </p:txBody>
      </p:sp>
    </p:spTree>
    <p:extLst>
      <p:ext uri="{BB962C8B-B14F-4D97-AF65-F5344CB8AC3E}">
        <p14:creationId xmlns:p14="http://schemas.microsoft.com/office/powerpoint/2010/main" val="3340090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980728"/>
            <a:ext cx="8229600" cy="540060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sz="2400" b="1" i="1" dirty="0">
                <a:solidFill>
                  <a:schemeClr val="accent6">
                    <a:lumMod val="75000"/>
                  </a:schemeClr>
                </a:solidFill>
              </a:rPr>
              <a:t>Проблема: </a:t>
            </a:r>
            <a:endParaRPr lang="ru-RU" sz="2400" b="1" i="1" dirty="0" smtClean="0">
              <a:solidFill>
                <a:schemeClr val="accent6">
                  <a:lumMod val="75000"/>
                </a:schemeClr>
              </a:solidFill>
            </a:endParaRPr>
          </a:p>
          <a:p>
            <a:pPr marL="0" indent="0">
              <a:buNone/>
            </a:pPr>
            <a:r>
              <a:rPr lang="ru-RU" sz="2400" i="1" dirty="0" smtClean="0">
                <a:solidFill>
                  <a:schemeClr val="accent6">
                    <a:lumMod val="50000"/>
                  </a:schemeClr>
                </a:solidFill>
              </a:rPr>
              <a:t>Дети </a:t>
            </a:r>
            <a:r>
              <a:rPr lang="ru-RU" sz="2400" i="1" dirty="0">
                <a:solidFill>
                  <a:schemeClr val="accent6">
                    <a:lumMod val="50000"/>
                  </a:schemeClr>
                </a:solidFill>
              </a:rPr>
              <a:t>в недостаточной степени имеют представления о растениях, о том, где они растут, о необходимых условиях их роста, их интерес к познавательно-исследовательской деятельности недостаточно развит.</a:t>
            </a:r>
          </a:p>
          <a:p>
            <a:pPr marL="0" indent="0">
              <a:buNone/>
            </a:pPr>
            <a:r>
              <a:rPr lang="ru-RU" sz="3600" b="1" i="1" dirty="0">
                <a:solidFill>
                  <a:schemeClr val="accent6">
                    <a:lumMod val="75000"/>
                  </a:schemeClr>
                </a:solidFill>
              </a:rPr>
              <a:t>Цель: </a:t>
            </a:r>
            <a:endParaRPr lang="ru-RU" sz="3600" b="1" i="1" dirty="0" smtClean="0">
              <a:solidFill>
                <a:schemeClr val="accent6">
                  <a:lumMod val="75000"/>
                </a:schemeClr>
              </a:solidFill>
            </a:endParaRPr>
          </a:p>
          <a:p>
            <a:pPr marL="0" indent="0">
              <a:buNone/>
            </a:pPr>
            <a:r>
              <a:rPr lang="ru-RU" sz="2400" i="1" dirty="0" smtClean="0">
                <a:solidFill>
                  <a:schemeClr val="accent6">
                    <a:lumMod val="50000"/>
                  </a:schemeClr>
                </a:solidFill>
              </a:rPr>
              <a:t>формирование </a:t>
            </a:r>
            <a:r>
              <a:rPr lang="ru-RU" sz="2400" i="1" dirty="0">
                <a:solidFill>
                  <a:schemeClr val="accent6">
                    <a:lumMod val="50000"/>
                  </a:schemeClr>
                </a:solidFill>
              </a:rPr>
              <a:t>экологической культуры у </a:t>
            </a:r>
            <a:r>
              <a:rPr lang="ru-RU" sz="2400" i="1" dirty="0" smtClean="0">
                <a:solidFill>
                  <a:schemeClr val="accent6">
                    <a:lumMod val="50000"/>
                  </a:schemeClr>
                </a:solidFill>
              </a:rPr>
              <a:t>детей, </a:t>
            </a:r>
            <a:r>
              <a:rPr lang="ru-RU" sz="2400" i="1" dirty="0">
                <a:solidFill>
                  <a:schemeClr val="accent6">
                    <a:lumMod val="50000"/>
                  </a:schemeClr>
                </a:solidFill>
              </a:rPr>
              <a:t>создание условий для познавательного </a:t>
            </a:r>
            <a:r>
              <a:rPr lang="ru-RU" sz="2400" i="1" dirty="0" smtClean="0">
                <a:solidFill>
                  <a:schemeClr val="accent6">
                    <a:lumMod val="50000"/>
                  </a:schemeClr>
                </a:solidFill>
              </a:rPr>
              <a:t>развития, </a:t>
            </a:r>
            <a:r>
              <a:rPr lang="ru-RU" sz="2400" i="1" dirty="0">
                <a:solidFill>
                  <a:schemeClr val="accent6">
                    <a:lumMod val="50000"/>
                  </a:schemeClr>
                </a:solidFill>
              </a:rPr>
              <a:t>прививать трудовые навыки, посредством совместного создания огорода.</a:t>
            </a:r>
          </a:p>
          <a:p>
            <a:pPr marL="0" indent="0">
              <a:buNone/>
            </a:pPr>
            <a:endParaRPr lang="ru-RU" sz="2000" dirty="0"/>
          </a:p>
        </p:txBody>
      </p:sp>
    </p:spTree>
    <p:extLst>
      <p:ext uri="{BB962C8B-B14F-4D97-AF65-F5344CB8AC3E}">
        <p14:creationId xmlns:p14="http://schemas.microsoft.com/office/powerpoint/2010/main" val="27203409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78098"/>
          </a:xfrm>
        </p:spPr>
        <p:txBody>
          <a:bodyPr/>
          <a:lstStyle/>
          <a:p>
            <a:r>
              <a:rPr lang="ru-RU" b="1" i="1" dirty="0" smtClean="0">
                <a:solidFill>
                  <a:schemeClr val="accent6">
                    <a:lumMod val="50000"/>
                  </a:schemeClr>
                </a:solidFill>
              </a:rPr>
              <a:t>Задачи</a:t>
            </a:r>
            <a:endParaRPr lang="ru-RU" b="1" i="1" dirty="0">
              <a:solidFill>
                <a:schemeClr val="accent6">
                  <a:lumMod val="50000"/>
                </a:schemeClr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980728"/>
            <a:ext cx="8229600" cy="5145435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sz="2000" i="1" dirty="0" smtClean="0">
                <a:solidFill>
                  <a:schemeClr val="accent6">
                    <a:lumMod val="50000"/>
                  </a:schemeClr>
                </a:solidFill>
              </a:rPr>
              <a:t>1.Развивать </a:t>
            </a:r>
            <a:r>
              <a:rPr lang="ru-RU" sz="2000" i="1" dirty="0">
                <a:solidFill>
                  <a:schemeClr val="accent6">
                    <a:lumMod val="50000"/>
                  </a:schemeClr>
                </a:solidFill>
              </a:rPr>
              <a:t>познавательно-исследовательскую деятельность детей через:</a:t>
            </a:r>
          </a:p>
          <a:p>
            <a:pPr>
              <a:buFont typeface="Wingdings" pitchFamily="2" charset="2"/>
              <a:buChar char="Ø"/>
            </a:pPr>
            <a:r>
              <a:rPr lang="ru-RU" sz="2000" i="1" dirty="0" smtClean="0">
                <a:solidFill>
                  <a:schemeClr val="accent6">
                    <a:lumMod val="50000"/>
                  </a:schemeClr>
                </a:solidFill>
              </a:rPr>
              <a:t>Наблюдения </a:t>
            </a:r>
            <a:r>
              <a:rPr lang="ru-RU" sz="2000" i="1" dirty="0">
                <a:solidFill>
                  <a:schemeClr val="accent6">
                    <a:lumMod val="50000"/>
                  </a:schemeClr>
                </a:solidFill>
              </a:rPr>
              <a:t>за ростом растений;</a:t>
            </a:r>
          </a:p>
          <a:p>
            <a:pPr>
              <a:buFont typeface="Wingdings" pitchFamily="2" charset="2"/>
              <a:buChar char="Ø"/>
            </a:pPr>
            <a:r>
              <a:rPr lang="ru-RU" sz="2000" i="1" dirty="0" smtClean="0">
                <a:solidFill>
                  <a:schemeClr val="accent6">
                    <a:lumMod val="50000"/>
                  </a:schemeClr>
                </a:solidFill>
              </a:rPr>
              <a:t>Беседы </a:t>
            </a:r>
            <a:r>
              <a:rPr lang="ru-RU" sz="2000" i="1" dirty="0">
                <a:solidFill>
                  <a:schemeClr val="accent6">
                    <a:lumMod val="50000"/>
                  </a:schemeClr>
                </a:solidFill>
              </a:rPr>
              <a:t>о значении овощей в жизни человека;</a:t>
            </a:r>
          </a:p>
          <a:p>
            <a:pPr>
              <a:buFont typeface="Wingdings" pitchFamily="2" charset="2"/>
              <a:buChar char="Ø"/>
            </a:pPr>
            <a:r>
              <a:rPr lang="ru-RU" sz="2000" i="1" dirty="0" smtClean="0">
                <a:solidFill>
                  <a:schemeClr val="accent6">
                    <a:lumMod val="50000"/>
                  </a:schemeClr>
                </a:solidFill>
              </a:rPr>
              <a:t>Опытно-экспериментальную </a:t>
            </a:r>
            <a:r>
              <a:rPr lang="ru-RU" sz="2000" i="1" dirty="0">
                <a:solidFill>
                  <a:schemeClr val="accent6">
                    <a:lumMod val="50000"/>
                  </a:schemeClr>
                </a:solidFill>
              </a:rPr>
              <a:t>деятельность.</a:t>
            </a:r>
          </a:p>
          <a:p>
            <a:pPr marL="0" indent="0">
              <a:buNone/>
            </a:pPr>
            <a:r>
              <a:rPr lang="ru-RU" sz="2000" i="1" dirty="0">
                <a:solidFill>
                  <a:schemeClr val="accent6">
                    <a:lumMod val="50000"/>
                  </a:schemeClr>
                </a:solidFill>
              </a:rPr>
              <a:t>2.Воспитывать бережное отношение к растениям.</a:t>
            </a:r>
          </a:p>
          <a:p>
            <a:pPr marL="0" indent="0">
              <a:buNone/>
            </a:pPr>
            <a:r>
              <a:rPr lang="ru-RU" sz="2000" i="1" dirty="0">
                <a:solidFill>
                  <a:schemeClr val="accent6">
                    <a:lumMod val="50000"/>
                  </a:schemeClr>
                </a:solidFill>
              </a:rPr>
              <a:t>3.Формировать умение самостоятельно выражать собственное мнение об увиденном и услышанном.</a:t>
            </a:r>
          </a:p>
          <a:p>
            <a:pPr marL="0" indent="0">
              <a:buNone/>
            </a:pPr>
            <a:r>
              <a:rPr lang="ru-RU" sz="2000" i="1" dirty="0">
                <a:solidFill>
                  <a:schemeClr val="accent6">
                    <a:lumMod val="50000"/>
                  </a:schemeClr>
                </a:solidFill>
              </a:rPr>
              <a:t>4.Формировать коммуникативные навыки.</a:t>
            </a:r>
          </a:p>
          <a:p>
            <a:pPr marL="0" indent="0">
              <a:buNone/>
            </a:pPr>
            <a:endParaRPr lang="ru-RU" sz="2000" dirty="0"/>
          </a:p>
        </p:txBody>
      </p:sp>
    </p:spTree>
    <p:extLst>
      <p:ext uri="{BB962C8B-B14F-4D97-AF65-F5344CB8AC3E}">
        <p14:creationId xmlns:p14="http://schemas.microsoft.com/office/powerpoint/2010/main" val="3768091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i="1" dirty="0">
                <a:solidFill>
                  <a:schemeClr val="accent6">
                    <a:lumMod val="75000"/>
                  </a:schemeClr>
                </a:solidFill>
              </a:rPr>
              <a:t>Ожидаемый результат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lvl="0">
              <a:lnSpc>
                <a:spcPct val="115000"/>
              </a:lnSpc>
              <a:buFont typeface="Wingdings"/>
              <a:buChar char=""/>
            </a:pPr>
            <a:r>
              <a:rPr lang="ru-RU" sz="2000" i="1" dirty="0">
                <a:solidFill>
                  <a:schemeClr val="accent6">
                    <a:lumMod val="50000"/>
                  </a:schemeClr>
                </a:solidFill>
                <a:ea typeface="Times New Roman"/>
              </a:rPr>
              <a:t>Получение знаний детей о жизни растений.</a:t>
            </a:r>
            <a:endParaRPr lang="ru-RU" sz="1600" i="1" dirty="0">
              <a:solidFill>
                <a:schemeClr val="accent6">
                  <a:lumMod val="50000"/>
                </a:schemeClr>
              </a:solidFill>
              <a:latin typeface="Calibri"/>
              <a:ea typeface="Calibri"/>
            </a:endParaRPr>
          </a:p>
          <a:p>
            <a:pPr lvl="0">
              <a:lnSpc>
                <a:spcPct val="115000"/>
              </a:lnSpc>
              <a:buFont typeface="Wingdings"/>
              <a:buChar char=""/>
            </a:pPr>
            <a:r>
              <a:rPr lang="ru-RU" sz="2000" i="1" dirty="0">
                <a:solidFill>
                  <a:schemeClr val="accent6">
                    <a:lumMod val="50000"/>
                  </a:schemeClr>
                </a:solidFill>
                <a:ea typeface="Times New Roman"/>
              </a:rPr>
              <a:t>Создание необходимых условий  на участке для наблюдений за жизнью растений, и возможностью ухаживать за ними.</a:t>
            </a:r>
            <a:endParaRPr lang="ru-RU" sz="1600" i="1" dirty="0">
              <a:solidFill>
                <a:schemeClr val="accent6">
                  <a:lumMod val="50000"/>
                </a:schemeClr>
              </a:solidFill>
              <a:latin typeface="Calibri"/>
              <a:ea typeface="Calibri"/>
            </a:endParaRPr>
          </a:p>
          <a:p>
            <a:pPr lvl="0">
              <a:lnSpc>
                <a:spcPct val="115000"/>
              </a:lnSpc>
              <a:buFont typeface="Wingdings"/>
              <a:buChar char=""/>
            </a:pPr>
            <a:r>
              <a:rPr lang="ru-RU" sz="2000" i="1" dirty="0">
                <a:solidFill>
                  <a:schemeClr val="accent6">
                    <a:lumMod val="50000"/>
                  </a:schemeClr>
                </a:solidFill>
                <a:ea typeface="Times New Roman"/>
              </a:rPr>
              <a:t>Развить познавательный интерес у детей, любознательность, коммуникативные навыки.</a:t>
            </a:r>
            <a:endParaRPr lang="ru-RU" sz="1600" i="1" dirty="0">
              <a:solidFill>
                <a:schemeClr val="accent6">
                  <a:lumMod val="50000"/>
                </a:schemeClr>
              </a:solidFill>
              <a:latin typeface="Calibri"/>
              <a:ea typeface="Calibri"/>
            </a:endParaRPr>
          </a:p>
          <a:p>
            <a:pPr lvl="0">
              <a:lnSpc>
                <a:spcPct val="115000"/>
              </a:lnSpc>
              <a:buFont typeface="Wingdings"/>
              <a:buChar char=""/>
            </a:pPr>
            <a:r>
              <a:rPr lang="ru-RU" sz="2000" i="1" dirty="0">
                <a:solidFill>
                  <a:schemeClr val="accent6">
                    <a:lumMod val="50000"/>
                  </a:schemeClr>
                </a:solidFill>
                <a:ea typeface="Times New Roman"/>
              </a:rPr>
              <a:t>Развить умение правильно пользоваться простейшими орудиями труда по обработке почвы и ухода за растениями.</a:t>
            </a:r>
            <a:endParaRPr lang="ru-RU" sz="1600" i="1" dirty="0">
              <a:solidFill>
                <a:schemeClr val="accent6">
                  <a:lumMod val="50000"/>
                </a:schemeClr>
              </a:solidFill>
              <a:latin typeface="Calibri"/>
              <a:ea typeface="Calibri"/>
            </a:endParaRPr>
          </a:p>
          <a:p>
            <a:pPr lvl="0">
              <a:lnSpc>
                <a:spcPct val="115000"/>
              </a:lnSpc>
              <a:buFont typeface="Wingdings"/>
              <a:buChar char=""/>
            </a:pPr>
            <a:r>
              <a:rPr lang="ru-RU" sz="2000" i="1" dirty="0">
                <a:solidFill>
                  <a:schemeClr val="accent6">
                    <a:lumMod val="50000"/>
                  </a:schemeClr>
                </a:solidFill>
                <a:ea typeface="Times New Roman"/>
              </a:rPr>
              <a:t>Вовлечение родителей в жизнь детского сада.</a:t>
            </a:r>
            <a:endParaRPr lang="ru-RU" sz="1600" i="1" dirty="0">
              <a:solidFill>
                <a:schemeClr val="accent6">
                  <a:lumMod val="50000"/>
                </a:schemeClr>
              </a:solidFill>
              <a:latin typeface="Calibri"/>
              <a:ea typeface="Calibri"/>
            </a:endParaRPr>
          </a:p>
          <a:p>
            <a:pPr marL="0" indent="0">
              <a:buNone/>
            </a:pPr>
            <a:endParaRPr lang="ru-RU" sz="2000" dirty="0"/>
          </a:p>
        </p:txBody>
      </p:sp>
    </p:spTree>
    <p:extLst>
      <p:ext uri="{BB962C8B-B14F-4D97-AF65-F5344CB8AC3E}">
        <p14:creationId xmlns:p14="http://schemas.microsoft.com/office/powerpoint/2010/main" val="25784381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i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Формы реализации проекта: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1268760"/>
            <a:ext cx="8229600" cy="4857403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sz="2400" b="1" i="1" dirty="0">
                <a:solidFill>
                  <a:schemeClr val="accent6">
                    <a:lumMod val="75000"/>
                  </a:schemeClr>
                </a:solidFill>
              </a:rPr>
              <a:t>Формы работы с детьми:</a:t>
            </a:r>
          </a:p>
          <a:p>
            <a:pPr marL="0" indent="0">
              <a:buNone/>
            </a:pPr>
            <a:r>
              <a:rPr lang="ru-RU" sz="2400" i="1" dirty="0">
                <a:solidFill>
                  <a:schemeClr val="accent6">
                    <a:lumMod val="50000"/>
                  </a:schemeClr>
                </a:solidFill>
              </a:rPr>
              <a:t>Наблюдения</a:t>
            </a:r>
            <a:r>
              <a:rPr lang="ru-RU" sz="2400" i="1" dirty="0" smtClean="0">
                <a:solidFill>
                  <a:schemeClr val="accent6">
                    <a:lumMod val="50000"/>
                  </a:schemeClr>
                </a:solidFill>
              </a:rPr>
              <a:t>, эксперименты, </a:t>
            </a:r>
            <a:r>
              <a:rPr lang="ru-RU" sz="2400" i="1" dirty="0">
                <a:solidFill>
                  <a:schemeClr val="accent6">
                    <a:lumMod val="50000"/>
                  </a:schemeClr>
                </a:solidFill>
              </a:rPr>
              <a:t>организованная деятельность, беседы с рассматриванием картинок, чтение художественной литературы,</a:t>
            </a:r>
          </a:p>
          <a:p>
            <a:pPr marL="0" indent="0">
              <a:buNone/>
            </a:pPr>
            <a:r>
              <a:rPr lang="ru-RU" sz="2400" i="1" dirty="0">
                <a:solidFill>
                  <a:schemeClr val="accent6">
                    <a:lumMod val="50000"/>
                  </a:schemeClr>
                </a:solidFill>
              </a:rPr>
              <a:t>продуктивная деятельность, тематические </a:t>
            </a:r>
            <a:r>
              <a:rPr lang="ru-RU" sz="2400" i="1" dirty="0" smtClean="0">
                <a:solidFill>
                  <a:schemeClr val="accent6">
                    <a:lumMod val="50000"/>
                  </a:schemeClr>
                </a:solidFill>
              </a:rPr>
              <a:t>прогулки</a:t>
            </a:r>
            <a:r>
              <a:rPr lang="ru-RU" sz="2400" i="1" dirty="0">
                <a:solidFill>
                  <a:schemeClr val="accent6">
                    <a:lumMod val="50000"/>
                  </a:schemeClr>
                </a:solidFill>
              </a:rPr>
              <a:t>.</a:t>
            </a:r>
          </a:p>
          <a:p>
            <a:pPr marL="0" indent="0">
              <a:buNone/>
            </a:pPr>
            <a:r>
              <a:rPr lang="ru-RU" sz="2400" b="1" i="1" dirty="0">
                <a:solidFill>
                  <a:schemeClr val="accent6">
                    <a:lumMod val="75000"/>
                  </a:schemeClr>
                </a:solidFill>
              </a:rPr>
              <a:t>Формы работы с родителями:</a:t>
            </a:r>
          </a:p>
          <a:p>
            <a:pPr marL="0" indent="0">
              <a:buNone/>
            </a:pPr>
            <a:r>
              <a:rPr lang="ru-RU" sz="2400" i="1" dirty="0">
                <a:solidFill>
                  <a:schemeClr val="accent6">
                    <a:lumMod val="50000"/>
                  </a:schemeClr>
                </a:solidFill>
              </a:rPr>
              <a:t>Индивидуальные беседы, </a:t>
            </a:r>
            <a:r>
              <a:rPr lang="ru-RU" sz="2400" i="1" dirty="0" smtClean="0">
                <a:solidFill>
                  <a:schemeClr val="accent6">
                    <a:lumMod val="50000"/>
                  </a:schemeClr>
                </a:solidFill>
              </a:rPr>
              <a:t>рекомендации</a:t>
            </a:r>
            <a:r>
              <a:rPr lang="ru-RU" sz="2400" i="1" dirty="0">
                <a:solidFill>
                  <a:schemeClr val="accent6">
                    <a:lumMod val="50000"/>
                  </a:schemeClr>
                </a:solidFill>
              </a:rPr>
              <a:t>.</a:t>
            </a:r>
          </a:p>
          <a:p>
            <a:pPr marL="0" indent="0">
              <a:buNone/>
            </a:pPr>
            <a:endParaRPr lang="ru-RU" sz="2000" dirty="0"/>
          </a:p>
        </p:txBody>
      </p:sp>
    </p:spTree>
    <p:extLst>
      <p:ext uri="{BB962C8B-B14F-4D97-AF65-F5344CB8AC3E}">
        <p14:creationId xmlns:p14="http://schemas.microsoft.com/office/powerpoint/2010/main" val="18025741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i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Этапы реализации проекта: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1268760"/>
            <a:ext cx="8229600" cy="5184576"/>
          </a:xfrm>
        </p:spPr>
        <p:txBody>
          <a:bodyPr>
            <a:normAutofit fontScale="85000" lnSpcReduction="20000"/>
          </a:bodyPr>
          <a:lstStyle/>
          <a:p>
            <a:pPr marL="0" indent="0">
              <a:buNone/>
            </a:pPr>
            <a:r>
              <a:rPr lang="ru-RU" b="1" i="1" dirty="0">
                <a:solidFill>
                  <a:schemeClr val="accent6">
                    <a:lumMod val="75000"/>
                  </a:schemeClr>
                </a:solidFill>
              </a:rPr>
              <a:t>I этап – подготовительный</a:t>
            </a:r>
          </a:p>
          <a:p>
            <a:pPr>
              <a:buFont typeface="Wingdings" pitchFamily="2" charset="2"/>
              <a:buChar char="Ø"/>
            </a:pPr>
            <a:r>
              <a:rPr lang="ru-RU" i="1" dirty="0" smtClean="0">
                <a:solidFill>
                  <a:schemeClr val="accent6">
                    <a:lumMod val="50000"/>
                  </a:schemeClr>
                </a:solidFill>
              </a:rPr>
              <a:t>Диагностирование </a:t>
            </a:r>
            <a:r>
              <a:rPr lang="ru-RU" i="1" dirty="0">
                <a:solidFill>
                  <a:schemeClr val="accent6">
                    <a:lumMod val="50000"/>
                  </a:schemeClr>
                </a:solidFill>
              </a:rPr>
              <a:t>детей, анализ полученных </a:t>
            </a:r>
            <a:r>
              <a:rPr lang="ru-RU" i="1" dirty="0" smtClean="0">
                <a:solidFill>
                  <a:schemeClr val="accent6">
                    <a:lumMod val="50000"/>
                  </a:schemeClr>
                </a:solidFill>
              </a:rPr>
              <a:t>результатов</a:t>
            </a:r>
            <a:r>
              <a:rPr lang="ru-RU" i="1" dirty="0">
                <a:solidFill>
                  <a:schemeClr val="accent6">
                    <a:lumMod val="50000"/>
                  </a:schemeClr>
                </a:solidFill>
              </a:rPr>
              <a:t>.</a:t>
            </a:r>
          </a:p>
          <a:p>
            <a:pPr>
              <a:buFont typeface="Wingdings" pitchFamily="2" charset="2"/>
              <a:buChar char="Ø"/>
            </a:pPr>
            <a:r>
              <a:rPr lang="ru-RU" i="1" dirty="0" smtClean="0">
                <a:solidFill>
                  <a:schemeClr val="accent6">
                    <a:lumMod val="50000"/>
                  </a:schemeClr>
                </a:solidFill>
              </a:rPr>
              <a:t>Определение </a:t>
            </a:r>
            <a:r>
              <a:rPr lang="ru-RU" i="1" dirty="0">
                <a:solidFill>
                  <a:schemeClr val="accent6">
                    <a:lumMod val="50000"/>
                  </a:schemeClr>
                </a:solidFill>
              </a:rPr>
              <a:t>цели, задач проекта, сроков реализации, предполагаемого результата.</a:t>
            </a:r>
          </a:p>
          <a:p>
            <a:pPr>
              <a:buFont typeface="Wingdings" pitchFamily="2" charset="2"/>
              <a:buChar char="Ø"/>
            </a:pPr>
            <a:r>
              <a:rPr lang="ru-RU" i="1" dirty="0" smtClean="0">
                <a:solidFill>
                  <a:schemeClr val="accent6">
                    <a:lumMod val="50000"/>
                  </a:schemeClr>
                </a:solidFill>
              </a:rPr>
              <a:t>Подбор </a:t>
            </a:r>
            <a:r>
              <a:rPr lang="ru-RU" i="1" dirty="0">
                <a:solidFill>
                  <a:schemeClr val="accent6">
                    <a:lumMod val="50000"/>
                  </a:schemeClr>
                </a:solidFill>
              </a:rPr>
              <a:t>методической, </a:t>
            </a:r>
            <a:r>
              <a:rPr lang="ru-RU" i="1" dirty="0" smtClean="0">
                <a:solidFill>
                  <a:schemeClr val="accent6">
                    <a:lumMod val="50000"/>
                  </a:schemeClr>
                </a:solidFill>
              </a:rPr>
              <a:t>и </a:t>
            </a:r>
            <a:r>
              <a:rPr lang="ru-RU" i="1" dirty="0">
                <a:solidFill>
                  <a:schemeClr val="accent6">
                    <a:lumMod val="50000"/>
                  </a:schemeClr>
                </a:solidFill>
              </a:rPr>
              <a:t>художественной литературы, иллюстративного и дидактического материала по данной теме, оборудования для проведения экспериментальной работы.</a:t>
            </a:r>
          </a:p>
          <a:p>
            <a:pPr>
              <a:buFont typeface="Wingdings" pitchFamily="2" charset="2"/>
              <a:buChar char="Ø"/>
            </a:pPr>
            <a:r>
              <a:rPr lang="ru-RU" i="1" dirty="0" smtClean="0">
                <a:solidFill>
                  <a:schemeClr val="accent6">
                    <a:lumMod val="50000"/>
                  </a:schemeClr>
                </a:solidFill>
              </a:rPr>
              <a:t>Определение </a:t>
            </a:r>
            <a:r>
              <a:rPr lang="ru-RU" i="1" dirty="0">
                <a:solidFill>
                  <a:schemeClr val="accent6">
                    <a:lumMod val="50000"/>
                  </a:schemeClr>
                </a:solidFill>
              </a:rPr>
              <a:t>времени в </a:t>
            </a:r>
            <a:r>
              <a:rPr lang="ru-RU" i="1" dirty="0" smtClean="0">
                <a:solidFill>
                  <a:schemeClr val="accent6">
                    <a:lumMod val="50000"/>
                  </a:schemeClr>
                </a:solidFill>
              </a:rPr>
              <a:t>режиме </a:t>
            </a:r>
            <a:r>
              <a:rPr lang="ru-RU" i="1" dirty="0">
                <a:solidFill>
                  <a:schemeClr val="accent6">
                    <a:lumMod val="50000"/>
                  </a:schemeClr>
                </a:solidFill>
              </a:rPr>
              <a:t>группы для реализации проекта.</a:t>
            </a:r>
          </a:p>
          <a:p>
            <a:pPr>
              <a:buFont typeface="Wingdings" pitchFamily="2" charset="2"/>
              <a:buChar char="Ø"/>
            </a:pPr>
            <a:r>
              <a:rPr lang="ru-RU" i="1" dirty="0" smtClean="0">
                <a:solidFill>
                  <a:schemeClr val="accent6">
                    <a:lumMod val="50000"/>
                  </a:schemeClr>
                </a:solidFill>
              </a:rPr>
              <a:t> Рекомендации </a:t>
            </a:r>
            <a:r>
              <a:rPr lang="ru-RU" i="1" dirty="0">
                <a:solidFill>
                  <a:schemeClr val="accent6">
                    <a:lumMod val="50000"/>
                  </a:schemeClr>
                </a:solidFill>
              </a:rPr>
              <a:t>родителям по работе с детьми по проекту. </a:t>
            </a:r>
          </a:p>
          <a:p>
            <a:pPr marL="0" indent="0">
              <a:buNone/>
            </a:pPr>
            <a:endParaRPr lang="ru-RU" i="1" dirty="0"/>
          </a:p>
        </p:txBody>
      </p:sp>
    </p:spTree>
    <p:extLst>
      <p:ext uri="{BB962C8B-B14F-4D97-AF65-F5344CB8AC3E}">
        <p14:creationId xmlns:p14="http://schemas.microsoft.com/office/powerpoint/2010/main" val="13880467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850106"/>
          </a:xfrm>
        </p:spPr>
        <p:txBody>
          <a:bodyPr/>
          <a:lstStyle/>
          <a:p>
            <a:r>
              <a:rPr lang="ru-RU" b="1" i="1" dirty="0">
                <a:solidFill>
                  <a:srgbClr val="F79646">
                    <a:lumMod val="50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Этапы реализации проекта: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1052736"/>
            <a:ext cx="8229600" cy="540060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sz="2400" b="1" i="1" dirty="0" smtClean="0">
                <a:solidFill>
                  <a:schemeClr val="accent6">
                    <a:lumMod val="75000"/>
                  </a:schemeClr>
                </a:solidFill>
              </a:rPr>
              <a:t>II </a:t>
            </a:r>
            <a:r>
              <a:rPr lang="ru-RU" sz="2400" b="1" i="1" dirty="0">
                <a:solidFill>
                  <a:schemeClr val="accent6">
                    <a:lumMod val="75000"/>
                  </a:schemeClr>
                </a:solidFill>
              </a:rPr>
              <a:t>этап -  (реализация проекта) - познавательно-исследовательский  </a:t>
            </a:r>
            <a:r>
              <a:rPr lang="ru-RU" sz="2400" i="1" dirty="0">
                <a:solidFill>
                  <a:schemeClr val="accent6">
                    <a:lumMod val="50000"/>
                  </a:schemeClr>
                </a:solidFill>
              </a:rPr>
              <a:t>Проводятся запланированные мероприятия для реализации проекта (беседы, опыты, эксперименты, творческая деятельность, рассматривание иллюстраций, чтение художественной литературы). </a:t>
            </a:r>
          </a:p>
          <a:p>
            <a:pPr marL="0" indent="0">
              <a:buNone/>
            </a:pPr>
            <a:r>
              <a:rPr lang="ru-RU" sz="2400" b="1" i="1" dirty="0">
                <a:solidFill>
                  <a:schemeClr val="accent6">
                    <a:lumMod val="75000"/>
                  </a:schemeClr>
                </a:solidFill>
              </a:rPr>
              <a:t>III этап – заключительный </a:t>
            </a:r>
          </a:p>
          <a:p>
            <a:pPr>
              <a:buFont typeface="Wingdings" pitchFamily="2" charset="2"/>
              <a:buChar char="Ø"/>
            </a:pPr>
            <a:r>
              <a:rPr lang="ru-RU" sz="2400" i="1" dirty="0" smtClean="0">
                <a:solidFill>
                  <a:schemeClr val="accent6">
                    <a:lumMod val="50000"/>
                  </a:schemeClr>
                </a:solidFill>
              </a:rPr>
              <a:t>Подведение </a:t>
            </a:r>
            <a:r>
              <a:rPr lang="ru-RU" sz="2400" i="1" dirty="0">
                <a:solidFill>
                  <a:schemeClr val="accent6">
                    <a:lumMod val="50000"/>
                  </a:schemeClr>
                </a:solidFill>
              </a:rPr>
              <a:t>итогов</a:t>
            </a:r>
          </a:p>
          <a:p>
            <a:pPr>
              <a:buFont typeface="Wingdings" pitchFamily="2" charset="2"/>
              <a:buChar char="Ø"/>
            </a:pPr>
            <a:r>
              <a:rPr lang="ru-RU" sz="2400" i="1" dirty="0" smtClean="0">
                <a:solidFill>
                  <a:schemeClr val="accent6">
                    <a:lumMod val="50000"/>
                  </a:schemeClr>
                </a:solidFill>
              </a:rPr>
              <a:t>Обработка </a:t>
            </a:r>
            <a:r>
              <a:rPr lang="ru-RU" sz="2400" i="1" dirty="0">
                <a:solidFill>
                  <a:schemeClr val="accent6">
                    <a:lumMod val="50000"/>
                  </a:schemeClr>
                </a:solidFill>
              </a:rPr>
              <a:t>и оформление материалов проекта в виде презентации</a:t>
            </a:r>
          </a:p>
          <a:p>
            <a:pPr>
              <a:buFont typeface="Wingdings" pitchFamily="2" charset="2"/>
              <a:buChar char="Ø"/>
            </a:pPr>
            <a:r>
              <a:rPr lang="ru-RU" sz="2400" i="1" dirty="0" smtClean="0">
                <a:solidFill>
                  <a:schemeClr val="accent6">
                    <a:lumMod val="50000"/>
                  </a:schemeClr>
                </a:solidFill>
              </a:rPr>
              <a:t>Анализ </a:t>
            </a:r>
            <a:r>
              <a:rPr lang="ru-RU" sz="2400" i="1" dirty="0">
                <a:solidFill>
                  <a:schemeClr val="accent6">
                    <a:lumMod val="50000"/>
                  </a:schemeClr>
                </a:solidFill>
              </a:rPr>
              <a:t>результативности</a:t>
            </a:r>
          </a:p>
          <a:p>
            <a:pPr>
              <a:buFont typeface="Wingdings" pitchFamily="2" charset="2"/>
              <a:buChar char="Ø"/>
            </a:pPr>
            <a:r>
              <a:rPr lang="ru-RU" sz="2400" i="1" dirty="0" smtClean="0">
                <a:solidFill>
                  <a:schemeClr val="accent6">
                    <a:lumMod val="50000"/>
                  </a:schemeClr>
                </a:solidFill>
              </a:rPr>
              <a:t>Итоговая беседа</a:t>
            </a:r>
          </a:p>
          <a:p>
            <a:pPr>
              <a:buFont typeface="Wingdings" pitchFamily="2" charset="2"/>
              <a:buChar char="Ø"/>
            </a:pPr>
            <a:r>
              <a:rPr lang="ru-RU" sz="2400" i="1" dirty="0">
                <a:solidFill>
                  <a:schemeClr val="accent6">
                    <a:lumMod val="50000"/>
                  </a:schemeClr>
                </a:solidFill>
              </a:rPr>
              <a:t>развлечение «Праздник урожая</a:t>
            </a:r>
            <a:r>
              <a:rPr lang="ru-RU" sz="2400" i="1" dirty="0" smtClean="0">
                <a:solidFill>
                  <a:schemeClr val="accent6">
                    <a:lumMod val="50000"/>
                  </a:schemeClr>
                </a:solidFill>
              </a:rPr>
              <a:t>»</a:t>
            </a:r>
          </a:p>
          <a:p>
            <a:pPr>
              <a:buFont typeface="Wingdings" pitchFamily="2" charset="2"/>
              <a:buChar char="Ø"/>
            </a:pPr>
            <a:r>
              <a:rPr lang="ru-RU" sz="2400" i="1" dirty="0">
                <a:solidFill>
                  <a:schemeClr val="accent6">
                    <a:lumMod val="50000"/>
                  </a:schemeClr>
                </a:solidFill>
              </a:rPr>
              <a:t>выставка «Что нам осень принесла»</a:t>
            </a:r>
          </a:p>
          <a:p>
            <a:pPr marL="0" indent="0">
              <a:buNone/>
            </a:pPr>
            <a:endParaRPr lang="ru-RU" sz="2000" dirty="0"/>
          </a:p>
        </p:txBody>
      </p:sp>
    </p:spTree>
    <p:extLst>
      <p:ext uri="{BB962C8B-B14F-4D97-AF65-F5344CB8AC3E}">
        <p14:creationId xmlns:p14="http://schemas.microsoft.com/office/powerpoint/2010/main" val="37024899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066130"/>
          </a:xfrm>
        </p:spPr>
        <p:txBody>
          <a:bodyPr>
            <a:normAutofit fontScale="90000"/>
          </a:bodyPr>
          <a:lstStyle/>
          <a:p>
            <a:r>
              <a:rPr lang="ru-RU" b="1" i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Содержание работы в процессе реализации проекта.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1412776"/>
            <a:ext cx="8229600" cy="5256584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sz="2400" b="1" i="1" dirty="0" smtClean="0">
                <a:solidFill>
                  <a:schemeClr val="accent6">
                    <a:lumMod val="75000"/>
                  </a:schemeClr>
                </a:solidFill>
                <a:ea typeface="Times New Roman"/>
              </a:rPr>
              <a:t>Содержание труда на огороде </a:t>
            </a:r>
          </a:p>
          <a:p>
            <a:pPr>
              <a:spcAft>
                <a:spcPts val="0"/>
              </a:spcAft>
              <a:buFont typeface="Wingdings" pitchFamily="2" charset="2"/>
              <a:buChar char="Ø"/>
            </a:pPr>
            <a:r>
              <a:rPr lang="ru-RU" sz="2000" i="1" dirty="0">
                <a:solidFill>
                  <a:schemeClr val="accent6">
                    <a:lumMod val="50000"/>
                  </a:schemeClr>
                </a:solidFill>
                <a:ea typeface="Times New Roman"/>
              </a:rPr>
              <a:t>Освобождают грядки от старой травы и ботвы</a:t>
            </a:r>
          </a:p>
          <a:p>
            <a:pPr>
              <a:spcAft>
                <a:spcPts val="0"/>
              </a:spcAft>
              <a:buFont typeface="Wingdings" pitchFamily="2" charset="2"/>
              <a:buChar char="Ø"/>
            </a:pPr>
            <a:r>
              <a:rPr lang="ru-RU" sz="2000" i="1" dirty="0">
                <a:solidFill>
                  <a:schemeClr val="accent6">
                    <a:lumMod val="50000"/>
                  </a:schemeClr>
                </a:solidFill>
                <a:ea typeface="Times New Roman"/>
              </a:rPr>
              <a:t>Осуществляют вторичную перекопку </a:t>
            </a:r>
            <a:r>
              <a:rPr lang="ru-RU" sz="2000" i="1" dirty="0" smtClean="0">
                <a:solidFill>
                  <a:schemeClr val="accent6">
                    <a:lumMod val="50000"/>
                  </a:schemeClr>
                </a:solidFill>
                <a:ea typeface="Times New Roman"/>
              </a:rPr>
              <a:t>земли</a:t>
            </a:r>
            <a:endParaRPr lang="ru-RU" sz="2000" i="1" dirty="0">
              <a:solidFill>
                <a:schemeClr val="accent6">
                  <a:lumMod val="50000"/>
                </a:schemeClr>
              </a:solidFill>
              <a:ea typeface="Times New Roman"/>
            </a:endParaRPr>
          </a:p>
          <a:p>
            <a:pPr>
              <a:buFont typeface="Wingdings" pitchFamily="2" charset="2"/>
              <a:buChar char="Ø"/>
            </a:pPr>
            <a:r>
              <a:rPr lang="ru-RU" sz="2000" i="1" dirty="0">
                <a:solidFill>
                  <a:schemeClr val="accent6">
                    <a:lumMod val="50000"/>
                  </a:schemeClr>
                </a:solidFill>
                <a:ea typeface="Times New Roman"/>
              </a:rPr>
              <a:t>Помогают высаживать рассаду овощей</a:t>
            </a:r>
          </a:p>
          <a:p>
            <a:pPr>
              <a:spcAft>
                <a:spcPts val="0"/>
              </a:spcAft>
              <a:buFont typeface="Wingdings" pitchFamily="2" charset="2"/>
              <a:buChar char="Ø"/>
            </a:pPr>
            <a:r>
              <a:rPr lang="ru-RU" sz="2000" i="1" dirty="0">
                <a:solidFill>
                  <a:schemeClr val="accent6">
                    <a:lumMod val="50000"/>
                  </a:schemeClr>
                </a:solidFill>
                <a:ea typeface="Times New Roman"/>
              </a:rPr>
              <a:t>Поливают </a:t>
            </a:r>
          </a:p>
          <a:p>
            <a:pPr>
              <a:spcAft>
                <a:spcPts val="0"/>
              </a:spcAft>
              <a:buFont typeface="Wingdings" pitchFamily="2" charset="2"/>
              <a:buChar char="Ø"/>
            </a:pPr>
            <a:r>
              <a:rPr lang="ru-RU" sz="2000" i="1" dirty="0">
                <a:solidFill>
                  <a:schemeClr val="accent6">
                    <a:lumMod val="50000"/>
                  </a:schemeClr>
                </a:solidFill>
                <a:ea typeface="Times New Roman"/>
              </a:rPr>
              <a:t>Рыхлят землю</a:t>
            </a:r>
          </a:p>
          <a:p>
            <a:pPr>
              <a:spcAft>
                <a:spcPts val="0"/>
              </a:spcAft>
              <a:buFont typeface="Wingdings" pitchFamily="2" charset="2"/>
              <a:buChar char="Ø"/>
            </a:pPr>
            <a:r>
              <a:rPr lang="ru-RU" sz="2000" i="1" dirty="0">
                <a:solidFill>
                  <a:schemeClr val="accent6">
                    <a:lumMod val="50000"/>
                  </a:schemeClr>
                </a:solidFill>
                <a:ea typeface="Times New Roman"/>
              </a:rPr>
              <a:t>Пропалывают </a:t>
            </a:r>
          </a:p>
          <a:p>
            <a:pPr>
              <a:spcAft>
                <a:spcPts val="0"/>
              </a:spcAft>
              <a:buFont typeface="Wingdings" pitchFamily="2" charset="2"/>
              <a:buChar char="Ø"/>
            </a:pPr>
            <a:r>
              <a:rPr lang="ru-RU" sz="2000" i="1" dirty="0">
                <a:solidFill>
                  <a:schemeClr val="accent6">
                    <a:lumMod val="50000"/>
                  </a:schemeClr>
                </a:solidFill>
                <a:ea typeface="Times New Roman"/>
              </a:rPr>
              <a:t>Прореживают</a:t>
            </a:r>
          </a:p>
          <a:p>
            <a:pPr>
              <a:spcAft>
                <a:spcPts val="0"/>
              </a:spcAft>
              <a:buFont typeface="Wingdings" pitchFamily="2" charset="2"/>
              <a:buChar char="Ø"/>
            </a:pPr>
            <a:r>
              <a:rPr lang="ru-RU" sz="2000" i="1" dirty="0" smtClean="0">
                <a:solidFill>
                  <a:schemeClr val="accent6">
                    <a:lumMod val="50000"/>
                  </a:schemeClr>
                </a:solidFill>
                <a:ea typeface="Times New Roman"/>
              </a:rPr>
              <a:t>Делают </a:t>
            </a:r>
            <a:r>
              <a:rPr lang="ru-RU" sz="2000" i="1" dirty="0">
                <a:solidFill>
                  <a:schemeClr val="accent6">
                    <a:lumMod val="50000"/>
                  </a:schemeClr>
                </a:solidFill>
                <a:ea typeface="Times New Roman"/>
              </a:rPr>
              <a:t>бороздки для посева</a:t>
            </a:r>
          </a:p>
          <a:p>
            <a:pPr>
              <a:spcAft>
                <a:spcPts val="0"/>
              </a:spcAft>
              <a:buFont typeface="Wingdings" pitchFamily="2" charset="2"/>
              <a:buChar char="Ø"/>
            </a:pPr>
            <a:r>
              <a:rPr lang="ru-RU" sz="2000" i="1" dirty="0">
                <a:solidFill>
                  <a:schemeClr val="accent6">
                    <a:lumMod val="50000"/>
                  </a:schemeClr>
                </a:solidFill>
                <a:ea typeface="Times New Roman"/>
              </a:rPr>
              <a:t>Размечают расстояние для посева крупных семян</a:t>
            </a:r>
          </a:p>
          <a:p>
            <a:pPr>
              <a:spcAft>
                <a:spcPts val="0"/>
              </a:spcAft>
              <a:buFont typeface="Wingdings" pitchFamily="2" charset="2"/>
              <a:buChar char="Ø"/>
            </a:pPr>
            <a:r>
              <a:rPr lang="ru-RU" sz="2000" i="1" dirty="0">
                <a:solidFill>
                  <a:schemeClr val="accent6">
                    <a:lumMod val="50000"/>
                  </a:schemeClr>
                </a:solidFill>
                <a:ea typeface="Times New Roman"/>
              </a:rPr>
              <a:t>Собирают урожай</a:t>
            </a:r>
          </a:p>
          <a:p>
            <a:pPr marL="0" indent="0">
              <a:lnSpc>
                <a:spcPct val="115000"/>
              </a:lnSpc>
              <a:spcAft>
                <a:spcPts val="1000"/>
              </a:spcAft>
              <a:buNone/>
            </a:pPr>
            <a:endParaRPr lang="ru-RU" sz="1600" dirty="0">
              <a:solidFill>
                <a:schemeClr val="accent6">
                  <a:lumMod val="50000"/>
                </a:schemeClr>
              </a:solidFill>
              <a:latin typeface="Calibri"/>
              <a:ea typeface="Calibri"/>
            </a:endParaRPr>
          </a:p>
          <a:p>
            <a:pPr marL="0" indent="0">
              <a:buNone/>
            </a:pPr>
            <a:endParaRPr lang="ru-RU" sz="2000" b="1" i="1" dirty="0">
              <a:solidFill>
                <a:schemeClr val="accent6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516182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sz="4000" b="1" i="1" dirty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Содержание </a:t>
            </a:r>
            <a:r>
              <a:rPr lang="ru-RU" sz="4000" b="1" i="1" dirty="0" smtClean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наблюдений и экспериментов</a:t>
            </a:r>
            <a:endParaRPr lang="ru-RU" dirty="0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1340768"/>
            <a:ext cx="8229600" cy="5184576"/>
          </a:xfrm>
        </p:spPr>
        <p:txBody>
          <a:bodyPr>
            <a:normAutofit/>
          </a:bodyPr>
          <a:lstStyle/>
          <a:p>
            <a:pPr>
              <a:spcAft>
                <a:spcPts val="0"/>
              </a:spcAft>
              <a:buFont typeface="Wingdings" pitchFamily="2" charset="2"/>
              <a:buChar char="Ø"/>
            </a:pPr>
            <a:r>
              <a:rPr lang="ru-RU" sz="2000" i="1" dirty="0">
                <a:solidFill>
                  <a:schemeClr val="accent6">
                    <a:lumMod val="50000"/>
                  </a:schemeClr>
                </a:solidFill>
                <a:ea typeface="Times New Roman"/>
              </a:rPr>
              <a:t>Наблюдают за ростом и развитием растений</a:t>
            </a:r>
          </a:p>
          <a:p>
            <a:pPr>
              <a:spcAft>
                <a:spcPts val="0"/>
              </a:spcAft>
              <a:buFont typeface="Wingdings" pitchFamily="2" charset="2"/>
              <a:buChar char="Ø"/>
            </a:pPr>
            <a:r>
              <a:rPr lang="ru-RU" sz="2000" i="1" dirty="0">
                <a:solidFill>
                  <a:schemeClr val="accent6">
                    <a:lumMod val="50000"/>
                  </a:schemeClr>
                </a:solidFill>
                <a:ea typeface="Times New Roman"/>
              </a:rPr>
              <a:t>Определяют по внешнему виду растения, в каких условиях оно нуждается</a:t>
            </a:r>
          </a:p>
          <a:p>
            <a:pPr>
              <a:spcAft>
                <a:spcPts val="0"/>
              </a:spcAft>
              <a:buFont typeface="Wingdings" pitchFamily="2" charset="2"/>
              <a:buChar char="Ø"/>
            </a:pPr>
            <a:r>
              <a:rPr lang="ru-RU" sz="2000" i="1" dirty="0">
                <a:solidFill>
                  <a:schemeClr val="accent6">
                    <a:lumMod val="50000"/>
                  </a:schemeClr>
                </a:solidFill>
                <a:ea typeface="Times New Roman"/>
              </a:rPr>
              <a:t>Сравнивают сроки прорастания замоченных и сухих семян</a:t>
            </a:r>
          </a:p>
          <a:p>
            <a:pPr>
              <a:spcAft>
                <a:spcPts val="0"/>
              </a:spcAft>
              <a:buFont typeface="Wingdings" pitchFamily="2" charset="2"/>
              <a:buChar char="Ø"/>
            </a:pPr>
            <a:r>
              <a:rPr lang="ru-RU" sz="2000" i="1" dirty="0">
                <a:solidFill>
                  <a:schemeClr val="accent6">
                    <a:lumMod val="50000"/>
                  </a:schemeClr>
                </a:solidFill>
                <a:ea typeface="Times New Roman"/>
              </a:rPr>
              <a:t>Сравнивают развитие растений , находящихся в разных условиях: с поливом и без, на рыхлой и плотной почве, растущие среди сорняков и без них</a:t>
            </a:r>
          </a:p>
          <a:p>
            <a:pPr>
              <a:spcAft>
                <a:spcPts val="0"/>
              </a:spcAft>
              <a:buFont typeface="Wingdings" pitchFamily="2" charset="2"/>
              <a:buChar char="Ø"/>
            </a:pPr>
            <a:r>
              <a:rPr lang="ru-RU" sz="2000" i="1" dirty="0">
                <a:solidFill>
                  <a:schemeClr val="accent6">
                    <a:lumMod val="50000"/>
                  </a:schemeClr>
                </a:solidFill>
                <a:ea typeface="Times New Roman"/>
              </a:rPr>
              <a:t>Наблюдают за движением растений за солнцем в течение дня</a:t>
            </a:r>
          </a:p>
          <a:p>
            <a:pPr>
              <a:spcAft>
                <a:spcPts val="0"/>
              </a:spcAft>
              <a:buFont typeface="Wingdings" pitchFamily="2" charset="2"/>
              <a:buChar char="Ø"/>
            </a:pPr>
            <a:r>
              <a:rPr lang="ru-RU" sz="2000" i="1" dirty="0">
                <a:solidFill>
                  <a:schemeClr val="accent6">
                    <a:lumMod val="50000"/>
                  </a:schemeClr>
                </a:solidFill>
                <a:ea typeface="Times New Roman"/>
              </a:rPr>
              <a:t>Сравнивают разные сорта одного растения</a:t>
            </a:r>
          </a:p>
          <a:p>
            <a:pPr>
              <a:spcAft>
                <a:spcPts val="0"/>
              </a:spcAft>
              <a:buFont typeface="Wingdings" pitchFamily="2" charset="2"/>
              <a:buChar char="Ø"/>
            </a:pPr>
            <a:r>
              <a:rPr lang="ru-RU" sz="2000" i="1" dirty="0">
                <a:solidFill>
                  <a:schemeClr val="accent6">
                    <a:lumMod val="50000"/>
                  </a:schemeClr>
                </a:solidFill>
                <a:ea typeface="Times New Roman"/>
              </a:rPr>
              <a:t>Рассматривают части разных растений: стебель, листья, цветки, плоды, корни</a:t>
            </a:r>
          </a:p>
          <a:p>
            <a:pPr>
              <a:spcAft>
                <a:spcPts val="0"/>
              </a:spcAft>
              <a:buFont typeface="Wingdings" pitchFamily="2" charset="2"/>
              <a:buChar char="Ø"/>
            </a:pPr>
            <a:r>
              <a:rPr lang="ru-RU" sz="2000" i="1" dirty="0">
                <a:solidFill>
                  <a:schemeClr val="accent6">
                    <a:lumMod val="50000"/>
                  </a:schemeClr>
                </a:solidFill>
                <a:ea typeface="Times New Roman"/>
              </a:rPr>
              <a:t>Наблюдают за составом почвы</a:t>
            </a:r>
          </a:p>
          <a:p>
            <a:pPr>
              <a:spcAft>
                <a:spcPts val="0"/>
              </a:spcAft>
              <a:buFont typeface="Wingdings" pitchFamily="2" charset="2"/>
              <a:buChar char="Ø"/>
            </a:pPr>
            <a:r>
              <a:rPr lang="ru-RU" sz="2000" i="1" dirty="0">
                <a:solidFill>
                  <a:schemeClr val="accent6">
                    <a:lumMod val="50000"/>
                  </a:schemeClr>
                </a:solidFill>
                <a:ea typeface="Times New Roman"/>
              </a:rPr>
              <a:t>Наблюдают за влиянием удобрений на развитие и рост растений</a:t>
            </a:r>
          </a:p>
          <a:p>
            <a:pPr>
              <a:spcAft>
                <a:spcPts val="0"/>
              </a:spcAft>
              <a:buFont typeface="Wingdings" pitchFamily="2" charset="2"/>
              <a:buChar char="Ø"/>
            </a:pPr>
            <a:r>
              <a:rPr lang="ru-RU" sz="2000" i="1" dirty="0">
                <a:solidFill>
                  <a:schemeClr val="accent6">
                    <a:lumMod val="50000"/>
                  </a:schemeClr>
                </a:solidFill>
                <a:ea typeface="Times New Roman"/>
              </a:rPr>
              <a:t>Сравнивают плоды разных культур</a:t>
            </a:r>
          </a:p>
          <a:p>
            <a:pPr marL="0" indent="0">
              <a:buNone/>
            </a:pPr>
            <a:endParaRPr lang="ru-RU" sz="2000" i="1" dirty="0">
              <a:solidFill>
                <a:schemeClr val="accent6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348545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i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Формы организации</a:t>
            </a:r>
            <a:endParaRPr lang="ru-RU" b="1" i="1" dirty="0"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95536" y="1556792"/>
            <a:ext cx="8229600" cy="4525963"/>
          </a:xfrm>
        </p:spPr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ru-RU" dirty="0"/>
              <a:t> </a:t>
            </a:r>
            <a:r>
              <a:rPr lang="ru-RU" i="1" dirty="0">
                <a:solidFill>
                  <a:schemeClr val="accent6">
                    <a:lumMod val="50000"/>
                  </a:schemeClr>
                </a:solidFill>
              </a:rPr>
              <a:t>Труд детей на огороде организуем в следующих формах: </a:t>
            </a:r>
          </a:p>
          <a:p>
            <a:pPr marL="0" indent="0">
              <a:buNone/>
            </a:pPr>
            <a:r>
              <a:rPr lang="ru-RU" b="1" i="1" dirty="0">
                <a:solidFill>
                  <a:schemeClr val="accent6">
                    <a:lumMod val="75000"/>
                  </a:schemeClr>
                </a:solidFill>
              </a:rPr>
              <a:t>индивидуальные поручения </a:t>
            </a:r>
            <a:r>
              <a:rPr lang="ru-RU" i="1" dirty="0">
                <a:solidFill>
                  <a:schemeClr val="accent6">
                    <a:lumMod val="50000"/>
                  </a:schemeClr>
                </a:solidFill>
              </a:rPr>
              <a:t>– </a:t>
            </a:r>
            <a:r>
              <a:rPr lang="ru-RU" b="1" i="1" dirty="0" smtClean="0">
                <a:solidFill>
                  <a:schemeClr val="accent6">
                    <a:lumMod val="75000"/>
                  </a:schemeClr>
                </a:solidFill>
              </a:rPr>
              <a:t>коллективный </a:t>
            </a:r>
            <a:r>
              <a:rPr lang="ru-RU" b="1" i="1" dirty="0">
                <a:solidFill>
                  <a:schemeClr val="accent6">
                    <a:lumMod val="75000"/>
                  </a:schemeClr>
                </a:solidFill>
              </a:rPr>
              <a:t>труд и дежурства</a:t>
            </a:r>
            <a:r>
              <a:rPr lang="ru-RU" i="1" dirty="0">
                <a:solidFill>
                  <a:schemeClr val="accent6">
                    <a:lumMod val="75000"/>
                  </a:schemeClr>
                </a:solidFill>
              </a:rPr>
              <a:t>. </a:t>
            </a:r>
            <a:r>
              <a:rPr lang="ru-RU" i="1" dirty="0">
                <a:solidFill>
                  <a:schemeClr val="accent6">
                    <a:lumMod val="50000"/>
                  </a:schemeClr>
                </a:solidFill>
              </a:rPr>
              <a:t>Дежурство на огороде для ухода за растениями вводим в подготовительной группе. Дежурные осуществляют повседневный уход за растениями на огороде: поливку, прополку, сбор вредителей. Если работы много, то привлекается вся </a:t>
            </a:r>
            <a:r>
              <a:rPr lang="ru-RU" i="1" dirty="0" smtClean="0">
                <a:solidFill>
                  <a:schemeClr val="accent6">
                    <a:lumMod val="50000"/>
                  </a:schemeClr>
                </a:solidFill>
              </a:rPr>
              <a:t>группа.</a:t>
            </a:r>
            <a:endParaRPr lang="ru-RU" i="1" dirty="0">
              <a:solidFill>
                <a:schemeClr val="accent6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127606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b="1" i="1" dirty="0">
                <a:solidFill>
                  <a:schemeClr val="accent6">
                    <a:lumMod val="50000"/>
                  </a:schemeClr>
                </a:solidFill>
              </a:rPr>
              <a:t>Содержание работы в процессе реализации проекта.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844823"/>
            <a:ext cx="6203032" cy="330051"/>
          </a:xfrm>
        </p:spPr>
        <p:txBody>
          <a:bodyPr>
            <a:noAutofit/>
          </a:bodyPr>
          <a:lstStyle/>
          <a:p>
            <a:pPr algn="ctr"/>
            <a:r>
              <a:rPr lang="ru-RU" sz="4400" i="1" dirty="0" smtClean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                      Поливаем</a:t>
            </a:r>
            <a:endParaRPr lang="ru-RU" sz="4400" i="1" dirty="0">
              <a:solidFill>
                <a:schemeClr val="accent6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>
            <a:noAutofit/>
          </a:bodyPr>
          <a:lstStyle/>
          <a:p>
            <a:pPr algn="ctr"/>
            <a:r>
              <a:rPr lang="ru-RU" sz="4400" i="1" dirty="0" smtClean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помидоры</a:t>
            </a:r>
            <a:endParaRPr lang="ru-RU" sz="4400" i="1" dirty="0">
              <a:solidFill>
                <a:schemeClr val="accent6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3074" name="Picture 2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 rot="5400000">
            <a:off x="671904" y="2422327"/>
            <a:ext cx="3479712" cy="34563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5" name="Picture 3"/>
          <p:cNvPicPr>
            <a:picLocks noGrp="1" noChangeAspect="1" noChangeArrowheads="1"/>
          </p:cNvPicPr>
          <p:nvPr>
            <p:ph sz="quarter" idx="4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4645025" y="2410662"/>
            <a:ext cx="3095327" cy="34797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334058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60648"/>
            <a:ext cx="8229600" cy="1080120"/>
          </a:xfrm>
        </p:spPr>
        <p:txBody>
          <a:bodyPr>
            <a:normAutofit fontScale="90000"/>
          </a:bodyPr>
          <a:lstStyle/>
          <a:p>
            <a:r>
              <a:rPr lang="ru-RU" sz="4000" b="1" i="1" dirty="0">
                <a:solidFill>
                  <a:srgbClr val="F79646">
                    <a:lumMod val="50000"/>
                  </a:srgbClr>
                </a:solidFill>
              </a:rPr>
              <a:t>Содержание работы в процессе реализации проекта</a:t>
            </a:r>
            <a:r>
              <a:rPr lang="ru-RU" sz="4000" b="1" i="1" dirty="0" smtClean="0">
                <a:solidFill>
                  <a:srgbClr val="F79646">
                    <a:lumMod val="50000"/>
                  </a:srgbClr>
                </a:solidFill>
              </a:rPr>
              <a:t>.</a:t>
            </a:r>
            <a:br>
              <a:rPr lang="ru-RU" sz="4000" b="1" i="1" dirty="0" smtClean="0">
                <a:solidFill>
                  <a:srgbClr val="F79646">
                    <a:lumMod val="50000"/>
                  </a:srgbClr>
                </a:solidFill>
              </a:rPr>
            </a:br>
            <a:r>
              <a:rPr lang="ru-RU" sz="3600" b="1" i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Прополка </a:t>
            </a:r>
            <a:endParaRPr lang="ru-RU" sz="3600" b="1" i="1" dirty="0"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 rot="5400000">
            <a:off x="2015716" y="1736812"/>
            <a:ext cx="4824536" cy="4608512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2592248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b="1" i="1" dirty="0">
                <a:solidFill>
                  <a:schemeClr val="accent6">
                    <a:lumMod val="50000"/>
                  </a:schemeClr>
                </a:solidFill>
              </a:rPr>
              <a:t>Содержание работы в процессе реализации проекта.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772816"/>
            <a:ext cx="7643192" cy="792088"/>
          </a:xfrm>
        </p:spPr>
        <p:txBody>
          <a:bodyPr>
            <a:normAutofit/>
          </a:bodyPr>
          <a:lstStyle/>
          <a:p>
            <a:pPr lvl="0" algn="ctr"/>
            <a:r>
              <a:rPr lang="ru-RU" sz="4400" i="1" dirty="0">
                <a:solidFill>
                  <a:srgbClr val="F79646">
                    <a:lumMod val="75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Сбор урожая</a:t>
            </a:r>
          </a:p>
          <a:p>
            <a:endParaRPr lang="ru-RU" dirty="0"/>
          </a:p>
        </p:txBody>
      </p:sp>
      <p:pic>
        <p:nvPicPr>
          <p:cNvPr id="6" name="Объект 5"/>
          <p:cNvPicPr>
            <a:picLocks noGrp="1" noChangeAspect="1"/>
          </p:cNvPicPr>
          <p:nvPr>
            <p:ph sz="half" idx="2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2380332" y="2164284"/>
            <a:ext cx="3951288" cy="4032448"/>
          </a:xfrm>
        </p:spPr>
      </p:pic>
      <p:sp>
        <p:nvSpPr>
          <p:cNvPr id="5" name="Объект 4" hidden="1"/>
          <p:cNvSpPr>
            <a:spLocks noGrp="1"/>
          </p:cNvSpPr>
          <p:nvPr>
            <p:ph sz="quarter" idx="4"/>
          </p:nvPr>
        </p:nvSpPr>
        <p:spPr/>
        <p:txBody>
          <a:bodyPr/>
          <a:lstStyle/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7447469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404664"/>
            <a:ext cx="8229600" cy="6120680"/>
          </a:xfrm>
        </p:spPr>
        <p:txBody>
          <a:bodyPr>
            <a:normAutofit fontScale="92500" lnSpcReduction="20000"/>
          </a:bodyPr>
          <a:lstStyle/>
          <a:p>
            <a:pPr marL="0" indent="0">
              <a:lnSpc>
                <a:spcPct val="115000"/>
              </a:lnSpc>
              <a:spcAft>
                <a:spcPts val="0"/>
              </a:spcAft>
              <a:buNone/>
            </a:pPr>
            <a:r>
              <a:rPr lang="ru-RU" sz="3800" b="1" i="1" dirty="0">
                <a:solidFill>
                  <a:schemeClr val="accent6">
                    <a:lumMod val="75000"/>
                  </a:schemeClr>
                </a:solidFill>
                <a:ea typeface="Times New Roman"/>
              </a:rPr>
              <a:t>Дидактические игры: </a:t>
            </a:r>
            <a:endParaRPr lang="ru-RU" sz="3800" dirty="0">
              <a:solidFill>
                <a:schemeClr val="accent6">
                  <a:lumMod val="75000"/>
                </a:schemeClr>
              </a:solidFill>
              <a:latin typeface="Calibri"/>
              <a:ea typeface="Calibri"/>
            </a:endParaRPr>
          </a:p>
          <a:p>
            <a:pPr>
              <a:lnSpc>
                <a:spcPct val="115000"/>
              </a:lnSpc>
              <a:spcAft>
                <a:spcPts val="0"/>
              </a:spcAft>
              <a:buFont typeface="Wingdings" pitchFamily="2" charset="2"/>
              <a:buChar char="Ø"/>
            </a:pPr>
            <a:r>
              <a:rPr lang="ru-RU" i="1" dirty="0" smtClean="0">
                <a:solidFill>
                  <a:schemeClr val="accent6">
                    <a:lumMod val="50000"/>
                  </a:schemeClr>
                </a:solidFill>
                <a:ea typeface="Times New Roman"/>
              </a:rPr>
              <a:t>Кто </a:t>
            </a:r>
            <a:r>
              <a:rPr lang="ru-RU" i="1" dirty="0">
                <a:solidFill>
                  <a:schemeClr val="accent6">
                    <a:lumMod val="50000"/>
                  </a:schemeClr>
                </a:solidFill>
                <a:ea typeface="Times New Roman"/>
              </a:rPr>
              <a:t>найдёт больше отличий.</a:t>
            </a:r>
            <a:endParaRPr lang="ru-RU" sz="2400" i="1" dirty="0">
              <a:solidFill>
                <a:schemeClr val="accent6">
                  <a:lumMod val="50000"/>
                </a:schemeClr>
              </a:solidFill>
              <a:latin typeface="Calibri"/>
              <a:ea typeface="Calibri"/>
            </a:endParaRPr>
          </a:p>
          <a:p>
            <a:pPr>
              <a:lnSpc>
                <a:spcPct val="115000"/>
              </a:lnSpc>
              <a:spcAft>
                <a:spcPts val="0"/>
              </a:spcAft>
              <a:buFont typeface="Wingdings" pitchFamily="2" charset="2"/>
              <a:buChar char="Ø"/>
            </a:pPr>
            <a:r>
              <a:rPr lang="ru-RU" i="1" dirty="0" smtClean="0">
                <a:solidFill>
                  <a:schemeClr val="accent6">
                    <a:lumMod val="50000"/>
                  </a:schemeClr>
                </a:solidFill>
                <a:ea typeface="Times New Roman"/>
              </a:rPr>
              <a:t>Найди </a:t>
            </a:r>
            <a:r>
              <a:rPr lang="ru-RU" i="1" dirty="0">
                <a:solidFill>
                  <a:schemeClr val="accent6">
                    <a:lumMod val="50000"/>
                  </a:schemeClr>
                </a:solidFill>
                <a:ea typeface="Times New Roman"/>
              </a:rPr>
              <a:t>пару.</a:t>
            </a:r>
            <a:endParaRPr lang="ru-RU" sz="2400" i="1" dirty="0">
              <a:solidFill>
                <a:schemeClr val="accent6">
                  <a:lumMod val="50000"/>
                </a:schemeClr>
              </a:solidFill>
              <a:latin typeface="Calibri"/>
              <a:ea typeface="Calibri"/>
            </a:endParaRPr>
          </a:p>
          <a:p>
            <a:pPr>
              <a:lnSpc>
                <a:spcPct val="115000"/>
              </a:lnSpc>
              <a:spcAft>
                <a:spcPts val="0"/>
              </a:spcAft>
              <a:buFont typeface="Wingdings" pitchFamily="2" charset="2"/>
              <a:buChar char="Ø"/>
            </a:pPr>
            <a:r>
              <a:rPr lang="ru-RU" i="1" dirty="0" smtClean="0">
                <a:solidFill>
                  <a:schemeClr val="accent6">
                    <a:lumMod val="50000"/>
                  </a:schemeClr>
                </a:solidFill>
                <a:ea typeface="Times New Roman"/>
              </a:rPr>
              <a:t>Где</a:t>
            </a:r>
            <a:r>
              <a:rPr lang="ru-RU" i="1" dirty="0">
                <a:solidFill>
                  <a:schemeClr val="accent6">
                    <a:lumMod val="50000"/>
                  </a:schemeClr>
                </a:solidFill>
                <a:ea typeface="Times New Roman"/>
              </a:rPr>
              <a:t>, чей дом.</a:t>
            </a:r>
            <a:endParaRPr lang="ru-RU" sz="2400" i="1" dirty="0">
              <a:solidFill>
                <a:schemeClr val="accent6">
                  <a:lumMod val="50000"/>
                </a:schemeClr>
              </a:solidFill>
              <a:latin typeface="Calibri"/>
              <a:ea typeface="Calibri"/>
            </a:endParaRPr>
          </a:p>
          <a:p>
            <a:pPr>
              <a:lnSpc>
                <a:spcPct val="115000"/>
              </a:lnSpc>
              <a:spcAft>
                <a:spcPts val="0"/>
              </a:spcAft>
              <a:buFont typeface="Wingdings" pitchFamily="2" charset="2"/>
              <a:buChar char="Ø"/>
            </a:pPr>
            <a:r>
              <a:rPr lang="ru-RU" i="1" dirty="0" smtClean="0">
                <a:solidFill>
                  <a:schemeClr val="accent6">
                    <a:lumMod val="50000"/>
                  </a:schemeClr>
                </a:solidFill>
                <a:ea typeface="Times New Roman"/>
              </a:rPr>
              <a:t>Чей </a:t>
            </a:r>
            <a:r>
              <a:rPr lang="ru-RU" i="1" dirty="0">
                <a:solidFill>
                  <a:schemeClr val="accent6">
                    <a:lumMod val="50000"/>
                  </a:schemeClr>
                </a:solidFill>
                <a:ea typeface="Times New Roman"/>
              </a:rPr>
              <a:t>хвост.</a:t>
            </a:r>
            <a:endParaRPr lang="ru-RU" sz="2400" i="1" dirty="0">
              <a:solidFill>
                <a:schemeClr val="accent6">
                  <a:lumMod val="50000"/>
                </a:schemeClr>
              </a:solidFill>
              <a:latin typeface="Calibri"/>
              <a:ea typeface="Calibri"/>
            </a:endParaRPr>
          </a:p>
          <a:p>
            <a:pPr>
              <a:lnSpc>
                <a:spcPct val="115000"/>
              </a:lnSpc>
              <a:spcAft>
                <a:spcPts val="0"/>
              </a:spcAft>
              <a:buFont typeface="Wingdings" pitchFamily="2" charset="2"/>
              <a:buChar char="Ø"/>
            </a:pPr>
            <a:r>
              <a:rPr lang="ru-RU" i="1" dirty="0" smtClean="0">
                <a:solidFill>
                  <a:schemeClr val="accent6">
                    <a:lumMod val="50000"/>
                  </a:schemeClr>
                </a:solidFill>
                <a:ea typeface="Times New Roman"/>
              </a:rPr>
              <a:t>Во </a:t>
            </a:r>
            <a:r>
              <a:rPr lang="ru-RU" i="1" dirty="0">
                <a:solidFill>
                  <a:schemeClr val="accent6">
                    <a:lumMod val="50000"/>
                  </a:schemeClr>
                </a:solidFill>
                <a:ea typeface="Times New Roman"/>
              </a:rPr>
              <a:t>саду ли, в огороде. </a:t>
            </a:r>
            <a:endParaRPr lang="ru-RU" sz="2400" i="1" dirty="0">
              <a:solidFill>
                <a:schemeClr val="accent6">
                  <a:lumMod val="50000"/>
                </a:schemeClr>
              </a:solidFill>
              <a:latin typeface="Calibri"/>
              <a:ea typeface="Calibri"/>
            </a:endParaRPr>
          </a:p>
          <a:p>
            <a:pPr marL="0" indent="0">
              <a:lnSpc>
                <a:spcPct val="115000"/>
              </a:lnSpc>
              <a:spcAft>
                <a:spcPts val="0"/>
              </a:spcAft>
              <a:buNone/>
            </a:pPr>
            <a:r>
              <a:rPr lang="ru-RU" sz="3800" b="1" i="1" dirty="0" smtClean="0">
                <a:solidFill>
                  <a:schemeClr val="accent6">
                    <a:lumMod val="75000"/>
                  </a:schemeClr>
                </a:solidFill>
                <a:ea typeface="Times New Roman"/>
              </a:rPr>
              <a:t>Чтение </a:t>
            </a:r>
            <a:r>
              <a:rPr lang="ru-RU" sz="3800" b="1" i="1" dirty="0">
                <a:solidFill>
                  <a:schemeClr val="accent6">
                    <a:lumMod val="75000"/>
                  </a:schemeClr>
                </a:solidFill>
                <a:ea typeface="Times New Roman"/>
              </a:rPr>
              <a:t>художественной литературы</a:t>
            </a:r>
            <a:endParaRPr lang="ru-RU" sz="3800" dirty="0">
              <a:solidFill>
                <a:schemeClr val="accent6">
                  <a:lumMod val="75000"/>
                </a:schemeClr>
              </a:solidFill>
              <a:latin typeface="Calibri"/>
              <a:ea typeface="Calibri"/>
            </a:endParaRPr>
          </a:p>
          <a:p>
            <a:pPr>
              <a:lnSpc>
                <a:spcPct val="115000"/>
              </a:lnSpc>
              <a:spcAft>
                <a:spcPts val="0"/>
              </a:spcAft>
              <a:buFont typeface="Wingdings" pitchFamily="2" charset="2"/>
              <a:buChar char="Ø"/>
            </a:pPr>
            <a:r>
              <a:rPr lang="ru-RU" i="1" dirty="0" err="1" smtClean="0">
                <a:solidFill>
                  <a:schemeClr val="accent6">
                    <a:lumMod val="50000"/>
                  </a:schemeClr>
                </a:solidFill>
                <a:ea typeface="Times New Roman"/>
              </a:rPr>
              <a:t>Бехлерова</a:t>
            </a:r>
            <a:r>
              <a:rPr lang="ru-RU" i="1" dirty="0" smtClean="0">
                <a:solidFill>
                  <a:schemeClr val="accent6">
                    <a:lumMod val="50000"/>
                  </a:schemeClr>
                </a:solidFill>
                <a:ea typeface="Times New Roman"/>
              </a:rPr>
              <a:t> </a:t>
            </a:r>
            <a:r>
              <a:rPr lang="ru-RU" i="1" dirty="0">
                <a:solidFill>
                  <a:schemeClr val="accent6">
                    <a:lumMod val="50000"/>
                  </a:schemeClr>
                </a:solidFill>
                <a:ea typeface="Times New Roman"/>
              </a:rPr>
              <a:t>Е. «Капустный лист».</a:t>
            </a:r>
            <a:endParaRPr lang="ru-RU" sz="2400" i="1" dirty="0">
              <a:solidFill>
                <a:schemeClr val="accent6">
                  <a:lumMod val="50000"/>
                </a:schemeClr>
              </a:solidFill>
              <a:latin typeface="Calibri"/>
              <a:ea typeface="Calibri"/>
            </a:endParaRPr>
          </a:p>
          <a:p>
            <a:pPr>
              <a:lnSpc>
                <a:spcPct val="115000"/>
              </a:lnSpc>
              <a:spcAft>
                <a:spcPts val="0"/>
              </a:spcAft>
              <a:buFont typeface="Wingdings" pitchFamily="2" charset="2"/>
              <a:buChar char="Ø"/>
            </a:pPr>
            <a:r>
              <a:rPr lang="ru-RU" i="1" dirty="0" smtClean="0">
                <a:solidFill>
                  <a:schemeClr val="accent6">
                    <a:lumMod val="50000"/>
                  </a:schemeClr>
                </a:solidFill>
                <a:ea typeface="Times New Roman"/>
              </a:rPr>
              <a:t>Маршак </a:t>
            </a:r>
            <a:r>
              <a:rPr lang="ru-RU" i="1" dirty="0">
                <a:solidFill>
                  <a:schemeClr val="accent6">
                    <a:lumMod val="50000"/>
                  </a:schemeClr>
                </a:solidFill>
                <a:ea typeface="Times New Roman"/>
              </a:rPr>
              <a:t>С. «Синьор Помидор».</a:t>
            </a:r>
            <a:endParaRPr lang="ru-RU" sz="2400" i="1" dirty="0">
              <a:solidFill>
                <a:schemeClr val="accent6">
                  <a:lumMod val="50000"/>
                </a:schemeClr>
              </a:solidFill>
              <a:latin typeface="Calibri"/>
              <a:ea typeface="Calibri"/>
            </a:endParaRPr>
          </a:p>
          <a:p>
            <a:pPr>
              <a:lnSpc>
                <a:spcPct val="115000"/>
              </a:lnSpc>
              <a:spcAft>
                <a:spcPts val="0"/>
              </a:spcAft>
              <a:buFont typeface="Wingdings" pitchFamily="2" charset="2"/>
              <a:buChar char="Ø"/>
            </a:pPr>
            <a:r>
              <a:rPr lang="ru-RU" i="1" dirty="0" smtClean="0">
                <a:solidFill>
                  <a:schemeClr val="accent6">
                    <a:lumMod val="50000"/>
                  </a:schemeClr>
                </a:solidFill>
                <a:ea typeface="Times New Roman"/>
              </a:rPr>
              <a:t>Носов </a:t>
            </a:r>
            <a:r>
              <a:rPr lang="ru-RU" i="1" dirty="0">
                <a:solidFill>
                  <a:schemeClr val="accent6">
                    <a:lumMod val="50000"/>
                  </a:schemeClr>
                </a:solidFill>
                <a:ea typeface="Times New Roman"/>
              </a:rPr>
              <a:t>Н. «Огурцы».</a:t>
            </a:r>
            <a:endParaRPr lang="ru-RU" sz="2400" i="1" dirty="0">
              <a:solidFill>
                <a:schemeClr val="accent6">
                  <a:lumMod val="50000"/>
                </a:schemeClr>
              </a:solidFill>
              <a:latin typeface="Calibri"/>
              <a:ea typeface="Calibri"/>
            </a:endParaRPr>
          </a:p>
          <a:p>
            <a:pPr>
              <a:lnSpc>
                <a:spcPct val="115000"/>
              </a:lnSpc>
              <a:spcAft>
                <a:spcPts val="0"/>
              </a:spcAft>
              <a:buFont typeface="Wingdings" pitchFamily="2" charset="2"/>
              <a:buChar char="Ø"/>
            </a:pPr>
            <a:r>
              <a:rPr lang="ru-RU" i="1" dirty="0" err="1" smtClean="0">
                <a:solidFill>
                  <a:schemeClr val="accent6">
                    <a:lumMod val="50000"/>
                  </a:schemeClr>
                </a:solidFill>
                <a:ea typeface="Times New Roman"/>
              </a:rPr>
              <a:t>Родари</a:t>
            </a:r>
            <a:r>
              <a:rPr lang="ru-RU" i="1" dirty="0" smtClean="0">
                <a:solidFill>
                  <a:schemeClr val="accent6">
                    <a:lumMod val="50000"/>
                  </a:schemeClr>
                </a:solidFill>
                <a:ea typeface="Times New Roman"/>
              </a:rPr>
              <a:t> </a:t>
            </a:r>
            <a:r>
              <a:rPr lang="ru-RU" i="1" dirty="0">
                <a:solidFill>
                  <a:schemeClr val="accent6">
                    <a:lumMod val="50000"/>
                  </a:schemeClr>
                </a:solidFill>
                <a:ea typeface="Times New Roman"/>
              </a:rPr>
              <a:t>Дж. «Приключения </a:t>
            </a:r>
            <a:r>
              <a:rPr lang="ru-RU" i="1" dirty="0" err="1">
                <a:solidFill>
                  <a:schemeClr val="accent6">
                    <a:lumMod val="50000"/>
                  </a:schemeClr>
                </a:solidFill>
                <a:ea typeface="Times New Roman"/>
              </a:rPr>
              <a:t>Чиполлино</a:t>
            </a:r>
            <a:r>
              <a:rPr lang="ru-RU" i="1" dirty="0">
                <a:solidFill>
                  <a:schemeClr val="accent6">
                    <a:lumMod val="50000"/>
                  </a:schemeClr>
                </a:solidFill>
                <a:ea typeface="Times New Roman"/>
              </a:rPr>
              <a:t>».</a:t>
            </a:r>
            <a:endParaRPr lang="ru-RU" sz="2400" i="1" dirty="0">
              <a:solidFill>
                <a:schemeClr val="accent6">
                  <a:lumMod val="50000"/>
                </a:schemeClr>
              </a:solidFill>
              <a:latin typeface="Calibri"/>
              <a:ea typeface="Calibri"/>
            </a:endParaRPr>
          </a:p>
          <a:p>
            <a:pPr marL="0" indent="0">
              <a:buNone/>
            </a:pPr>
            <a:endParaRPr lang="ru-RU" i="1" dirty="0">
              <a:solidFill>
                <a:schemeClr val="accent6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50380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260648"/>
            <a:ext cx="8229600" cy="6264696"/>
          </a:xfrm>
        </p:spPr>
        <p:txBody>
          <a:bodyPr>
            <a:normAutofit fontScale="85000" lnSpcReduction="10000"/>
          </a:bodyPr>
          <a:lstStyle/>
          <a:p>
            <a:pPr marL="0" indent="0">
              <a:buNone/>
            </a:pPr>
            <a:r>
              <a:rPr lang="ru-RU" b="1" i="1" dirty="0">
                <a:solidFill>
                  <a:schemeClr val="accent6">
                    <a:lumMod val="75000"/>
                  </a:schemeClr>
                </a:solidFill>
              </a:rPr>
              <a:t>Конечный результат.</a:t>
            </a:r>
          </a:p>
          <a:p>
            <a:pPr>
              <a:buFont typeface="Wingdings" pitchFamily="2" charset="2"/>
              <a:buChar char="Ø"/>
            </a:pPr>
            <a:r>
              <a:rPr lang="ru-RU" i="1" dirty="0" smtClean="0">
                <a:solidFill>
                  <a:schemeClr val="accent6">
                    <a:lumMod val="50000"/>
                  </a:schemeClr>
                </a:solidFill>
              </a:rPr>
              <a:t>Повышение </a:t>
            </a:r>
            <a:r>
              <a:rPr lang="ru-RU" i="1" dirty="0">
                <a:solidFill>
                  <a:schemeClr val="accent6">
                    <a:lumMod val="50000"/>
                  </a:schemeClr>
                </a:solidFill>
              </a:rPr>
              <a:t>уровня мотивации к занятиям, компетентности детей по теме.</a:t>
            </a:r>
          </a:p>
          <a:p>
            <a:pPr>
              <a:buFont typeface="Wingdings" pitchFamily="2" charset="2"/>
              <a:buChar char="Ø"/>
            </a:pPr>
            <a:r>
              <a:rPr lang="ru-RU" i="1" dirty="0" smtClean="0">
                <a:solidFill>
                  <a:schemeClr val="accent6">
                    <a:lumMod val="50000"/>
                  </a:schemeClr>
                </a:solidFill>
              </a:rPr>
              <a:t>Позитивные </a:t>
            </a:r>
            <a:r>
              <a:rPr lang="ru-RU" i="1" dirty="0">
                <a:solidFill>
                  <a:schemeClr val="accent6">
                    <a:lumMod val="50000"/>
                  </a:schemeClr>
                </a:solidFill>
              </a:rPr>
              <a:t>изменения в поведении детей.</a:t>
            </a:r>
          </a:p>
          <a:p>
            <a:pPr>
              <a:buFont typeface="Wingdings" pitchFamily="2" charset="2"/>
              <a:buChar char="Ø"/>
            </a:pPr>
            <a:r>
              <a:rPr lang="ru-RU" i="1" dirty="0" smtClean="0">
                <a:solidFill>
                  <a:schemeClr val="accent6">
                    <a:lumMod val="50000"/>
                  </a:schemeClr>
                </a:solidFill>
              </a:rPr>
              <a:t>Обобщение </a:t>
            </a:r>
            <a:r>
              <a:rPr lang="ru-RU" i="1" dirty="0">
                <a:solidFill>
                  <a:schemeClr val="accent6">
                    <a:lumMod val="50000"/>
                  </a:schemeClr>
                </a:solidFill>
              </a:rPr>
              <a:t>и распространение опыта.</a:t>
            </a:r>
          </a:p>
          <a:p>
            <a:pPr marL="0" indent="0">
              <a:buNone/>
            </a:pPr>
            <a:r>
              <a:rPr lang="ru-RU" b="1" i="1" dirty="0">
                <a:solidFill>
                  <a:schemeClr val="accent6">
                    <a:lumMod val="75000"/>
                  </a:schemeClr>
                </a:solidFill>
              </a:rPr>
              <a:t>Вывод:</a:t>
            </a:r>
          </a:p>
          <a:p>
            <a:pPr marL="0" indent="0">
              <a:buNone/>
            </a:pPr>
            <a:r>
              <a:rPr lang="ru-RU" i="1" dirty="0">
                <a:solidFill>
                  <a:schemeClr val="accent6">
                    <a:lumMod val="50000"/>
                  </a:schemeClr>
                </a:solidFill>
              </a:rPr>
              <a:t>Таким образом, при грамотном руководстве со стороны воспитателя, огород в детском саду оказывает огромное влияние на гармоничное развитие детей. И, самое главное достижение детского труда – сбор урожая.</a:t>
            </a:r>
          </a:p>
          <a:p>
            <a:pPr marL="0" indent="0">
              <a:buNone/>
            </a:pPr>
            <a:r>
              <a:rPr lang="ru-RU" i="1" dirty="0">
                <a:solidFill>
                  <a:schemeClr val="accent6">
                    <a:lumMod val="50000"/>
                  </a:schemeClr>
                </a:solidFill>
              </a:rPr>
              <a:t>В результате все испытали большое удовольствие, а у детей появилась уверенность в своих силах и убежденность, что они делают настоящую большую работу, доставляя радость окружающим людям.</a:t>
            </a:r>
          </a:p>
          <a:p>
            <a:pPr marL="0" indent="0">
              <a:buNone/>
            </a:pP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3271643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Другая 67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6C0000"/>
      </a:hlink>
      <a:folHlink>
        <a:srgbClr val="974806"/>
      </a:folHlink>
    </a:clrScheme>
    <a:fontScheme name="Другая 1">
      <a:majorFont>
        <a:latin typeface="Times New Roman"/>
        <a:ea typeface=""/>
        <a:cs typeface="Times New Roman"/>
      </a:majorFont>
      <a:minorFont>
        <a:latin typeface="Times New Roman"/>
        <a:ea typeface=""/>
        <a:cs typeface="Times New Roma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935</TotalTime>
  <Words>911</Words>
  <Application>Microsoft Office PowerPoint</Application>
  <PresentationFormat>Экран (4:3)</PresentationFormat>
  <Paragraphs>112</Paragraphs>
  <Slides>18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18</vt:i4>
      </vt:variant>
    </vt:vector>
  </HeadingPairs>
  <TitlesOfParts>
    <vt:vector size="24" baseType="lpstr">
      <vt:lpstr>a_BodoniNova</vt:lpstr>
      <vt:lpstr>Arial</vt:lpstr>
      <vt:lpstr>Calibri</vt:lpstr>
      <vt:lpstr>Times New Roman</vt:lpstr>
      <vt:lpstr>Wingdings</vt:lpstr>
      <vt:lpstr>Тема Office</vt:lpstr>
      <vt:lpstr>             Проект «Наш весёлый        огород» </vt:lpstr>
      <vt:lpstr>Посадили огород, Посмотрите, что растет! Будем мы ухаживать. Будем поливать. Будем за росточками Дружно наблюдать!</vt:lpstr>
      <vt:lpstr>О проекте</vt:lpstr>
      <vt:lpstr>Актуальность</vt:lpstr>
      <vt:lpstr>Презентация PowerPoint</vt:lpstr>
      <vt:lpstr>Задачи</vt:lpstr>
      <vt:lpstr>Ожидаемый результат</vt:lpstr>
      <vt:lpstr>Формы реализации проекта:</vt:lpstr>
      <vt:lpstr>Этапы реализации проекта:</vt:lpstr>
      <vt:lpstr>Этапы реализации проекта:</vt:lpstr>
      <vt:lpstr>Содержание работы в процессе реализации проекта.</vt:lpstr>
      <vt:lpstr>Содержание наблюдений и экспериментов</vt:lpstr>
      <vt:lpstr>Формы организации</vt:lpstr>
      <vt:lpstr>Содержание работы в процессе реализации проекта.</vt:lpstr>
      <vt:lpstr>Содержание работы в процессе реализации проекта. Прополка </vt:lpstr>
      <vt:lpstr>Содержание работы в процессе реализации проекта.</vt:lpstr>
      <vt:lpstr>Презентация PowerPoint</vt:lpstr>
      <vt:lpstr>Презентация PowerPoint</vt:lpstr>
    </vt:vector>
  </TitlesOfParts>
  <Company>Microsoft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Название презентации</dc:title>
  <dc:creator>Елена</dc:creator>
  <cp:lastModifiedBy>Разият Темишева</cp:lastModifiedBy>
  <cp:revision>33</cp:revision>
  <dcterms:created xsi:type="dcterms:W3CDTF">2014-08-08T16:01:14Z</dcterms:created>
  <dcterms:modified xsi:type="dcterms:W3CDTF">2018-06-24T21:33:54Z</dcterms:modified>
</cp:coreProperties>
</file>