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84" r:id="rId1"/>
  </p:sldMasterIdLst>
  <p:notesMasterIdLst>
    <p:notesMasterId r:id="rId47"/>
  </p:notesMasterIdLst>
  <p:handoutMasterIdLst>
    <p:handoutMasterId r:id="rId48"/>
  </p:handoutMasterIdLst>
  <p:sldIdLst>
    <p:sldId id="257" r:id="rId2"/>
    <p:sldId id="256" r:id="rId3"/>
    <p:sldId id="258" r:id="rId4"/>
    <p:sldId id="285" r:id="rId5"/>
    <p:sldId id="286" r:id="rId6"/>
    <p:sldId id="260" r:id="rId7"/>
    <p:sldId id="261" r:id="rId8"/>
    <p:sldId id="277" r:id="rId9"/>
    <p:sldId id="262" r:id="rId10"/>
    <p:sldId id="284" r:id="rId11"/>
    <p:sldId id="309" r:id="rId12"/>
    <p:sldId id="322" r:id="rId13"/>
    <p:sldId id="281" r:id="rId14"/>
    <p:sldId id="280" r:id="rId15"/>
    <p:sldId id="312" r:id="rId16"/>
    <p:sldId id="316" r:id="rId17"/>
    <p:sldId id="324" r:id="rId18"/>
    <p:sldId id="317" r:id="rId19"/>
    <p:sldId id="323" r:id="rId20"/>
    <p:sldId id="311" r:id="rId21"/>
    <p:sldId id="279" r:id="rId22"/>
    <p:sldId id="331" r:id="rId23"/>
    <p:sldId id="318" r:id="rId24"/>
    <p:sldId id="328" r:id="rId25"/>
    <p:sldId id="314" r:id="rId26"/>
    <p:sldId id="310" r:id="rId27"/>
    <p:sldId id="291" r:id="rId28"/>
    <p:sldId id="308" r:id="rId29"/>
    <p:sldId id="283" r:id="rId30"/>
    <p:sldId id="282" r:id="rId31"/>
    <p:sldId id="293" r:id="rId32"/>
    <p:sldId id="288" r:id="rId33"/>
    <p:sldId id="289" r:id="rId34"/>
    <p:sldId id="306" r:id="rId35"/>
    <p:sldId id="300" r:id="rId36"/>
    <p:sldId id="297" r:id="rId37"/>
    <p:sldId id="307" r:id="rId38"/>
    <p:sldId id="329" r:id="rId39"/>
    <p:sldId id="298" r:id="rId40"/>
    <p:sldId id="301" r:id="rId41"/>
    <p:sldId id="332" r:id="rId42"/>
    <p:sldId id="299" r:id="rId43"/>
    <p:sldId id="303" r:id="rId44"/>
    <p:sldId id="296" r:id="rId45"/>
    <p:sldId id="334" r:id="rId46"/>
  </p:sldIdLst>
  <p:sldSz cx="6858000" cy="9144000" type="screen4x3"/>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00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775DCB02-9BB8-47FD-8907-85C794F793BA}" styleName="Стиль из темы 1 - акцент 4">
    <a:tblBg>
      <a:fillRef idx="2">
        <a:schemeClr val="accent4"/>
      </a:fillRef>
      <a:effectRef idx="1">
        <a:schemeClr val="accent4"/>
      </a:effectRef>
    </a:tblBg>
    <a:wholeTbl>
      <a:tcTxStyle>
        <a:fontRef idx="minor">
          <a:scrgbClr r="0" g="0" b="0"/>
        </a:fontRef>
        <a:schemeClr val="dk1"/>
      </a:tcTxStyle>
      <a:tcStyle>
        <a:tcBdr>
          <a:left>
            <a:lnRef idx="1">
              <a:schemeClr val="accent4"/>
            </a:lnRef>
          </a:left>
          <a:right>
            <a:lnRef idx="1">
              <a:schemeClr val="accent4"/>
            </a:lnRef>
          </a:right>
          <a:top>
            <a:lnRef idx="1">
              <a:schemeClr val="accent4"/>
            </a:lnRef>
          </a:top>
          <a:bottom>
            <a:lnRef idx="1">
              <a:schemeClr val="accent4"/>
            </a:lnRef>
          </a:bottom>
          <a:insideH>
            <a:lnRef idx="1">
              <a:schemeClr val="accent4"/>
            </a:lnRef>
          </a:insideH>
          <a:insideV>
            <a:lnRef idx="1">
              <a:schemeClr val="accent4"/>
            </a:lnRef>
          </a:insideV>
        </a:tcBdr>
        <a:fill>
          <a:noFill/>
        </a:fill>
      </a:tcStyle>
    </a:wholeTbl>
    <a:band1H>
      <a:tcStyle>
        <a:tcBdr/>
        <a:fill>
          <a:solidFill>
            <a:schemeClr val="accent4">
              <a:alpha val="40000"/>
            </a:schemeClr>
          </a:solidFill>
        </a:fill>
      </a:tcStyle>
    </a:band1H>
    <a:band2H>
      <a:tcStyle>
        <a:tcBdr/>
      </a:tcStyle>
    </a:band2H>
    <a:band1V>
      <a:tcStyle>
        <a:tcBdr>
          <a:top>
            <a:lnRef idx="1">
              <a:schemeClr val="accent4"/>
            </a:lnRef>
          </a:top>
          <a:bottom>
            <a:lnRef idx="1">
              <a:schemeClr val="accent4"/>
            </a:lnRef>
          </a:bottom>
        </a:tcBdr>
        <a:fill>
          <a:solidFill>
            <a:schemeClr val="accent4">
              <a:alpha val="40000"/>
            </a:schemeClr>
          </a:solidFill>
        </a:fill>
      </a:tcStyle>
    </a:band1V>
    <a:band2V>
      <a:tcStyle>
        <a:tcBdr/>
      </a:tcStyle>
    </a:band2V>
    <a:lastCol>
      <a:tcTxStyle b="on"/>
      <a:tcStyle>
        <a:tcBdr>
          <a:left>
            <a:lnRef idx="2">
              <a:schemeClr val="accent4"/>
            </a:lnRef>
          </a:left>
          <a:right>
            <a:lnRef idx="1">
              <a:schemeClr val="accent4"/>
            </a:lnRef>
          </a:right>
          <a:top>
            <a:lnRef idx="1">
              <a:schemeClr val="accent4"/>
            </a:lnRef>
          </a:top>
          <a:bottom>
            <a:lnRef idx="1">
              <a:schemeClr val="accent4"/>
            </a:lnRef>
          </a:bottom>
          <a:insideH>
            <a:lnRef idx="1">
              <a:schemeClr val="accent4"/>
            </a:lnRef>
          </a:insideH>
          <a:insideV>
            <a:ln>
              <a:noFill/>
            </a:ln>
          </a:insideV>
        </a:tcBdr>
      </a:tcStyle>
    </a:lastCol>
    <a:firstCol>
      <a:tcTxStyle b="on"/>
      <a:tcStyle>
        <a:tcBdr>
          <a:left>
            <a:lnRef idx="1">
              <a:schemeClr val="accent4"/>
            </a:lnRef>
          </a:left>
          <a:right>
            <a:lnRef idx="2">
              <a:schemeClr val="accent4"/>
            </a:lnRef>
          </a:right>
          <a:top>
            <a:lnRef idx="1">
              <a:schemeClr val="accent4"/>
            </a:lnRef>
          </a:top>
          <a:bottom>
            <a:lnRef idx="1">
              <a:schemeClr val="accent4"/>
            </a:lnRef>
          </a:bottom>
          <a:insideH>
            <a:lnRef idx="1">
              <a:schemeClr val="accent4"/>
            </a:lnRef>
          </a:insideH>
          <a:insideV>
            <a:ln>
              <a:noFill/>
            </a:ln>
          </a:insideV>
        </a:tcBdr>
      </a:tcStyle>
    </a:firstCol>
    <a:lastRow>
      <a:tcTxStyle b="on"/>
      <a:tcStyle>
        <a:tcBdr>
          <a:left>
            <a:lnRef idx="1">
              <a:schemeClr val="accent4"/>
            </a:lnRef>
          </a:left>
          <a:right>
            <a:lnRef idx="1">
              <a:schemeClr val="accent4"/>
            </a:lnRef>
          </a:right>
          <a:top>
            <a:lnRef idx="2">
              <a:schemeClr val="accent4"/>
            </a:lnRef>
          </a:top>
          <a:bottom>
            <a:lnRef idx="2">
              <a:schemeClr val="accent4"/>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4"/>
            </a:lnRef>
          </a:left>
          <a:right>
            <a:lnRef idx="1">
              <a:schemeClr val="accent4"/>
            </a:lnRef>
          </a:right>
          <a:top>
            <a:lnRef idx="1">
              <a:schemeClr val="accent4"/>
            </a:lnRef>
          </a:top>
          <a:bottom>
            <a:lnRef idx="2">
              <a:schemeClr val="lt1"/>
            </a:lnRef>
          </a:bottom>
          <a:insideH>
            <a:ln>
              <a:noFill/>
            </a:ln>
          </a:insideH>
          <a:insideV>
            <a:ln>
              <a:noFill/>
            </a:ln>
          </a:insideV>
        </a:tcBdr>
        <a:fill>
          <a:solidFill>
            <a:schemeClr val="accent4"/>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588" autoAdjust="0"/>
    <p:restoredTop sz="94605" autoAdjust="0"/>
  </p:normalViewPr>
  <p:slideViewPr>
    <p:cSldViewPr>
      <p:cViewPr varScale="1">
        <p:scale>
          <a:sx n="38" d="100"/>
          <a:sy n="38" d="100"/>
        </p:scale>
        <p:origin x="-1882" y="-72"/>
      </p:cViewPr>
      <p:guideLst>
        <p:guide orient="horz" pos="2880"/>
        <p:guide pos="216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notesMaster" Target="notesMasters/notesMaster1.xml"/><Relationship Id="rId50"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handoutMaster" Target="handoutMasters/handoutMaster1.xml"/><Relationship Id="rId8" Type="http://schemas.openxmlformats.org/officeDocument/2006/relationships/slide" Target="slides/slide7.xml"/><Relationship Id="rId51" Type="http://schemas.openxmlformats.org/officeDocument/2006/relationships/theme" Target="theme/theme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Верхний колонтитул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ru-RU"/>
          </a:p>
        </p:txBody>
      </p:sp>
      <p:sp>
        <p:nvSpPr>
          <p:cNvPr id="3" name="Дата 2"/>
          <p:cNvSpPr>
            <a:spLocks noGrp="1"/>
          </p:cNvSpPr>
          <p:nvPr>
            <p:ph type="dt" sz="quarter" idx="1"/>
          </p:nvPr>
        </p:nvSpPr>
        <p:spPr>
          <a:xfrm>
            <a:off x="3884613" y="0"/>
            <a:ext cx="2971800" cy="457200"/>
          </a:xfrm>
          <a:prstGeom prst="rect">
            <a:avLst/>
          </a:prstGeom>
        </p:spPr>
        <p:txBody>
          <a:bodyPr vert="horz" lIns="91440" tIns="45720" rIns="91440" bIns="45720" rtlCol="0"/>
          <a:lstStyle>
            <a:lvl1pPr algn="r">
              <a:defRPr sz="1200"/>
            </a:lvl1pPr>
          </a:lstStyle>
          <a:p>
            <a:fld id="{4379072D-C87A-499A-8DCA-9B290235FBC6}" type="datetimeFigureOut">
              <a:rPr lang="ru-RU" smtClean="0"/>
              <a:pPr/>
              <a:t>21.03.2017</a:t>
            </a:fld>
            <a:endParaRPr lang="ru-RU"/>
          </a:p>
        </p:txBody>
      </p:sp>
      <p:sp>
        <p:nvSpPr>
          <p:cNvPr id="4" name="Нижний колонтитул 3"/>
          <p:cNvSpPr>
            <a:spLocks noGrp="1"/>
          </p:cNvSpPr>
          <p:nvPr>
            <p:ph type="ftr" sz="quarter" idx="2"/>
          </p:nvPr>
        </p:nvSpPr>
        <p:spPr>
          <a:xfrm>
            <a:off x="0" y="8685213"/>
            <a:ext cx="2971800" cy="457200"/>
          </a:xfrm>
          <a:prstGeom prst="rect">
            <a:avLst/>
          </a:prstGeom>
        </p:spPr>
        <p:txBody>
          <a:bodyPr vert="horz" lIns="91440" tIns="45720" rIns="91440" bIns="45720" rtlCol="0" anchor="b"/>
          <a:lstStyle>
            <a:lvl1pPr algn="l">
              <a:defRPr sz="1200"/>
            </a:lvl1pPr>
          </a:lstStyle>
          <a:p>
            <a:endParaRPr lang="ru-RU"/>
          </a:p>
        </p:txBody>
      </p:sp>
      <p:sp>
        <p:nvSpPr>
          <p:cNvPr id="5" name="Номер слайда 4"/>
          <p:cNvSpPr>
            <a:spLocks noGrp="1"/>
          </p:cNvSpPr>
          <p:nvPr>
            <p:ph type="sldNum" sz="quarter" idx="3"/>
          </p:nvPr>
        </p:nvSpPr>
        <p:spPr>
          <a:xfrm>
            <a:off x="3884613" y="8685213"/>
            <a:ext cx="2971800" cy="457200"/>
          </a:xfrm>
          <a:prstGeom prst="rect">
            <a:avLst/>
          </a:prstGeom>
        </p:spPr>
        <p:txBody>
          <a:bodyPr vert="horz" lIns="91440" tIns="45720" rIns="91440" bIns="45720" rtlCol="0" anchor="b"/>
          <a:lstStyle>
            <a:lvl1pPr algn="r">
              <a:defRPr sz="1200"/>
            </a:lvl1pPr>
          </a:lstStyle>
          <a:p>
            <a:fld id="{75E29D2D-996D-4BA5-921F-006D55C14EDB}" type="slidenum">
              <a:rPr lang="ru-RU" smtClean="0"/>
              <a:pPr/>
              <a:t>‹#›</a:t>
            </a:fld>
            <a:endParaRPr lang="ru-RU"/>
          </a:p>
        </p:txBody>
      </p:sp>
    </p:spTree>
    <p:extLst>
      <p:ext uri="{BB962C8B-B14F-4D97-AF65-F5344CB8AC3E}">
        <p14:creationId xmlns:p14="http://schemas.microsoft.com/office/powerpoint/2010/main" val="1329063272"/>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Верхний колонтитул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ru-RU"/>
          </a:p>
        </p:txBody>
      </p:sp>
      <p:sp>
        <p:nvSpPr>
          <p:cNvPr id="3" name="Дата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B5BCC846-1E03-40A5-A4D2-BCEA6475D790}" type="datetimeFigureOut">
              <a:rPr lang="ru-RU" smtClean="0"/>
              <a:pPr/>
              <a:t>21.03.2017</a:t>
            </a:fld>
            <a:endParaRPr lang="ru-RU"/>
          </a:p>
        </p:txBody>
      </p:sp>
      <p:sp>
        <p:nvSpPr>
          <p:cNvPr id="4" name="Образ слайда 3"/>
          <p:cNvSpPr>
            <a:spLocks noGrp="1" noRot="1" noChangeAspect="1"/>
          </p:cNvSpPr>
          <p:nvPr>
            <p:ph type="sldImg" idx="2"/>
          </p:nvPr>
        </p:nvSpPr>
        <p:spPr>
          <a:xfrm>
            <a:off x="2143125" y="685800"/>
            <a:ext cx="2571750" cy="3429000"/>
          </a:xfrm>
          <a:prstGeom prst="rect">
            <a:avLst/>
          </a:prstGeom>
          <a:noFill/>
          <a:ln w="12700">
            <a:solidFill>
              <a:prstClr val="black"/>
            </a:solidFill>
          </a:ln>
        </p:spPr>
        <p:txBody>
          <a:bodyPr vert="horz" lIns="91440" tIns="45720" rIns="91440" bIns="45720" rtlCol="0" anchor="ctr"/>
          <a:lstStyle/>
          <a:p>
            <a:endParaRPr lang="ru-RU"/>
          </a:p>
        </p:txBody>
      </p:sp>
      <p:sp>
        <p:nvSpPr>
          <p:cNvPr id="5" name="Заметки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6" name="Нижний колонтитул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ru-RU"/>
          </a:p>
        </p:txBody>
      </p:sp>
      <p:sp>
        <p:nvSpPr>
          <p:cNvPr id="7" name="Номер слайда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09EC00BA-A794-43C1-B2BE-6DAEB6DFEBD2}" type="slidenum">
              <a:rPr lang="ru-RU" smtClean="0"/>
              <a:pPr/>
              <a:t>‹#›</a:t>
            </a:fld>
            <a:endParaRPr lang="ru-RU"/>
          </a:p>
        </p:txBody>
      </p:sp>
    </p:spTree>
    <p:extLst>
      <p:ext uri="{BB962C8B-B14F-4D97-AF65-F5344CB8AC3E}">
        <p14:creationId xmlns:p14="http://schemas.microsoft.com/office/powerpoint/2010/main" val="295346078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normAutofit/>
          </a:bodyPr>
          <a:lstStyle/>
          <a:p>
            <a:endParaRPr lang="ru-RU" dirty="0"/>
          </a:p>
        </p:txBody>
      </p:sp>
      <p:sp>
        <p:nvSpPr>
          <p:cNvPr id="4" name="Номер слайда 3"/>
          <p:cNvSpPr>
            <a:spLocks noGrp="1"/>
          </p:cNvSpPr>
          <p:nvPr>
            <p:ph type="sldNum" sz="quarter" idx="10"/>
          </p:nvPr>
        </p:nvSpPr>
        <p:spPr/>
        <p:txBody>
          <a:bodyPr/>
          <a:lstStyle/>
          <a:p>
            <a:fld id="{09EC00BA-A794-43C1-B2BE-6DAEB6DFEBD2}" type="slidenum">
              <a:rPr lang="ru-RU" smtClean="0"/>
              <a:pPr/>
              <a:t>23</a:t>
            </a:fld>
            <a:endParaRPr lang="ru-RU"/>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dirty="0"/>
          </a:p>
        </p:txBody>
      </p:sp>
      <p:sp>
        <p:nvSpPr>
          <p:cNvPr id="4" name="Номер слайда 3"/>
          <p:cNvSpPr>
            <a:spLocks noGrp="1"/>
          </p:cNvSpPr>
          <p:nvPr>
            <p:ph type="sldNum" sz="quarter" idx="10"/>
          </p:nvPr>
        </p:nvSpPr>
        <p:spPr/>
        <p:txBody>
          <a:bodyPr/>
          <a:lstStyle/>
          <a:p>
            <a:fld id="{09EC00BA-A794-43C1-B2BE-6DAEB6DFEBD2}" type="slidenum">
              <a:rPr lang="ru-RU" smtClean="0"/>
              <a:pPr/>
              <a:t>36</a:t>
            </a:fld>
            <a:endParaRPr lang="ru-RU"/>
          </a:p>
        </p:txBody>
      </p:sp>
    </p:spTree>
    <p:extLst>
      <p:ext uri="{BB962C8B-B14F-4D97-AF65-F5344CB8AC3E}">
        <p14:creationId xmlns:p14="http://schemas.microsoft.com/office/powerpoint/2010/main" val="203483859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spTree>
      <p:nvGrpSpPr>
        <p:cNvPr id="1" name=""/>
        <p:cNvGrpSpPr/>
        <p:nvPr/>
      </p:nvGrpSpPr>
      <p:grpSpPr>
        <a:xfrm>
          <a:off x="0" y="0"/>
          <a:ext cx="0" cy="0"/>
          <a:chOff x="0" y="0"/>
          <a:chExt cx="0" cy="0"/>
        </a:xfrm>
      </p:grpSpPr>
      <p:sp>
        <p:nvSpPr>
          <p:cNvPr id="11" name="Rectangle 10"/>
          <p:cNvSpPr/>
          <p:nvPr/>
        </p:nvSpPr>
        <p:spPr>
          <a:xfrm>
            <a:off x="0" y="5155893"/>
            <a:ext cx="6858000" cy="3988107"/>
          </a:xfrm>
          <a:prstGeom prst="rect">
            <a:avLst/>
          </a:prstGeom>
          <a:gradFill>
            <a:gsLst>
              <a:gs pos="0">
                <a:schemeClr val="bg1">
                  <a:alpha val="91000"/>
                </a:schemeClr>
              </a:gs>
              <a:gs pos="37000">
                <a:schemeClr val="bg1">
                  <a:alpha val="76000"/>
                </a:schemeClr>
              </a:gs>
              <a:gs pos="100000">
                <a:schemeClr val="bg2">
                  <a:alpha val="79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p:cNvSpPr/>
          <p:nvPr/>
        </p:nvSpPr>
        <p:spPr>
          <a:xfrm>
            <a:off x="0" y="0"/>
            <a:ext cx="6858000" cy="5155893"/>
          </a:xfrm>
          <a:prstGeom prst="rect">
            <a:avLst/>
          </a:prstGeom>
          <a:gradFill flip="none" rotWithShape="1">
            <a:gsLst>
              <a:gs pos="0">
                <a:schemeClr val="bg1">
                  <a:alpha val="89000"/>
                </a:schemeClr>
              </a:gs>
              <a:gs pos="48000">
                <a:schemeClr val="bg1">
                  <a:alpha val="62000"/>
                </a:schemeClr>
              </a:gs>
              <a:gs pos="100000">
                <a:schemeClr val="bg2">
                  <a:alpha val="79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3" name="Rectangle 12"/>
          <p:cNvSpPr/>
          <p:nvPr/>
        </p:nvSpPr>
        <p:spPr>
          <a:xfrm>
            <a:off x="0" y="3536415"/>
            <a:ext cx="6858000" cy="3048000"/>
          </a:xfrm>
          <a:prstGeom prst="rect">
            <a:avLst/>
          </a:prstGeom>
          <a:gradFill flip="none" rotWithShape="1">
            <a:gsLst>
              <a:gs pos="0">
                <a:schemeClr val="bg1">
                  <a:alpha val="0"/>
                </a:schemeClr>
              </a:gs>
              <a:gs pos="29000">
                <a:schemeClr val="bg1">
                  <a:alpha val="30000"/>
                </a:schemeClr>
              </a:gs>
              <a:gs pos="45000">
                <a:schemeClr val="bg2">
                  <a:alpha val="40000"/>
                </a:schemeClr>
              </a:gs>
              <a:gs pos="55000">
                <a:schemeClr val="bg1">
                  <a:alpha val="26000"/>
                </a:schemeClr>
              </a:gs>
              <a:gs pos="65000">
                <a:schemeClr val="bg2">
                  <a:alpha val="60000"/>
                </a:schemeClr>
              </a:gs>
              <a:gs pos="100000">
                <a:schemeClr val="bg1">
                  <a:alpha val="0"/>
                </a:schemeClr>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Oval 13"/>
          <p:cNvSpPr/>
          <p:nvPr/>
        </p:nvSpPr>
        <p:spPr>
          <a:xfrm>
            <a:off x="0" y="2133600"/>
            <a:ext cx="6858000" cy="6807200"/>
          </a:xfrm>
          <a:prstGeom prst="ellipse">
            <a:avLst/>
          </a:prstGeom>
          <a:gradFill flip="none" rotWithShape="1">
            <a:gsLst>
              <a:gs pos="0">
                <a:schemeClr val="bg1"/>
              </a:gs>
              <a:gs pos="54000">
                <a:schemeClr val="bg1">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Subtitle 2"/>
          <p:cNvSpPr>
            <a:spLocks noGrp="1"/>
          </p:cNvSpPr>
          <p:nvPr>
            <p:ph type="subTitle" idx="1"/>
          </p:nvPr>
        </p:nvSpPr>
        <p:spPr>
          <a:xfrm>
            <a:off x="1105346" y="6736727"/>
            <a:ext cx="4227758" cy="1176159"/>
          </a:xfrm>
        </p:spPr>
        <p:txBody>
          <a:bodyPr>
            <a:normAutofit/>
          </a:bodyPr>
          <a:lstStyle>
            <a:lvl1pPr marL="0" indent="0" algn="l">
              <a:buNone/>
              <a:defRPr sz="2200">
                <a:solidFill>
                  <a:schemeClr val="tx2"/>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smtClean="0"/>
              <a:t>Образец подзаголовка</a:t>
            </a:r>
            <a:endParaRPr lang="en-US" dirty="0"/>
          </a:p>
        </p:txBody>
      </p:sp>
      <p:sp>
        <p:nvSpPr>
          <p:cNvPr id="4" name="Date Placeholder 3"/>
          <p:cNvSpPr>
            <a:spLocks noGrp="1"/>
          </p:cNvSpPr>
          <p:nvPr>
            <p:ph type="dt" sz="half" idx="10"/>
          </p:nvPr>
        </p:nvSpPr>
        <p:spPr/>
        <p:txBody>
          <a:bodyPr/>
          <a:lstStyle/>
          <a:p>
            <a:fld id="{B4C71EC6-210F-42DE-9C53-41977AD35B3D}" type="datetimeFigureOut">
              <a:rPr lang="ru-RU" smtClean="0"/>
              <a:pPr/>
              <a:t>21.03.2017</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B19B0651-EE4F-4900-A07F-96A6BFA9D0F0}" type="slidenum">
              <a:rPr lang="ru-RU" smtClean="0"/>
              <a:pPr/>
              <a:t>‹#›</a:t>
            </a:fld>
            <a:endParaRPr lang="ru-RU"/>
          </a:p>
        </p:txBody>
      </p:sp>
      <p:sp>
        <p:nvSpPr>
          <p:cNvPr id="2" name="Title 1"/>
          <p:cNvSpPr>
            <a:spLocks noGrp="1"/>
          </p:cNvSpPr>
          <p:nvPr>
            <p:ph type="ctrTitle"/>
          </p:nvPr>
        </p:nvSpPr>
        <p:spPr>
          <a:xfrm>
            <a:off x="613186" y="4176388"/>
            <a:ext cx="5381513" cy="2390889"/>
          </a:xfrm>
          <a:effectLst/>
        </p:spPr>
        <p:txBody>
          <a:bodyPr>
            <a:noAutofit/>
          </a:bodyPr>
          <a:lstStyle>
            <a:lvl1pPr marL="640080" indent="-457200" algn="l">
              <a:defRPr sz="5400"/>
            </a:lvl1pPr>
          </a:lstStyle>
          <a:p>
            <a:r>
              <a:rPr lang="ru-RU" smtClean="0"/>
              <a:t>Образец заголовка</a:t>
            </a:r>
            <a:endParaRPr lang="en-US" dirty="0"/>
          </a:p>
        </p:txBody>
      </p:sp>
    </p:spTree>
  </p:cSld>
  <p:clrMapOvr>
    <a:masterClrMapping/>
  </p:clrMapOvr>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4" name="Date Placeholder 3"/>
          <p:cNvSpPr>
            <a:spLocks noGrp="1"/>
          </p:cNvSpPr>
          <p:nvPr>
            <p:ph type="dt" sz="half" idx="10"/>
          </p:nvPr>
        </p:nvSpPr>
        <p:spPr/>
        <p:txBody>
          <a:bodyPr/>
          <a:lstStyle/>
          <a:p>
            <a:fld id="{B4C71EC6-210F-42DE-9C53-41977AD35B3D}" type="datetimeFigureOut">
              <a:rPr lang="ru-RU" smtClean="0"/>
              <a:pPr/>
              <a:t>21.03.2017</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B19B0651-EE4F-4900-A07F-96A6BFA9D0F0}" type="slidenum">
              <a:rPr lang="ru-RU" smtClean="0"/>
              <a:pPr/>
              <a:t>‹#›</a:t>
            </a:fld>
            <a:endParaRPr lang="ru-RU"/>
          </a:p>
        </p:txBody>
      </p:sp>
      <p:sp>
        <p:nvSpPr>
          <p:cNvPr id="8" name="Title 7"/>
          <p:cNvSpPr>
            <a:spLocks noGrp="1"/>
          </p:cNvSpPr>
          <p:nvPr>
            <p:ph type="title"/>
          </p:nvPr>
        </p:nvSpPr>
        <p:spPr/>
        <p:txBody>
          <a:bodyPr/>
          <a:lstStyle/>
          <a:p>
            <a:r>
              <a:rPr lang="ru-RU" smtClean="0"/>
              <a:t>Образец заголовка</a:t>
            </a:r>
            <a:endParaRPr lang="en-US"/>
          </a:p>
        </p:txBody>
      </p:sp>
      <p:sp>
        <p:nvSpPr>
          <p:cNvPr id="10" name="Content Placeholder 9"/>
          <p:cNvSpPr>
            <a:spLocks noGrp="1"/>
          </p:cNvSpPr>
          <p:nvPr>
            <p:ph sz="quarter" idx="13"/>
          </p:nvPr>
        </p:nvSpPr>
        <p:spPr>
          <a:xfrm>
            <a:off x="857250" y="975360"/>
            <a:ext cx="4800600" cy="4632960"/>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Tree>
  </p:cSld>
  <p:clrMapOvr>
    <a:masterClrMapping/>
  </p:clrMapOvr>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7" name="Rectangle 6"/>
          <p:cNvSpPr/>
          <p:nvPr/>
        </p:nvSpPr>
        <p:spPr>
          <a:xfrm>
            <a:off x="0" y="5155893"/>
            <a:ext cx="6858000" cy="3988107"/>
          </a:xfrm>
          <a:prstGeom prst="rect">
            <a:avLst/>
          </a:prstGeom>
          <a:gradFill>
            <a:gsLst>
              <a:gs pos="0">
                <a:schemeClr val="bg1">
                  <a:alpha val="92000"/>
                </a:schemeClr>
              </a:gs>
              <a:gs pos="37000">
                <a:schemeClr val="bg1">
                  <a:alpha val="77000"/>
                </a:schemeClr>
              </a:gs>
              <a:gs pos="100000">
                <a:schemeClr val="bg2">
                  <a:alpha val="80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Rectangle 7"/>
          <p:cNvSpPr/>
          <p:nvPr/>
        </p:nvSpPr>
        <p:spPr>
          <a:xfrm>
            <a:off x="0" y="0"/>
            <a:ext cx="6858000" cy="5155893"/>
          </a:xfrm>
          <a:prstGeom prst="rect">
            <a:avLst/>
          </a:prstGeom>
          <a:gradFill flip="none" rotWithShape="1">
            <a:gsLst>
              <a:gs pos="0">
                <a:schemeClr val="bg1">
                  <a:alpha val="90000"/>
                </a:schemeClr>
              </a:gs>
              <a:gs pos="48000">
                <a:schemeClr val="bg1">
                  <a:alpha val="63000"/>
                </a:schemeClr>
              </a:gs>
              <a:gs pos="100000">
                <a:schemeClr val="bg2">
                  <a:alpha val="80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Rectangle 8"/>
          <p:cNvSpPr/>
          <p:nvPr/>
        </p:nvSpPr>
        <p:spPr>
          <a:xfrm>
            <a:off x="0" y="3536415"/>
            <a:ext cx="6858000" cy="3048000"/>
          </a:xfrm>
          <a:prstGeom prst="rect">
            <a:avLst/>
          </a:prstGeom>
          <a:gradFill flip="none" rotWithShape="1">
            <a:gsLst>
              <a:gs pos="0">
                <a:schemeClr val="bg1">
                  <a:alpha val="0"/>
                </a:schemeClr>
              </a:gs>
              <a:gs pos="29000">
                <a:schemeClr val="bg1">
                  <a:alpha val="30000"/>
                </a:schemeClr>
              </a:gs>
              <a:gs pos="45000">
                <a:schemeClr val="bg2">
                  <a:alpha val="40000"/>
                </a:schemeClr>
              </a:gs>
              <a:gs pos="55000">
                <a:schemeClr val="bg1">
                  <a:alpha val="26000"/>
                </a:schemeClr>
              </a:gs>
              <a:gs pos="65000">
                <a:schemeClr val="bg2">
                  <a:alpha val="60000"/>
                </a:schemeClr>
              </a:gs>
              <a:gs pos="100000">
                <a:schemeClr val="bg1">
                  <a:alpha val="0"/>
                </a:schemeClr>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Oval 9"/>
          <p:cNvSpPr/>
          <p:nvPr/>
        </p:nvSpPr>
        <p:spPr>
          <a:xfrm>
            <a:off x="0" y="2133600"/>
            <a:ext cx="6858000" cy="6807200"/>
          </a:xfrm>
          <a:prstGeom prst="ellipse">
            <a:avLst/>
          </a:prstGeom>
          <a:gradFill flip="none" rotWithShape="1">
            <a:gsLst>
              <a:gs pos="0">
                <a:schemeClr val="bg1"/>
              </a:gs>
              <a:gs pos="54000">
                <a:schemeClr val="bg1">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1524896" y="2896864"/>
            <a:ext cx="4475000" cy="3231128"/>
          </a:xfrm>
          <a:effectLst/>
        </p:spPr>
        <p:txBody>
          <a:bodyPr anchor="b"/>
          <a:lstStyle>
            <a:lvl1pPr algn="r">
              <a:defRPr sz="4600" b="1" cap="none" baseline="0"/>
            </a:lvl1pPr>
          </a:lstStyle>
          <a:p>
            <a:r>
              <a:rPr lang="ru-RU" smtClean="0"/>
              <a:t>Образец заголовка</a:t>
            </a:r>
            <a:endParaRPr lang="en-US" dirty="0"/>
          </a:p>
        </p:txBody>
      </p:sp>
      <p:sp>
        <p:nvSpPr>
          <p:cNvPr id="3" name="Text Placeholder 2"/>
          <p:cNvSpPr>
            <a:spLocks noGrp="1"/>
          </p:cNvSpPr>
          <p:nvPr>
            <p:ph type="body" idx="1"/>
          </p:nvPr>
        </p:nvSpPr>
        <p:spPr>
          <a:xfrm>
            <a:off x="1516828" y="6143348"/>
            <a:ext cx="4477871" cy="1113947"/>
          </a:xfrm>
        </p:spPr>
        <p:txBody>
          <a:bodyPr anchor="t"/>
          <a:lstStyle>
            <a:lvl1pPr marL="0" indent="0" algn="r">
              <a:buNone/>
              <a:defRPr sz="2000">
                <a:solidFill>
                  <a:schemeClr val="tx2"/>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fld id="{B4C71EC6-210F-42DE-9C53-41977AD35B3D}" type="datetimeFigureOut">
              <a:rPr lang="ru-RU" smtClean="0"/>
              <a:pPr/>
              <a:t>21.03.2017</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B19B0651-EE4F-4900-A07F-96A6BFA9D0F0}" type="slidenum">
              <a:rPr lang="ru-RU" smtClean="0"/>
              <a:pPr/>
              <a:t>‹#›</a:t>
            </a:fld>
            <a:endParaRPr lang="ru-RU"/>
          </a:p>
        </p:txBody>
      </p:sp>
    </p:spTree>
  </p:cSld>
  <p:clrMapOvr>
    <a:masterClrMapping/>
  </p:clrMapOvr>
  <p:timing>
    <p:tnLst>
      <p:par>
        <p:cTn id="1" dur="indefinite" restart="never" nodeType="tmRoot"/>
      </p:par>
    </p:tn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5" name="Date Placeholder 4"/>
          <p:cNvSpPr>
            <a:spLocks noGrp="1"/>
          </p:cNvSpPr>
          <p:nvPr>
            <p:ph type="dt" sz="half" idx="10"/>
          </p:nvPr>
        </p:nvSpPr>
        <p:spPr/>
        <p:txBody>
          <a:bodyPr/>
          <a:lstStyle/>
          <a:p>
            <a:fld id="{B4C71EC6-210F-42DE-9C53-41977AD35B3D}" type="datetimeFigureOut">
              <a:rPr lang="ru-RU" smtClean="0"/>
              <a:pPr/>
              <a:t>21.03.2017</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B19B0651-EE4F-4900-A07F-96A6BFA9D0F0}" type="slidenum">
              <a:rPr lang="ru-RU" smtClean="0"/>
              <a:pPr/>
              <a:t>‹#›</a:t>
            </a:fld>
            <a:endParaRPr lang="ru-RU"/>
          </a:p>
        </p:txBody>
      </p:sp>
      <p:sp>
        <p:nvSpPr>
          <p:cNvPr id="8" name="Title 7"/>
          <p:cNvSpPr>
            <a:spLocks noGrp="1"/>
          </p:cNvSpPr>
          <p:nvPr>
            <p:ph type="title"/>
          </p:nvPr>
        </p:nvSpPr>
        <p:spPr/>
        <p:txBody>
          <a:bodyPr/>
          <a:lstStyle/>
          <a:p>
            <a:r>
              <a:rPr lang="ru-RU" smtClean="0"/>
              <a:t>Образец заголовка</a:t>
            </a:r>
            <a:endParaRPr lang="en-US"/>
          </a:p>
        </p:txBody>
      </p:sp>
      <p:sp>
        <p:nvSpPr>
          <p:cNvPr id="9" name="Content Placeholder 8"/>
          <p:cNvSpPr>
            <a:spLocks noGrp="1"/>
          </p:cNvSpPr>
          <p:nvPr>
            <p:ph sz="quarter" idx="13"/>
          </p:nvPr>
        </p:nvSpPr>
        <p:spPr>
          <a:xfrm>
            <a:off x="857249" y="975359"/>
            <a:ext cx="2510028" cy="4632960"/>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11" name="Content Placeholder 10"/>
          <p:cNvSpPr>
            <a:spLocks noGrp="1"/>
          </p:cNvSpPr>
          <p:nvPr>
            <p:ph sz="quarter" idx="14"/>
          </p:nvPr>
        </p:nvSpPr>
        <p:spPr>
          <a:xfrm>
            <a:off x="3483864" y="975360"/>
            <a:ext cx="2510028" cy="4632960"/>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Tree>
  </p:cSld>
  <p:clrMapOvr>
    <a:masterClrMapping/>
  </p:clrMapOvr>
  <p:timing>
    <p:tnLst>
      <p:par>
        <p:cTn id="1" dur="indefinite" restart="never" nodeType="tmRoot"/>
      </p:par>
    </p:tnLst>
  </p:timing>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857250" y="975360"/>
            <a:ext cx="2510028" cy="853016"/>
          </a:xfrm>
        </p:spPr>
        <p:txBody>
          <a:bodyPr anchor="b">
            <a:noAutofit/>
          </a:bodyPr>
          <a:lstStyle>
            <a:lvl1pPr marL="0" indent="0" algn="ctr">
              <a:buNone/>
              <a:defRPr lang="en-US" sz="2400" b="1" i="0" kern="1200" dirty="0" smtClean="0">
                <a:gradFill>
                  <a:gsLst>
                    <a:gs pos="0">
                      <a:schemeClr val="tx1"/>
                    </a:gs>
                    <a:gs pos="40000">
                      <a:schemeClr val="tx1">
                        <a:lumMod val="75000"/>
                        <a:lumOff val="25000"/>
                      </a:schemeClr>
                    </a:gs>
                    <a:gs pos="100000">
                      <a:schemeClr val="tx2">
                        <a:alpha val="65000"/>
                      </a:schemeClr>
                    </a:gs>
                  </a:gsLst>
                  <a:lin ang="5400000" scaled="0"/>
                </a:gradFill>
                <a:effectLst/>
                <a:latin typeface="+mj-lt"/>
                <a:ea typeface="+mj-ea"/>
                <a:cs typeface="+mj-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Content Placeholder 3"/>
          <p:cNvSpPr>
            <a:spLocks noGrp="1"/>
          </p:cNvSpPr>
          <p:nvPr>
            <p:ph sz="half" idx="2"/>
          </p:nvPr>
        </p:nvSpPr>
        <p:spPr>
          <a:xfrm>
            <a:off x="867335" y="1867103"/>
            <a:ext cx="2510028" cy="3657600"/>
          </a:xfrm>
        </p:spPr>
        <p:txBody>
          <a:bodyPr>
            <a:normAutofit/>
          </a:bodyPr>
          <a:lstStyle>
            <a:lvl1pPr>
              <a:defRPr sz="1800"/>
            </a:lvl1pPr>
            <a:lvl2pPr>
              <a:defRPr sz="1800"/>
            </a:lvl2pPr>
            <a:lvl3pPr>
              <a:defRPr sz="16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5" name="Text Placeholder 4"/>
          <p:cNvSpPr>
            <a:spLocks noGrp="1"/>
          </p:cNvSpPr>
          <p:nvPr>
            <p:ph type="body" sz="quarter" idx="3"/>
          </p:nvPr>
        </p:nvSpPr>
        <p:spPr>
          <a:xfrm>
            <a:off x="3485477" y="975360"/>
            <a:ext cx="2510028" cy="853016"/>
          </a:xfrm>
        </p:spPr>
        <p:txBody>
          <a:bodyPr anchor="b">
            <a:noAutofit/>
          </a:bodyPr>
          <a:lstStyle>
            <a:lvl1pPr marL="0" indent="0" algn="ctr">
              <a:buNone/>
              <a:defRPr lang="en-US" sz="2400" b="1" i="0" kern="1200" dirty="0" smtClean="0">
                <a:gradFill>
                  <a:gsLst>
                    <a:gs pos="0">
                      <a:schemeClr val="tx1"/>
                    </a:gs>
                    <a:gs pos="40000">
                      <a:schemeClr val="tx1">
                        <a:lumMod val="75000"/>
                        <a:lumOff val="25000"/>
                      </a:schemeClr>
                    </a:gs>
                    <a:gs pos="100000">
                      <a:schemeClr val="tx2">
                        <a:alpha val="65000"/>
                      </a:schemeClr>
                    </a:gs>
                  </a:gsLst>
                  <a:lin ang="5400000" scaled="0"/>
                </a:gradFill>
                <a:effectLst/>
                <a:latin typeface="+mj-lt"/>
                <a:ea typeface="+mj-ea"/>
                <a:cs typeface="+mj-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marL="0" lvl="0" indent="0" algn="ctr" defTabSz="914400" rtl="0" eaLnBrk="1" latinLnBrk="0" hangingPunct="1">
              <a:spcBef>
                <a:spcPct val="20000"/>
              </a:spcBef>
              <a:spcAft>
                <a:spcPts val="300"/>
              </a:spcAft>
              <a:buClr>
                <a:schemeClr val="accent6">
                  <a:lumMod val="75000"/>
                </a:schemeClr>
              </a:buClr>
              <a:buSzPct val="130000"/>
              <a:buFont typeface="Georgia" pitchFamily="18" charset="0"/>
              <a:buNone/>
            </a:pPr>
            <a:r>
              <a:rPr lang="ru-RU" smtClean="0"/>
              <a:t>Образец текста</a:t>
            </a:r>
          </a:p>
        </p:txBody>
      </p:sp>
      <p:sp>
        <p:nvSpPr>
          <p:cNvPr id="6" name="Content Placeholder 5"/>
          <p:cNvSpPr>
            <a:spLocks noGrp="1"/>
          </p:cNvSpPr>
          <p:nvPr>
            <p:ph sz="quarter" idx="4"/>
          </p:nvPr>
        </p:nvSpPr>
        <p:spPr>
          <a:xfrm>
            <a:off x="3483769" y="1865376"/>
            <a:ext cx="2510028" cy="3657600"/>
          </a:xfrm>
        </p:spPr>
        <p:txBody>
          <a:bodyPr>
            <a:normAutofit/>
          </a:bodyPr>
          <a:lstStyle>
            <a:lvl1pPr>
              <a:defRPr sz="1800"/>
            </a:lvl1pPr>
            <a:lvl2pPr>
              <a:defRPr sz="1800"/>
            </a:lvl2pPr>
            <a:lvl3pPr>
              <a:defRPr sz="16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7" name="Date Placeholder 6"/>
          <p:cNvSpPr>
            <a:spLocks noGrp="1"/>
          </p:cNvSpPr>
          <p:nvPr>
            <p:ph type="dt" sz="half" idx="10"/>
          </p:nvPr>
        </p:nvSpPr>
        <p:spPr/>
        <p:txBody>
          <a:bodyPr/>
          <a:lstStyle/>
          <a:p>
            <a:fld id="{B4C71EC6-210F-42DE-9C53-41977AD35B3D}" type="datetimeFigureOut">
              <a:rPr lang="ru-RU" smtClean="0"/>
              <a:pPr/>
              <a:t>21.03.2017</a:t>
            </a:fld>
            <a:endParaRPr lang="ru-RU"/>
          </a:p>
        </p:txBody>
      </p:sp>
      <p:sp>
        <p:nvSpPr>
          <p:cNvPr id="8" name="Footer Placeholder 7"/>
          <p:cNvSpPr>
            <a:spLocks noGrp="1"/>
          </p:cNvSpPr>
          <p:nvPr>
            <p:ph type="ftr" sz="quarter" idx="11"/>
          </p:nvPr>
        </p:nvSpPr>
        <p:spPr/>
        <p:txBody>
          <a:bodyPr/>
          <a:lstStyle/>
          <a:p>
            <a:endParaRPr lang="ru-RU"/>
          </a:p>
        </p:txBody>
      </p:sp>
      <p:sp>
        <p:nvSpPr>
          <p:cNvPr id="9" name="Slide Number Placeholder 8"/>
          <p:cNvSpPr>
            <a:spLocks noGrp="1"/>
          </p:cNvSpPr>
          <p:nvPr>
            <p:ph type="sldNum" sz="quarter" idx="12"/>
          </p:nvPr>
        </p:nvSpPr>
        <p:spPr/>
        <p:txBody>
          <a:bodyPr/>
          <a:lstStyle/>
          <a:p>
            <a:fld id="{B19B0651-EE4F-4900-A07F-96A6BFA9D0F0}" type="slidenum">
              <a:rPr lang="ru-RU" smtClean="0"/>
              <a:pPr/>
              <a:t>‹#›</a:t>
            </a:fld>
            <a:endParaRPr lang="ru-RU"/>
          </a:p>
        </p:txBody>
      </p:sp>
      <p:sp>
        <p:nvSpPr>
          <p:cNvPr id="10" name="Title 9"/>
          <p:cNvSpPr>
            <a:spLocks noGrp="1"/>
          </p:cNvSpPr>
          <p:nvPr>
            <p:ph type="title"/>
          </p:nvPr>
        </p:nvSpPr>
        <p:spPr/>
        <p:txBody>
          <a:bodyPr/>
          <a:lstStyle/>
          <a:p>
            <a:r>
              <a:rPr lang="ru-RU" smtClean="0"/>
              <a:t>Образец заголовка</a:t>
            </a:r>
            <a:endParaRPr lang="en-US" dirty="0"/>
          </a:p>
        </p:txBody>
      </p:sp>
    </p:spTree>
  </p:cSld>
  <p:clrMapOvr>
    <a:masterClrMapping/>
  </p:clrMapOvr>
  <p:timing>
    <p:tnLst>
      <p:par>
        <p:cTn id="1" dur="indefinite" restart="never" nodeType="tmRoot"/>
      </p:par>
    </p:tnLst>
  </p:timing>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dirty="0"/>
          </a:p>
        </p:txBody>
      </p:sp>
      <p:sp>
        <p:nvSpPr>
          <p:cNvPr id="3" name="Date Placeholder 2"/>
          <p:cNvSpPr>
            <a:spLocks noGrp="1"/>
          </p:cNvSpPr>
          <p:nvPr>
            <p:ph type="dt" sz="half" idx="10"/>
          </p:nvPr>
        </p:nvSpPr>
        <p:spPr/>
        <p:txBody>
          <a:bodyPr/>
          <a:lstStyle/>
          <a:p>
            <a:fld id="{B4C71EC6-210F-42DE-9C53-41977AD35B3D}" type="datetimeFigureOut">
              <a:rPr lang="ru-RU" smtClean="0"/>
              <a:pPr/>
              <a:t>21.03.2017</a:t>
            </a:fld>
            <a:endParaRPr lang="ru-RU"/>
          </a:p>
        </p:txBody>
      </p:sp>
      <p:sp>
        <p:nvSpPr>
          <p:cNvPr id="4" name="Footer Placeholder 3"/>
          <p:cNvSpPr>
            <a:spLocks noGrp="1"/>
          </p:cNvSpPr>
          <p:nvPr>
            <p:ph type="ftr" sz="quarter" idx="11"/>
          </p:nvPr>
        </p:nvSpPr>
        <p:spPr/>
        <p:txBody>
          <a:bodyPr/>
          <a:lstStyle/>
          <a:p>
            <a:endParaRPr lang="ru-RU"/>
          </a:p>
        </p:txBody>
      </p:sp>
      <p:sp>
        <p:nvSpPr>
          <p:cNvPr id="5" name="Slide Number Placeholder 4"/>
          <p:cNvSpPr>
            <a:spLocks noGrp="1"/>
          </p:cNvSpPr>
          <p:nvPr>
            <p:ph type="sldNum" sz="quarter" idx="12"/>
          </p:nvPr>
        </p:nvSpPr>
        <p:spPr/>
        <p:txBody>
          <a:bodyPr/>
          <a:lstStyle/>
          <a:p>
            <a:fld id="{B19B0651-EE4F-4900-A07F-96A6BFA9D0F0}" type="slidenum">
              <a:rPr lang="ru-RU" smtClean="0"/>
              <a:pPr/>
              <a:t>‹#›</a:t>
            </a:fld>
            <a:endParaRPr lang="ru-RU"/>
          </a:p>
        </p:txBody>
      </p:sp>
    </p:spTree>
  </p:cSld>
  <p:clrMapOvr>
    <a:masterClrMapping/>
  </p:clrMapOvr>
  <p:timing>
    <p:tnLst>
      <p:par>
        <p:cTn id="1" dur="indefinite" restart="never" nodeType="tmRoot"/>
      </p:par>
    </p:tnLst>
  </p:timing>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4C71EC6-210F-42DE-9C53-41977AD35B3D}" type="datetimeFigureOut">
              <a:rPr lang="ru-RU" smtClean="0"/>
              <a:pPr/>
              <a:t>21.03.2017</a:t>
            </a:fld>
            <a:endParaRPr lang="ru-RU"/>
          </a:p>
        </p:txBody>
      </p:sp>
      <p:sp>
        <p:nvSpPr>
          <p:cNvPr id="3" name="Footer Placeholder 2"/>
          <p:cNvSpPr>
            <a:spLocks noGrp="1"/>
          </p:cNvSpPr>
          <p:nvPr>
            <p:ph type="ftr" sz="quarter" idx="11"/>
          </p:nvPr>
        </p:nvSpPr>
        <p:spPr/>
        <p:txBody>
          <a:bodyPr/>
          <a:lstStyle/>
          <a:p>
            <a:endParaRPr lang="ru-RU"/>
          </a:p>
        </p:txBody>
      </p:sp>
      <p:sp>
        <p:nvSpPr>
          <p:cNvPr id="4" name="Slide Number Placeholder 3"/>
          <p:cNvSpPr>
            <a:spLocks noGrp="1"/>
          </p:cNvSpPr>
          <p:nvPr>
            <p:ph type="sldNum" sz="quarter" idx="12"/>
          </p:nvPr>
        </p:nvSpPr>
        <p:spPr/>
        <p:txBody>
          <a:bodyPr/>
          <a:lstStyle/>
          <a:p>
            <a:fld id="{B19B0651-EE4F-4900-A07F-96A6BFA9D0F0}" type="slidenum">
              <a:rPr lang="ru-RU" smtClean="0"/>
              <a:pPr/>
              <a:t>‹#›</a:t>
            </a:fld>
            <a:endParaRPr lang="ru-RU"/>
          </a:p>
        </p:txBody>
      </p:sp>
    </p:spTree>
  </p:cSld>
  <p:clrMapOvr>
    <a:masterClrMapping/>
  </p:clrMapOvr>
  <p:timing>
    <p:tnLst>
      <p:par>
        <p:cTn id="1" dur="indefinite" restart="never" nodeType="tmRoot"/>
      </p:par>
    </p:tnLst>
  </p:timing>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629322" y="2946401"/>
            <a:ext cx="2727064" cy="1677991"/>
          </a:xfrm>
          <a:effectLst/>
        </p:spPr>
        <p:txBody>
          <a:bodyPr anchor="b">
            <a:noAutofit/>
          </a:bodyPr>
          <a:lstStyle>
            <a:lvl1pPr marL="228600" indent="-228600" algn="l">
              <a:defRPr sz="2800" b="1">
                <a:effectLst/>
              </a:defRPr>
            </a:lvl1pPr>
          </a:lstStyle>
          <a:p>
            <a:r>
              <a:rPr lang="ru-RU" smtClean="0"/>
              <a:t>Образец заголовка</a:t>
            </a:r>
            <a:endParaRPr lang="en-US" dirty="0"/>
          </a:p>
        </p:txBody>
      </p:sp>
      <p:sp>
        <p:nvSpPr>
          <p:cNvPr id="3" name="Content Placeholder 2"/>
          <p:cNvSpPr>
            <a:spLocks noGrp="1"/>
          </p:cNvSpPr>
          <p:nvPr>
            <p:ph idx="1"/>
          </p:nvPr>
        </p:nvSpPr>
        <p:spPr>
          <a:xfrm>
            <a:off x="3445137" y="975360"/>
            <a:ext cx="3012814" cy="6526307"/>
          </a:xfrm>
        </p:spPr>
        <p:txBody>
          <a:bodyPr anchor="ctr"/>
          <a:lstStyle>
            <a:lvl1pPr>
              <a:defRPr sz="2200"/>
            </a:lvl1pPr>
            <a:lvl2pPr>
              <a:defRPr sz="2000"/>
            </a:lvl2pPr>
            <a:lvl3pPr>
              <a:defRPr sz="1800"/>
            </a:lvl3pPr>
            <a:lvl4pPr>
              <a:defRPr sz="1600"/>
            </a:lvl4pPr>
            <a:lvl5pPr>
              <a:defRPr sz="14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Text Placeholder 3"/>
          <p:cNvSpPr>
            <a:spLocks noGrp="1"/>
          </p:cNvSpPr>
          <p:nvPr>
            <p:ph type="body" sz="half" idx="2"/>
          </p:nvPr>
        </p:nvSpPr>
        <p:spPr>
          <a:xfrm>
            <a:off x="806824" y="4663736"/>
            <a:ext cx="2541495" cy="2852691"/>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Date Placeholder 4"/>
          <p:cNvSpPr>
            <a:spLocks noGrp="1"/>
          </p:cNvSpPr>
          <p:nvPr>
            <p:ph type="dt" sz="half" idx="10"/>
          </p:nvPr>
        </p:nvSpPr>
        <p:spPr/>
        <p:txBody>
          <a:bodyPr/>
          <a:lstStyle/>
          <a:p>
            <a:fld id="{B4C71EC6-210F-42DE-9C53-41977AD35B3D}" type="datetimeFigureOut">
              <a:rPr lang="ru-RU" smtClean="0"/>
              <a:pPr/>
              <a:t>21.03.2017</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B19B0651-EE4F-4900-A07F-96A6BFA9D0F0}" type="slidenum">
              <a:rPr lang="ru-RU" smtClean="0"/>
              <a:pPr/>
              <a:t>‹#›</a:t>
            </a:fld>
            <a:endParaRPr lang="ru-RU"/>
          </a:p>
        </p:txBody>
      </p:sp>
    </p:spTree>
  </p:cSld>
  <p:clrMapOvr>
    <a:masterClrMapping/>
  </p:clrMapOvr>
  <p:timing>
    <p:tnLst>
      <p:par>
        <p:cTn id="1" dur="indefinite" restart="never" nodeType="tmRoot"/>
      </p:par>
    </p:tnLst>
  </p:timing>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Рисунок с подписью">
    <p:spTree>
      <p:nvGrpSpPr>
        <p:cNvPr id="1" name=""/>
        <p:cNvGrpSpPr/>
        <p:nvPr/>
      </p:nvGrpSpPr>
      <p:grpSpPr>
        <a:xfrm>
          <a:off x="0" y="0"/>
          <a:ext cx="0" cy="0"/>
          <a:chOff x="0" y="0"/>
          <a:chExt cx="0" cy="0"/>
        </a:xfrm>
      </p:grpSpPr>
      <p:sp>
        <p:nvSpPr>
          <p:cNvPr id="8" name="Rectangle 7"/>
          <p:cNvSpPr/>
          <p:nvPr/>
        </p:nvSpPr>
        <p:spPr>
          <a:xfrm>
            <a:off x="0" y="5155893"/>
            <a:ext cx="6858000" cy="3988107"/>
          </a:xfrm>
          <a:prstGeom prst="rect">
            <a:avLst/>
          </a:prstGeom>
          <a:gradFill>
            <a:gsLst>
              <a:gs pos="0">
                <a:schemeClr val="bg1">
                  <a:alpha val="92000"/>
                </a:schemeClr>
              </a:gs>
              <a:gs pos="37000">
                <a:schemeClr val="bg1">
                  <a:alpha val="77000"/>
                </a:schemeClr>
              </a:gs>
              <a:gs pos="100000">
                <a:schemeClr val="bg2">
                  <a:alpha val="80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8"/>
          <p:cNvSpPr/>
          <p:nvPr/>
        </p:nvSpPr>
        <p:spPr>
          <a:xfrm>
            <a:off x="0" y="0"/>
            <a:ext cx="6858000" cy="5155893"/>
          </a:xfrm>
          <a:prstGeom prst="rect">
            <a:avLst/>
          </a:prstGeom>
          <a:gradFill flip="none" rotWithShape="1">
            <a:gsLst>
              <a:gs pos="0">
                <a:schemeClr val="bg1">
                  <a:alpha val="90000"/>
                </a:schemeClr>
              </a:gs>
              <a:gs pos="48000">
                <a:schemeClr val="bg1">
                  <a:alpha val="63000"/>
                </a:schemeClr>
              </a:gs>
              <a:gs pos="100000">
                <a:schemeClr val="bg2">
                  <a:alpha val="80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Rectangle 9"/>
          <p:cNvSpPr/>
          <p:nvPr/>
        </p:nvSpPr>
        <p:spPr>
          <a:xfrm>
            <a:off x="0" y="3536415"/>
            <a:ext cx="6858000" cy="3048000"/>
          </a:xfrm>
          <a:prstGeom prst="rect">
            <a:avLst/>
          </a:prstGeom>
          <a:gradFill flip="none" rotWithShape="1">
            <a:gsLst>
              <a:gs pos="0">
                <a:schemeClr val="bg1">
                  <a:alpha val="0"/>
                </a:schemeClr>
              </a:gs>
              <a:gs pos="29000">
                <a:schemeClr val="bg1">
                  <a:alpha val="30000"/>
                </a:schemeClr>
              </a:gs>
              <a:gs pos="45000">
                <a:schemeClr val="bg2">
                  <a:alpha val="40000"/>
                </a:schemeClr>
              </a:gs>
              <a:gs pos="55000">
                <a:schemeClr val="bg1">
                  <a:alpha val="26000"/>
                </a:schemeClr>
              </a:gs>
              <a:gs pos="65000">
                <a:schemeClr val="bg2">
                  <a:alpha val="60000"/>
                </a:schemeClr>
              </a:gs>
              <a:gs pos="100000">
                <a:schemeClr val="bg1">
                  <a:alpha val="0"/>
                </a:schemeClr>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Oval 10"/>
          <p:cNvSpPr/>
          <p:nvPr/>
        </p:nvSpPr>
        <p:spPr>
          <a:xfrm>
            <a:off x="0" y="2133600"/>
            <a:ext cx="6858000" cy="6807200"/>
          </a:xfrm>
          <a:prstGeom prst="ellipse">
            <a:avLst/>
          </a:prstGeom>
          <a:gradFill flip="none" rotWithShape="1">
            <a:gsLst>
              <a:gs pos="0">
                <a:schemeClr val="bg1"/>
              </a:gs>
              <a:gs pos="54000">
                <a:schemeClr val="bg1">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Picture Placeholder 2"/>
          <p:cNvSpPr>
            <a:spLocks noGrp="1"/>
          </p:cNvSpPr>
          <p:nvPr>
            <p:ph type="pic" idx="1"/>
          </p:nvPr>
        </p:nvSpPr>
        <p:spPr>
          <a:xfrm>
            <a:off x="3356381" y="1524000"/>
            <a:ext cx="3086100" cy="4170408"/>
          </a:xfrm>
          <a:prstGeom prst="roundRect">
            <a:avLst>
              <a:gd name="adj" fmla="val 4230"/>
            </a:avLst>
          </a:prstGeom>
          <a:solidFill>
            <a:schemeClr val="bg2">
              <a:lumMod val="90000"/>
            </a:schemeClr>
          </a:solidFill>
          <a:effectLst>
            <a:reflection blurRad="4350" stA="23000" endA="300" endPos="28000" dir="5400000" sy="-100000" algn="bl" rotWithShape="0"/>
          </a:effectLst>
          <a:scene3d>
            <a:camera prst="perspectiveContrastingLeftFacing" fov="1800000">
              <a:rot lat="300000" lon="2100000" rev="0"/>
            </a:camera>
            <a:lightRig rig="balanced" dir="t"/>
          </a:scene3d>
          <a:sp3d>
            <a:bevelT w="50800" h="50800"/>
          </a:sp3d>
        </p:spPr>
        <p:txBody>
          <a:bodyPr>
            <a:normAutofit/>
            <a:flatTx/>
          </a:bodyPr>
          <a:lstStyle>
            <a:lvl1pPr marL="0" indent="0" algn="ctr">
              <a:buNone/>
              <a:defRPr sz="20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ru-RU" smtClean="0"/>
              <a:t>Вставка рисунка</a:t>
            </a:r>
            <a:endParaRPr lang="en-US" dirty="0"/>
          </a:p>
        </p:txBody>
      </p:sp>
      <p:sp>
        <p:nvSpPr>
          <p:cNvPr id="4" name="Text Placeholder 3"/>
          <p:cNvSpPr>
            <a:spLocks noGrp="1"/>
          </p:cNvSpPr>
          <p:nvPr>
            <p:ph type="body" sz="half" idx="2"/>
          </p:nvPr>
        </p:nvSpPr>
        <p:spPr>
          <a:xfrm>
            <a:off x="658415" y="1347315"/>
            <a:ext cx="2770586" cy="2884027"/>
          </a:xfrm>
        </p:spPr>
        <p:txBody>
          <a:bodyPr anchor="b"/>
          <a:lstStyle>
            <a:lvl1pPr marL="182880" indent="-182880">
              <a:buFont typeface="Georgia" pitchFamily="18" charset="0"/>
              <a:buChar char="*"/>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Date Placeholder 4"/>
          <p:cNvSpPr>
            <a:spLocks noGrp="1"/>
          </p:cNvSpPr>
          <p:nvPr>
            <p:ph type="dt" sz="half" idx="10"/>
          </p:nvPr>
        </p:nvSpPr>
        <p:spPr/>
        <p:txBody>
          <a:bodyPr/>
          <a:lstStyle/>
          <a:p>
            <a:fld id="{B4C71EC6-210F-42DE-9C53-41977AD35B3D}" type="datetimeFigureOut">
              <a:rPr lang="ru-RU" smtClean="0"/>
              <a:pPr/>
              <a:t>21.03.2017</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B19B0651-EE4F-4900-A07F-96A6BFA9D0F0}" type="slidenum">
              <a:rPr lang="ru-RU" smtClean="0"/>
              <a:pPr/>
              <a:t>‹#›</a:t>
            </a:fld>
            <a:endParaRPr lang="ru-RU"/>
          </a:p>
        </p:txBody>
      </p:sp>
      <p:sp>
        <p:nvSpPr>
          <p:cNvPr id="2" name="Title 1"/>
          <p:cNvSpPr>
            <a:spLocks noGrp="1"/>
          </p:cNvSpPr>
          <p:nvPr>
            <p:ph type="title"/>
          </p:nvPr>
        </p:nvSpPr>
        <p:spPr>
          <a:xfrm>
            <a:off x="545451" y="5952561"/>
            <a:ext cx="4787654" cy="1524000"/>
          </a:xfrm>
        </p:spPr>
        <p:txBody>
          <a:bodyPr anchor="b">
            <a:noAutofit/>
          </a:bodyPr>
          <a:lstStyle>
            <a:lvl1pPr algn="l">
              <a:defRPr sz="4600" b="1"/>
            </a:lvl1pPr>
          </a:lstStyle>
          <a:p>
            <a:r>
              <a:rPr lang="ru-RU" smtClean="0"/>
              <a:t>Образец заголовка</a:t>
            </a:r>
            <a:endParaRPr lang="en-US" dirty="0"/>
          </a:p>
        </p:txBody>
      </p:sp>
    </p:spTree>
  </p:cSld>
  <p:clrMapOvr>
    <a:masterClrMapping/>
  </p:clrMapOvr>
  <p:timing>
    <p:tnLst>
      <p:par>
        <p:cTn id="1" dur="indefinite" restart="never" nodeType="tmRoot"/>
      </p:par>
    </p:tnLst>
  </p:timing>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a:p>
        </p:txBody>
      </p:sp>
      <p:sp>
        <p:nvSpPr>
          <p:cNvPr id="3" name="Vertical Text Placeholder 2"/>
          <p:cNvSpPr>
            <a:spLocks noGrp="1"/>
          </p:cNvSpPr>
          <p:nvPr>
            <p:ph type="body" orient="vert" idx="1"/>
          </p:nvPr>
        </p:nvSpPr>
        <p:spPr>
          <a:xfrm>
            <a:off x="1428750" y="975359"/>
            <a:ext cx="4800600" cy="4632960"/>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4" name="Date Placeholder 3"/>
          <p:cNvSpPr>
            <a:spLocks noGrp="1"/>
          </p:cNvSpPr>
          <p:nvPr>
            <p:ph type="dt" sz="half" idx="10"/>
          </p:nvPr>
        </p:nvSpPr>
        <p:spPr/>
        <p:txBody>
          <a:bodyPr/>
          <a:lstStyle/>
          <a:p>
            <a:fld id="{B4C71EC6-210F-42DE-9C53-41977AD35B3D}" type="datetimeFigureOut">
              <a:rPr lang="ru-RU" smtClean="0"/>
              <a:pPr/>
              <a:t>21.03.2017</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B19B0651-EE4F-4900-A07F-96A6BFA9D0F0}" type="slidenum">
              <a:rPr lang="ru-RU" smtClean="0"/>
              <a:pPr/>
              <a:t>‹#›</a:t>
            </a:fld>
            <a:endParaRPr lang="ru-RU"/>
          </a:p>
        </p:txBody>
      </p:sp>
    </p:spTree>
  </p:cSld>
  <p:clrMapOvr>
    <a:masterClrMapping/>
  </p:clrMapOvr>
  <p:timing>
    <p:tnLst>
      <p:par>
        <p:cTn id="1" dur="indefinite" restart="never" nodeType="tmRoot"/>
      </p:par>
    </p:tnLst>
  </p:timing>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65319" y="502023"/>
            <a:ext cx="1543050" cy="6984452"/>
          </a:xfrm>
          <a:effectLst/>
        </p:spPr>
        <p:txBody>
          <a:bodyPr vert="eaVert"/>
          <a:lstStyle>
            <a:lvl1pPr algn="l">
              <a:defRPr/>
            </a:lvl1pPr>
          </a:lstStyle>
          <a:p>
            <a:r>
              <a:rPr lang="ru-RU" smtClean="0"/>
              <a:t>Образец заголовка</a:t>
            </a:r>
            <a:endParaRPr lang="en-US"/>
          </a:p>
        </p:txBody>
      </p:sp>
      <p:sp>
        <p:nvSpPr>
          <p:cNvPr id="3" name="Vertical Text Placeholder 2"/>
          <p:cNvSpPr>
            <a:spLocks noGrp="1"/>
          </p:cNvSpPr>
          <p:nvPr>
            <p:ph type="body" orient="vert" idx="1"/>
          </p:nvPr>
        </p:nvSpPr>
        <p:spPr>
          <a:xfrm>
            <a:off x="2493085" y="975360"/>
            <a:ext cx="3621965" cy="6526305"/>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p>
            <a:fld id="{B4C71EC6-210F-42DE-9C53-41977AD35B3D}" type="datetimeFigureOut">
              <a:rPr lang="ru-RU" smtClean="0"/>
              <a:pPr/>
              <a:t>21.03.2017</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B19B0651-EE4F-4900-A07F-96A6BFA9D0F0}" type="slidenum">
              <a:rPr lang="ru-RU" smtClean="0"/>
              <a:pPr/>
              <a:t>‹#›</a:t>
            </a:fld>
            <a:endParaRPr lang="ru-RU"/>
          </a:p>
        </p:txBody>
      </p:sp>
    </p:spTree>
  </p:cSld>
  <p:clrMapOvr>
    <a:masterClrMapping/>
  </p:clrMapOvr>
  <p:timing>
    <p:tnLst>
      <p:par>
        <p:cTn id="1" dur="indefinite" restart="never" nodeType="tmRoot"/>
      </p:par>
    </p:tn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2"/>
      </p:bgRef>
    </p:bg>
    <p:spTree>
      <p:nvGrpSpPr>
        <p:cNvPr id="1" name=""/>
        <p:cNvGrpSpPr/>
        <p:nvPr/>
      </p:nvGrpSpPr>
      <p:grpSpPr>
        <a:xfrm>
          <a:off x="0" y="0"/>
          <a:ext cx="0" cy="0"/>
          <a:chOff x="0" y="0"/>
          <a:chExt cx="0" cy="0"/>
        </a:xfrm>
      </p:grpSpPr>
      <p:sp>
        <p:nvSpPr>
          <p:cNvPr id="7" name="Rectangle 6"/>
          <p:cNvSpPr/>
          <p:nvPr/>
        </p:nvSpPr>
        <p:spPr>
          <a:xfrm>
            <a:off x="0" y="6807200"/>
            <a:ext cx="6858000" cy="2336800"/>
          </a:xfrm>
          <a:prstGeom prst="rect">
            <a:avLst/>
          </a:prstGeom>
          <a:gradFill>
            <a:gsLst>
              <a:gs pos="0">
                <a:schemeClr val="bg1">
                  <a:alpha val="91000"/>
                </a:schemeClr>
              </a:gs>
              <a:gs pos="37000">
                <a:schemeClr val="bg1">
                  <a:alpha val="76000"/>
                </a:schemeClr>
              </a:gs>
              <a:gs pos="100000">
                <a:schemeClr val="bg2">
                  <a:alpha val="79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Rectangle 7"/>
          <p:cNvSpPr/>
          <p:nvPr/>
        </p:nvSpPr>
        <p:spPr>
          <a:xfrm>
            <a:off x="0" y="0"/>
            <a:ext cx="6858000" cy="6807200"/>
          </a:xfrm>
          <a:prstGeom prst="rect">
            <a:avLst/>
          </a:prstGeom>
          <a:gradFill flip="none" rotWithShape="1">
            <a:gsLst>
              <a:gs pos="0">
                <a:schemeClr val="bg1">
                  <a:alpha val="89000"/>
                </a:schemeClr>
              </a:gs>
              <a:gs pos="48000">
                <a:schemeClr val="bg1">
                  <a:alpha val="62000"/>
                </a:schemeClr>
              </a:gs>
              <a:gs pos="100000">
                <a:schemeClr val="bg2">
                  <a:alpha val="79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Rectangle 8"/>
          <p:cNvSpPr/>
          <p:nvPr/>
        </p:nvSpPr>
        <p:spPr>
          <a:xfrm>
            <a:off x="0" y="5024405"/>
            <a:ext cx="6858000" cy="3048000"/>
          </a:xfrm>
          <a:prstGeom prst="rect">
            <a:avLst/>
          </a:prstGeom>
          <a:gradFill flip="none" rotWithShape="1">
            <a:gsLst>
              <a:gs pos="0">
                <a:schemeClr val="bg1">
                  <a:alpha val="0"/>
                </a:schemeClr>
              </a:gs>
              <a:gs pos="29000">
                <a:schemeClr val="bg1">
                  <a:alpha val="30000"/>
                </a:schemeClr>
              </a:gs>
              <a:gs pos="45000">
                <a:schemeClr val="bg2">
                  <a:alpha val="40000"/>
                </a:schemeClr>
              </a:gs>
              <a:gs pos="55000">
                <a:schemeClr val="bg1">
                  <a:alpha val="26000"/>
                </a:schemeClr>
              </a:gs>
              <a:gs pos="65000">
                <a:schemeClr val="bg2">
                  <a:alpha val="60000"/>
                </a:schemeClr>
              </a:gs>
              <a:gs pos="100000">
                <a:schemeClr val="bg1">
                  <a:alpha val="0"/>
                </a:schemeClr>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Oval 9"/>
          <p:cNvSpPr/>
          <p:nvPr/>
        </p:nvSpPr>
        <p:spPr>
          <a:xfrm>
            <a:off x="0" y="2133600"/>
            <a:ext cx="6858000" cy="6807200"/>
          </a:xfrm>
          <a:prstGeom prst="ellipse">
            <a:avLst/>
          </a:prstGeom>
          <a:gradFill flip="none" rotWithShape="1">
            <a:gsLst>
              <a:gs pos="0">
                <a:schemeClr val="bg1"/>
              </a:gs>
              <a:gs pos="56000">
                <a:schemeClr val="bg1">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Placeholder 1"/>
          <p:cNvSpPr>
            <a:spLocks noGrp="1"/>
          </p:cNvSpPr>
          <p:nvPr>
            <p:ph type="title"/>
          </p:nvPr>
        </p:nvSpPr>
        <p:spPr>
          <a:xfrm>
            <a:off x="1344967" y="5829557"/>
            <a:ext cx="4884383" cy="1524000"/>
          </a:xfrm>
          <a:prstGeom prst="rect">
            <a:avLst/>
          </a:prstGeom>
          <a:effectLst/>
        </p:spPr>
        <p:txBody>
          <a:bodyPr vert="horz" lIns="91440" tIns="45720" rIns="91440" bIns="45720" rtlCol="0" anchor="t" anchorCtr="0">
            <a:noAutofit/>
          </a:bodyPr>
          <a:lstStyle/>
          <a:p>
            <a:r>
              <a:rPr lang="ru-RU" smtClean="0"/>
              <a:t>Образец заголовка</a:t>
            </a:r>
            <a:endParaRPr lang="en-US" dirty="0"/>
          </a:p>
        </p:txBody>
      </p:sp>
      <p:sp>
        <p:nvSpPr>
          <p:cNvPr id="3" name="Text Placeholder 2"/>
          <p:cNvSpPr>
            <a:spLocks noGrp="1"/>
          </p:cNvSpPr>
          <p:nvPr>
            <p:ph type="body" idx="1"/>
          </p:nvPr>
        </p:nvSpPr>
        <p:spPr>
          <a:xfrm>
            <a:off x="857250" y="976347"/>
            <a:ext cx="4800600" cy="4632960"/>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2"/>
          </p:nvPr>
        </p:nvSpPr>
        <p:spPr>
          <a:xfrm>
            <a:off x="4629150" y="8229601"/>
            <a:ext cx="1885950" cy="486833"/>
          </a:xfrm>
          <a:prstGeom prst="rect">
            <a:avLst/>
          </a:prstGeom>
        </p:spPr>
        <p:txBody>
          <a:bodyPr vert="horz" lIns="91440" tIns="45720" rIns="91440" bIns="45720" rtlCol="0" anchor="ctr"/>
          <a:lstStyle>
            <a:lvl1pPr algn="r">
              <a:defRPr sz="1100" b="1">
                <a:solidFill>
                  <a:schemeClr val="tx1">
                    <a:lumMod val="50000"/>
                    <a:lumOff val="50000"/>
                  </a:schemeClr>
                </a:solidFill>
              </a:defRPr>
            </a:lvl1pPr>
          </a:lstStyle>
          <a:p>
            <a:fld id="{B4C71EC6-210F-42DE-9C53-41977AD35B3D}" type="datetimeFigureOut">
              <a:rPr lang="ru-RU" smtClean="0"/>
              <a:pPr/>
              <a:t>21.03.2017</a:t>
            </a:fld>
            <a:endParaRPr lang="ru-RU"/>
          </a:p>
        </p:txBody>
      </p:sp>
      <p:sp>
        <p:nvSpPr>
          <p:cNvPr id="5" name="Footer Placeholder 4"/>
          <p:cNvSpPr>
            <a:spLocks noGrp="1"/>
          </p:cNvSpPr>
          <p:nvPr>
            <p:ph type="ftr" sz="quarter" idx="3"/>
          </p:nvPr>
        </p:nvSpPr>
        <p:spPr>
          <a:xfrm>
            <a:off x="342900" y="8229601"/>
            <a:ext cx="2514601" cy="486833"/>
          </a:xfrm>
          <a:prstGeom prst="rect">
            <a:avLst/>
          </a:prstGeom>
        </p:spPr>
        <p:txBody>
          <a:bodyPr vert="horz" lIns="91440" tIns="45720" rIns="91440" bIns="45720" rtlCol="0" anchor="ctr"/>
          <a:lstStyle>
            <a:lvl1pPr algn="l">
              <a:defRPr sz="1100" b="1">
                <a:solidFill>
                  <a:schemeClr val="tx1">
                    <a:lumMod val="50000"/>
                    <a:lumOff val="50000"/>
                  </a:schemeClr>
                </a:solidFill>
              </a:defRPr>
            </a:lvl1pPr>
          </a:lstStyle>
          <a:p>
            <a:endParaRPr lang="ru-RU"/>
          </a:p>
        </p:txBody>
      </p:sp>
      <p:sp>
        <p:nvSpPr>
          <p:cNvPr id="6" name="Slide Number Placeholder 5"/>
          <p:cNvSpPr>
            <a:spLocks noGrp="1"/>
          </p:cNvSpPr>
          <p:nvPr>
            <p:ph type="sldNum" sz="quarter" idx="4"/>
          </p:nvPr>
        </p:nvSpPr>
        <p:spPr>
          <a:xfrm>
            <a:off x="2857500" y="8229601"/>
            <a:ext cx="1371600" cy="486833"/>
          </a:xfrm>
          <a:prstGeom prst="rect">
            <a:avLst/>
          </a:prstGeom>
        </p:spPr>
        <p:txBody>
          <a:bodyPr vert="horz" lIns="91440" tIns="45720" rIns="91440" bIns="45720" rtlCol="0" anchor="ctr"/>
          <a:lstStyle>
            <a:lvl1pPr algn="ctr">
              <a:defRPr sz="1200" b="1">
                <a:solidFill>
                  <a:schemeClr val="tx1">
                    <a:lumMod val="50000"/>
                    <a:lumOff val="50000"/>
                  </a:schemeClr>
                </a:solidFill>
              </a:defRPr>
            </a:lvl1pPr>
          </a:lstStyle>
          <a:p>
            <a:fld id="{B19B0651-EE4F-4900-A07F-96A6BFA9D0F0}" type="slidenum">
              <a:rPr lang="ru-RU" smtClean="0"/>
              <a:pPr/>
              <a:t>‹#›</a:t>
            </a:fld>
            <a:endParaRPr lang="ru-RU"/>
          </a:p>
        </p:txBody>
      </p:sp>
    </p:spTree>
  </p:cSld>
  <p:clrMap bg1="lt1" tx1="dk1" bg2="lt2" tx2="dk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Lst>
  <p:timing>
    <p:tnLst>
      <p:par>
        <p:cTn id="1" dur="indefinite" restart="never" nodeType="tmRoot"/>
      </p:par>
    </p:tnLst>
  </p:timing>
  <p:txStyles>
    <p:titleStyle>
      <a:lvl1pPr marL="320040" indent="-320040" algn="r" defTabSz="914400" rtl="0" eaLnBrk="1" latinLnBrk="0" hangingPunct="1">
        <a:spcBef>
          <a:spcPct val="0"/>
        </a:spcBef>
        <a:buClr>
          <a:schemeClr val="accent6">
            <a:lumMod val="75000"/>
          </a:schemeClr>
        </a:buClr>
        <a:buSzPct val="128000"/>
        <a:buFont typeface="Georgia" pitchFamily="18" charset="0"/>
        <a:buChar char="*"/>
        <a:defRPr sz="4600" b="1" i="0" kern="1200">
          <a:gradFill>
            <a:gsLst>
              <a:gs pos="0">
                <a:schemeClr val="tx1"/>
              </a:gs>
              <a:gs pos="40000">
                <a:schemeClr val="tx1">
                  <a:lumMod val="75000"/>
                  <a:lumOff val="25000"/>
                </a:schemeClr>
              </a:gs>
              <a:gs pos="100000">
                <a:schemeClr val="tx2">
                  <a:alpha val="65000"/>
                </a:schemeClr>
              </a:gs>
            </a:gsLst>
            <a:lin ang="5400000" scaled="0"/>
          </a:gradFill>
          <a:effectLst>
            <a:reflection blurRad="6350" stA="55000" endA="300" endPos="45500" dir="5400000" sy="-100000" algn="bl" rotWithShape="0"/>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2860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2200" kern="1200">
          <a:solidFill>
            <a:schemeClr val="tx1">
              <a:lumMod val="75000"/>
              <a:lumOff val="25000"/>
            </a:schemeClr>
          </a:solidFill>
          <a:latin typeface="+mn-lt"/>
          <a:ea typeface="+mn-ea"/>
          <a:cs typeface="+mn-cs"/>
        </a:defRPr>
      </a:lvl1pPr>
      <a:lvl2pPr marL="54864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2000" kern="1200">
          <a:solidFill>
            <a:schemeClr val="tx1">
              <a:lumMod val="75000"/>
              <a:lumOff val="25000"/>
            </a:schemeClr>
          </a:solidFill>
          <a:latin typeface="+mn-lt"/>
          <a:ea typeface="+mn-ea"/>
          <a:cs typeface="+mn-cs"/>
        </a:defRPr>
      </a:lvl2pPr>
      <a:lvl3pPr marL="82296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800" kern="1200">
          <a:solidFill>
            <a:schemeClr val="tx1">
              <a:lumMod val="75000"/>
              <a:lumOff val="25000"/>
            </a:schemeClr>
          </a:solidFill>
          <a:latin typeface="+mn-lt"/>
          <a:ea typeface="+mn-ea"/>
          <a:cs typeface="+mn-cs"/>
        </a:defRPr>
      </a:lvl3pPr>
      <a:lvl4pPr marL="109728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600" kern="1200">
          <a:solidFill>
            <a:schemeClr val="tx1">
              <a:lumMod val="75000"/>
              <a:lumOff val="25000"/>
            </a:schemeClr>
          </a:solidFill>
          <a:latin typeface="+mn-lt"/>
          <a:ea typeface="+mn-ea"/>
          <a:cs typeface="+mn-cs"/>
        </a:defRPr>
      </a:lvl4pPr>
      <a:lvl5pPr marL="1389888"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5pPr>
      <a:lvl6pPr marL="1664208"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6pPr>
      <a:lvl7pPr marL="196596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7pPr>
      <a:lvl8pPr marL="228600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8pPr>
      <a:lvl9pPr marL="2587752"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jpe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4.jpeg"/><Relationship Id="rId1" Type="http://schemas.openxmlformats.org/officeDocument/2006/relationships/slideLayout" Target="../slideLayouts/slideLayout7.xml"/><Relationship Id="rId4" Type="http://schemas.openxmlformats.org/officeDocument/2006/relationships/image" Target="../media/image6.jpeg"/></Relationships>
</file>

<file path=ppt/slides/_rels/slide9.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4.jpeg"/><Relationship Id="rId1" Type="http://schemas.openxmlformats.org/officeDocument/2006/relationships/slideLayout" Target="../slideLayouts/slideLayout7.xml"/><Relationship Id="rId5" Type="http://schemas.openxmlformats.org/officeDocument/2006/relationships/image" Target="../media/image9.jpeg"/><Relationship Id="rId4" Type="http://schemas.openxmlformats.org/officeDocument/2006/relationships/image" Target="../media/image8.jpeg"/></Relationships>
</file>

<file path=ppt/slides/_rels/slide13.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4.jpeg"/><Relationship Id="rId1" Type="http://schemas.openxmlformats.org/officeDocument/2006/relationships/slideLayout" Target="../slideLayouts/slideLayout7.xml"/><Relationship Id="rId4" Type="http://schemas.openxmlformats.org/officeDocument/2006/relationships/image" Target="../media/image11.jpeg"/></Relationships>
</file>

<file path=ppt/slides/_rels/slide15.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4.jpeg"/><Relationship Id="rId1" Type="http://schemas.openxmlformats.org/officeDocument/2006/relationships/slideLayout" Target="../slideLayouts/slideLayout7.xml"/><Relationship Id="rId5" Type="http://schemas.openxmlformats.org/officeDocument/2006/relationships/image" Target="../media/image14.jpeg"/><Relationship Id="rId4" Type="http://schemas.openxmlformats.org/officeDocument/2006/relationships/image" Target="../media/image13.jpeg"/></Relationships>
</file>

<file path=ppt/slides/_rels/slide18.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4.jpeg"/><Relationship Id="rId1" Type="http://schemas.openxmlformats.org/officeDocument/2006/relationships/slideLayout" Target="../slideLayouts/slideLayout7.xml"/><Relationship Id="rId4" Type="http://schemas.openxmlformats.org/officeDocument/2006/relationships/image" Target="../media/image16.jpeg"/></Relationships>
</file>

<file path=ppt/slides/_rels/slide19.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image" Target="../media/image4.jpeg"/><Relationship Id="rId1" Type="http://schemas.openxmlformats.org/officeDocument/2006/relationships/slideLayout" Target="../slideLayouts/slideLayout7.xml"/><Relationship Id="rId5" Type="http://schemas.openxmlformats.org/officeDocument/2006/relationships/image" Target="../media/image19.jpeg"/><Relationship Id="rId4" Type="http://schemas.openxmlformats.org/officeDocument/2006/relationships/image" Target="../media/image18.jpeg"/></Relationships>
</file>

<file path=ppt/slides/_rels/slide20.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image" Target="../media/image4.jpeg"/><Relationship Id="rId1" Type="http://schemas.openxmlformats.org/officeDocument/2006/relationships/slideLayout" Target="../slideLayouts/slideLayout7.xml"/><Relationship Id="rId4" Type="http://schemas.openxmlformats.org/officeDocument/2006/relationships/image" Target="../media/image21.jpeg"/></Relationships>
</file>

<file path=ppt/slides/_rels/slide22.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image" Target="../media/image4.jpeg"/><Relationship Id="rId1" Type="http://schemas.openxmlformats.org/officeDocument/2006/relationships/slideLayout" Target="../slideLayouts/slideLayout7.xml"/><Relationship Id="rId4" Type="http://schemas.openxmlformats.org/officeDocument/2006/relationships/image" Target="../media/image23.jpeg"/></Relationships>
</file>

<file path=ppt/slides/_rels/slide23.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1.xml"/><Relationship Id="rId1" Type="http://schemas.openxmlformats.org/officeDocument/2006/relationships/slideLayout" Target="../slideLayouts/slideLayout7.xml"/><Relationship Id="rId4" Type="http://schemas.openxmlformats.org/officeDocument/2006/relationships/image" Target="../media/image24.png"/></Relationships>
</file>

<file path=ppt/slides/_rels/slide24.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image" Target="../media/image4.jpeg"/><Relationship Id="rId1" Type="http://schemas.openxmlformats.org/officeDocument/2006/relationships/slideLayout" Target="../slideLayouts/slideLayout7.xml"/><Relationship Id="rId6" Type="http://schemas.openxmlformats.org/officeDocument/2006/relationships/image" Target="../media/image28.png"/><Relationship Id="rId5" Type="http://schemas.openxmlformats.org/officeDocument/2006/relationships/image" Target="../media/image27.jpeg"/><Relationship Id="rId4" Type="http://schemas.openxmlformats.org/officeDocument/2006/relationships/image" Target="../media/image26.jpeg"/></Relationships>
</file>

<file path=ppt/slides/_rels/slide25.xml.rels><?xml version="1.0" encoding="UTF-8" standalone="yes"?>
<Relationships xmlns="http://schemas.openxmlformats.org/package/2006/relationships"><Relationship Id="rId3" Type="http://schemas.openxmlformats.org/officeDocument/2006/relationships/image" Target="../media/image29.jpeg"/><Relationship Id="rId2" Type="http://schemas.openxmlformats.org/officeDocument/2006/relationships/image" Target="../media/image4.jpe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3" Type="http://schemas.openxmlformats.org/officeDocument/2006/relationships/image" Target="../media/image30.jpeg"/><Relationship Id="rId2" Type="http://schemas.openxmlformats.org/officeDocument/2006/relationships/image" Target="../media/image4.jpe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3" Type="http://schemas.openxmlformats.org/officeDocument/2006/relationships/image" Target="../media/image31.jpeg"/><Relationship Id="rId2" Type="http://schemas.openxmlformats.org/officeDocument/2006/relationships/image" Target="../media/image4.jpeg"/><Relationship Id="rId1" Type="http://schemas.openxmlformats.org/officeDocument/2006/relationships/slideLayout" Target="../slideLayouts/slideLayout7.xml"/><Relationship Id="rId5" Type="http://schemas.openxmlformats.org/officeDocument/2006/relationships/image" Target="../media/image33.jpeg"/><Relationship Id="rId4" Type="http://schemas.openxmlformats.org/officeDocument/2006/relationships/image" Target="../media/image32.jpeg"/></Relationships>
</file>

<file path=ppt/slides/_rels/slide29.xml.rels><?xml version="1.0" encoding="UTF-8" standalone="yes"?>
<Relationships xmlns="http://schemas.openxmlformats.org/package/2006/relationships"><Relationship Id="rId3" Type="http://schemas.openxmlformats.org/officeDocument/2006/relationships/image" Target="../media/image34.jpeg"/><Relationship Id="rId2" Type="http://schemas.openxmlformats.org/officeDocument/2006/relationships/image" Target="../media/image4.jpe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3" Type="http://schemas.openxmlformats.org/officeDocument/2006/relationships/image" Target="../media/image35.jpeg"/><Relationship Id="rId2" Type="http://schemas.openxmlformats.org/officeDocument/2006/relationships/image" Target="../media/image4.jpe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3" Type="http://schemas.openxmlformats.org/officeDocument/2006/relationships/image" Target="../media/image36.jpeg"/><Relationship Id="rId2" Type="http://schemas.openxmlformats.org/officeDocument/2006/relationships/image" Target="../media/image4.jpeg"/><Relationship Id="rId1" Type="http://schemas.openxmlformats.org/officeDocument/2006/relationships/slideLayout" Target="../slideLayouts/slideLayout7.xml"/><Relationship Id="rId4" Type="http://schemas.openxmlformats.org/officeDocument/2006/relationships/image" Target="../media/image37.jpeg"/></Relationships>
</file>

<file path=ppt/slides/_rels/slide33.xml.rels><?xml version="1.0" encoding="UTF-8" standalone="yes"?>
<Relationships xmlns="http://schemas.openxmlformats.org/package/2006/relationships"><Relationship Id="rId3" Type="http://schemas.openxmlformats.org/officeDocument/2006/relationships/image" Target="../media/image38.jpeg"/><Relationship Id="rId2" Type="http://schemas.openxmlformats.org/officeDocument/2006/relationships/image" Target="../media/image4.jpe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3" Type="http://schemas.openxmlformats.org/officeDocument/2006/relationships/image" Target="../media/image39.jpeg"/><Relationship Id="rId2" Type="http://schemas.openxmlformats.org/officeDocument/2006/relationships/image" Target="../media/image4.jpe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2.xml"/><Relationship Id="rId1" Type="http://schemas.openxmlformats.org/officeDocument/2006/relationships/slideLayout" Target="../slideLayouts/slideLayout7.xml"/><Relationship Id="rId5" Type="http://schemas.openxmlformats.org/officeDocument/2006/relationships/image" Target="../media/image41.jpeg"/><Relationship Id="rId4" Type="http://schemas.openxmlformats.org/officeDocument/2006/relationships/image" Target="../media/image40.jpeg"/></Relationships>
</file>

<file path=ppt/slides/_rels/slide37.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3" Type="http://schemas.openxmlformats.org/officeDocument/2006/relationships/image" Target="../media/image42.jpeg"/><Relationship Id="rId2" Type="http://schemas.openxmlformats.org/officeDocument/2006/relationships/image" Target="../media/image4.jpeg"/><Relationship Id="rId1" Type="http://schemas.openxmlformats.org/officeDocument/2006/relationships/slideLayout" Target="../slideLayouts/slideLayout7.xml"/><Relationship Id="rId4" Type="http://schemas.openxmlformats.org/officeDocument/2006/relationships/image" Target="../media/image43.jpeg"/></Relationships>
</file>

<file path=ppt/slides/_rels/slide39.xml.rels><?xml version="1.0" encoding="UTF-8" standalone="yes"?>
<Relationships xmlns="http://schemas.openxmlformats.org/package/2006/relationships"><Relationship Id="rId3" Type="http://schemas.openxmlformats.org/officeDocument/2006/relationships/image" Target="../media/image44.jpeg"/><Relationship Id="rId7" Type="http://schemas.openxmlformats.org/officeDocument/2006/relationships/image" Target="../media/image48.jpeg"/><Relationship Id="rId2" Type="http://schemas.openxmlformats.org/officeDocument/2006/relationships/image" Target="../media/image4.jpeg"/><Relationship Id="rId1" Type="http://schemas.openxmlformats.org/officeDocument/2006/relationships/slideLayout" Target="../slideLayouts/slideLayout7.xml"/><Relationship Id="rId6" Type="http://schemas.openxmlformats.org/officeDocument/2006/relationships/image" Target="../media/image47.jpeg"/><Relationship Id="rId5" Type="http://schemas.openxmlformats.org/officeDocument/2006/relationships/image" Target="../media/image46.jpeg"/><Relationship Id="rId4" Type="http://schemas.openxmlformats.org/officeDocument/2006/relationships/image" Target="../media/image45.jpeg"/></Relationships>
</file>

<file path=ppt/slides/_rels/slide40.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3" Type="http://schemas.openxmlformats.org/officeDocument/2006/relationships/image" Target="../media/image49.jpeg"/><Relationship Id="rId7" Type="http://schemas.openxmlformats.org/officeDocument/2006/relationships/image" Target="../media/image53.png"/><Relationship Id="rId2" Type="http://schemas.openxmlformats.org/officeDocument/2006/relationships/image" Target="../media/image4.jpeg"/><Relationship Id="rId1" Type="http://schemas.openxmlformats.org/officeDocument/2006/relationships/slideLayout" Target="../slideLayouts/slideLayout7.xml"/><Relationship Id="rId6" Type="http://schemas.openxmlformats.org/officeDocument/2006/relationships/image" Target="../media/image52.jpeg"/><Relationship Id="rId5" Type="http://schemas.openxmlformats.org/officeDocument/2006/relationships/image" Target="../media/image51.jpeg"/><Relationship Id="rId4" Type="http://schemas.openxmlformats.org/officeDocument/2006/relationships/image" Target="../media/image50.jpeg"/></Relationships>
</file>

<file path=ppt/slides/_rels/slide42.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3" Type="http://schemas.openxmlformats.org/officeDocument/2006/relationships/image" Target="../media/image54.jpeg"/><Relationship Id="rId2" Type="http://schemas.openxmlformats.org/officeDocument/2006/relationships/image" Target="../media/image4.jpeg"/><Relationship Id="rId1" Type="http://schemas.openxmlformats.org/officeDocument/2006/relationships/slideLayout" Target="../slideLayouts/slideLayout7.xml"/><Relationship Id="rId5" Type="http://schemas.openxmlformats.org/officeDocument/2006/relationships/image" Target="../media/image56.jpeg"/><Relationship Id="rId4" Type="http://schemas.openxmlformats.org/officeDocument/2006/relationships/image" Target="../media/image55.jpeg"/></Relationships>
</file>

<file path=ppt/slides/_rels/slide44.xml.rels><?xml version="1.0" encoding="UTF-8" standalone="yes"?>
<Relationships xmlns="http://schemas.openxmlformats.org/package/2006/relationships"><Relationship Id="rId3" Type="http://schemas.openxmlformats.org/officeDocument/2006/relationships/image" Target="../media/image57.jpeg"/><Relationship Id="rId2" Type="http://schemas.openxmlformats.org/officeDocument/2006/relationships/image" Target="../media/image4.jpeg"/><Relationship Id="rId1" Type="http://schemas.openxmlformats.org/officeDocument/2006/relationships/slideLayout" Target="../slideLayouts/slideLayout7.xml"/><Relationship Id="rId5" Type="http://schemas.openxmlformats.org/officeDocument/2006/relationships/image" Target="../media/image59.jpeg"/><Relationship Id="rId4" Type="http://schemas.openxmlformats.org/officeDocument/2006/relationships/image" Target="../media/image58.jpeg"/></Relationships>
</file>

<file path=ppt/slides/_rels/slide45.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44463" y="144462"/>
            <a:ext cx="6524897" cy="879349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678591411"/>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 y="0"/>
            <a:ext cx="6858000" cy="9144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Прямоугольник 3"/>
          <p:cNvSpPr/>
          <p:nvPr/>
        </p:nvSpPr>
        <p:spPr>
          <a:xfrm>
            <a:off x="620688" y="1108944"/>
            <a:ext cx="5904390" cy="1569660"/>
          </a:xfrm>
          <a:prstGeom prst="rect">
            <a:avLst/>
          </a:prstGeom>
        </p:spPr>
        <p:txBody>
          <a:bodyPr wrap="square">
            <a:spAutoFit/>
          </a:bodyPr>
          <a:lstStyle/>
          <a:p>
            <a:pPr lvl="0" algn="ctr" defTabSz="457200"/>
            <a:r>
              <a:rPr lang="ru-RU" sz="3200" b="1" dirty="0">
                <a:ln w="10541" cmpd="sng">
                  <a:solidFill>
                    <a:srgbClr val="31B6FD">
                      <a:shade val="88000"/>
                      <a:satMod val="110000"/>
                    </a:srgbClr>
                  </a:solidFill>
                  <a:prstDash val="solid"/>
                </a:ln>
                <a:solidFill>
                  <a:srgbClr val="073E87"/>
                </a:solidFill>
                <a:latin typeface="Candara"/>
              </a:rPr>
              <a:t>Предметно-развивающая </a:t>
            </a:r>
          </a:p>
          <a:p>
            <a:pPr lvl="0" algn="ctr" defTabSz="457200"/>
            <a:r>
              <a:rPr lang="ru-RU" sz="3200" b="1" dirty="0">
                <a:ln w="10541" cmpd="sng">
                  <a:solidFill>
                    <a:srgbClr val="31B6FD">
                      <a:shade val="88000"/>
                      <a:satMod val="110000"/>
                    </a:srgbClr>
                  </a:solidFill>
                  <a:prstDash val="solid"/>
                </a:ln>
                <a:solidFill>
                  <a:srgbClr val="073E87"/>
                </a:solidFill>
                <a:latin typeface="Candara"/>
              </a:rPr>
              <a:t> среда в средней группе «</a:t>
            </a:r>
            <a:r>
              <a:rPr lang="ru-RU" sz="3200" b="1" dirty="0" smtClean="0">
                <a:ln w="10541" cmpd="sng">
                  <a:solidFill>
                    <a:srgbClr val="31B6FD">
                      <a:shade val="88000"/>
                      <a:satMod val="110000"/>
                    </a:srgbClr>
                  </a:solidFill>
                  <a:prstDash val="solid"/>
                </a:ln>
                <a:solidFill>
                  <a:srgbClr val="073E87"/>
                </a:solidFill>
                <a:latin typeface="Candara"/>
              </a:rPr>
              <a:t>Умка» </a:t>
            </a:r>
            <a:endParaRPr lang="ru-RU" sz="3200" b="1" dirty="0">
              <a:ln w="10541" cmpd="sng">
                <a:solidFill>
                  <a:srgbClr val="31B6FD">
                    <a:shade val="88000"/>
                    <a:satMod val="110000"/>
                  </a:srgbClr>
                </a:solidFill>
                <a:prstDash val="solid"/>
              </a:ln>
              <a:solidFill>
                <a:srgbClr val="073E87"/>
              </a:solidFill>
              <a:latin typeface="Candara"/>
            </a:endParaRPr>
          </a:p>
          <a:p>
            <a:pPr lvl="0" algn="ctr" defTabSz="457200"/>
            <a:endParaRPr lang="ru-RU" sz="3200" b="1" dirty="0">
              <a:ln w="10541" cmpd="sng">
                <a:solidFill>
                  <a:srgbClr val="31B6FD">
                    <a:shade val="88000"/>
                    <a:satMod val="110000"/>
                  </a:srgbClr>
                </a:solidFill>
                <a:prstDash val="solid"/>
              </a:ln>
              <a:solidFill>
                <a:srgbClr val="073E87"/>
              </a:solidFill>
              <a:latin typeface="Candara"/>
            </a:endParaRPr>
          </a:p>
        </p:txBody>
      </p:sp>
      <p:sp>
        <p:nvSpPr>
          <p:cNvPr id="5" name="Прямоугольник 4"/>
          <p:cNvSpPr/>
          <p:nvPr/>
        </p:nvSpPr>
        <p:spPr>
          <a:xfrm>
            <a:off x="1124744" y="7347599"/>
            <a:ext cx="5400334" cy="1200329"/>
          </a:xfrm>
          <a:prstGeom prst="rect">
            <a:avLst/>
          </a:prstGeom>
        </p:spPr>
        <p:txBody>
          <a:bodyPr wrap="square">
            <a:spAutoFit/>
          </a:bodyPr>
          <a:lstStyle/>
          <a:p>
            <a:pPr lvl="0"/>
            <a:r>
              <a:rPr lang="ru-RU" sz="2400" b="1" dirty="0">
                <a:solidFill>
                  <a:prstClr val="black"/>
                </a:solidFill>
                <a:latin typeface="Comic Sans MS" panose="030F0702030302020204" pitchFamily="66" charset="0"/>
                <a:cs typeface="Times New Roman" panose="02020603050405020304" pitchFamily="18" charset="0"/>
              </a:rPr>
              <a:t>Воспитатели : </a:t>
            </a:r>
            <a:r>
              <a:rPr lang="ru-RU" sz="2400" b="1" dirty="0" err="1">
                <a:solidFill>
                  <a:prstClr val="black"/>
                </a:solidFill>
                <a:latin typeface="Comic Sans MS" panose="030F0702030302020204" pitchFamily="66" charset="0"/>
                <a:cs typeface="Times New Roman" panose="02020603050405020304" pitchFamily="18" charset="0"/>
              </a:rPr>
              <a:t>Тохбатова</a:t>
            </a:r>
            <a:r>
              <a:rPr lang="ru-RU" sz="2400" b="1" dirty="0">
                <a:solidFill>
                  <a:prstClr val="black"/>
                </a:solidFill>
                <a:latin typeface="Comic Sans MS" panose="030F0702030302020204" pitchFamily="66" charset="0"/>
                <a:cs typeface="Times New Roman" panose="02020603050405020304" pitchFamily="18" charset="0"/>
              </a:rPr>
              <a:t> Г.Н.</a:t>
            </a:r>
          </a:p>
          <a:p>
            <a:pPr lvl="0"/>
            <a:r>
              <a:rPr lang="ru-RU" sz="2400" b="1" dirty="0">
                <a:solidFill>
                  <a:prstClr val="black"/>
                </a:solidFill>
                <a:latin typeface="Comic Sans MS" panose="030F0702030302020204" pitchFamily="66" charset="0"/>
                <a:cs typeface="Times New Roman" panose="02020603050405020304" pitchFamily="18" charset="0"/>
              </a:rPr>
              <a:t> </a:t>
            </a:r>
            <a:r>
              <a:rPr lang="ru-RU" sz="2400" b="1" dirty="0" smtClean="0">
                <a:solidFill>
                  <a:prstClr val="black"/>
                </a:solidFill>
                <a:latin typeface="Comic Sans MS" panose="030F0702030302020204" pitchFamily="66" charset="0"/>
                <a:cs typeface="Times New Roman" panose="02020603050405020304" pitchFamily="18" charset="0"/>
              </a:rPr>
              <a:t>                 </a:t>
            </a:r>
            <a:r>
              <a:rPr lang="ru-RU" sz="2400" b="1" dirty="0" err="1" smtClean="0">
                <a:solidFill>
                  <a:prstClr val="black"/>
                </a:solidFill>
                <a:latin typeface="Comic Sans MS" panose="030F0702030302020204" pitchFamily="66" charset="0"/>
                <a:cs typeface="Times New Roman" panose="02020603050405020304" pitchFamily="18" charset="0"/>
              </a:rPr>
              <a:t>Газизова</a:t>
            </a:r>
            <a:r>
              <a:rPr lang="ru-RU" sz="2400" b="1" dirty="0" smtClean="0">
                <a:solidFill>
                  <a:prstClr val="black"/>
                </a:solidFill>
                <a:latin typeface="Comic Sans MS" panose="030F0702030302020204" pitchFamily="66" charset="0"/>
                <a:cs typeface="Times New Roman" panose="02020603050405020304" pitchFamily="18" charset="0"/>
              </a:rPr>
              <a:t> </a:t>
            </a:r>
            <a:r>
              <a:rPr lang="ru-RU" sz="2400" b="1" dirty="0">
                <a:solidFill>
                  <a:prstClr val="black"/>
                </a:solidFill>
                <a:latin typeface="Comic Sans MS" panose="030F0702030302020204" pitchFamily="66" charset="0"/>
                <a:cs typeface="Times New Roman" panose="02020603050405020304" pitchFamily="18" charset="0"/>
              </a:rPr>
              <a:t>Л.И</a:t>
            </a:r>
            <a:r>
              <a:rPr lang="ru-RU" sz="2400" b="1" dirty="0" smtClean="0">
                <a:solidFill>
                  <a:prstClr val="black"/>
                </a:solidFill>
                <a:latin typeface="Comic Sans MS" panose="030F0702030302020204" pitchFamily="66" charset="0"/>
                <a:cs typeface="Times New Roman" panose="02020603050405020304" pitchFamily="18" charset="0"/>
              </a:rPr>
              <a:t>.</a:t>
            </a:r>
          </a:p>
          <a:p>
            <a:pPr lvl="0"/>
            <a:r>
              <a:rPr lang="ru-RU" sz="2400" b="1" dirty="0" smtClean="0">
                <a:solidFill>
                  <a:prstClr val="black"/>
                </a:solidFill>
                <a:latin typeface="Comic Sans MS" panose="030F0702030302020204" pitchFamily="66" charset="0"/>
                <a:cs typeface="Times New Roman" panose="02020603050405020304" pitchFamily="18" charset="0"/>
              </a:rPr>
              <a:t>Мл. воспитатель: Набиева Л.Я.</a:t>
            </a:r>
            <a:endParaRPr lang="ru-RU" sz="2400" b="1" dirty="0">
              <a:solidFill>
                <a:prstClr val="black"/>
              </a:solidFill>
              <a:latin typeface="Comic Sans MS" panose="030F0702030302020204" pitchFamily="66" charset="0"/>
              <a:cs typeface="Times New Roman" panose="02020603050405020304" pitchFamily="18" charset="0"/>
            </a:endParaRPr>
          </a:p>
        </p:txBody>
      </p:sp>
      <p:pic>
        <p:nvPicPr>
          <p:cNvPr id="6" name="Рисунок 5"/>
          <p:cNvPicPr>
            <a:picLocks noChangeAspect="1"/>
          </p:cNvPicPr>
          <p:nvPr/>
        </p:nvPicPr>
        <p:blipFill rotWithShape="1">
          <a:blip r:embed="rId3" cstate="print">
            <a:extLst>
              <a:ext uri="{28A0092B-C50C-407E-A947-70E740481C1C}">
                <a14:useLocalDpi xmlns:a14="http://schemas.microsoft.com/office/drawing/2010/main" val="0"/>
              </a:ext>
            </a:extLst>
          </a:blip>
          <a:srcRect l="5775" t="6138" r="-8138" b="-6138"/>
          <a:stretch/>
        </p:blipFill>
        <p:spPr>
          <a:xfrm>
            <a:off x="620688" y="3489974"/>
            <a:ext cx="6264696" cy="3857625"/>
          </a:xfrm>
          <a:prstGeom prst="rect">
            <a:avLst/>
          </a:prstGeom>
        </p:spPr>
      </p:pic>
    </p:spTree>
    <p:extLst>
      <p:ext uri="{BB962C8B-B14F-4D97-AF65-F5344CB8AC3E}">
        <p14:creationId xmlns:p14="http://schemas.microsoft.com/office/powerpoint/2010/main" val="2395285599"/>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5" name="Picture 3"/>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44462" y="144463"/>
            <a:ext cx="6524898" cy="89276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Прямоугольник 3"/>
          <p:cNvSpPr/>
          <p:nvPr/>
        </p:nvSpPr>
        <p:spPr>
          <a:xfrm>
            <a:off x="742615" y="527171"/>
            <a:ext cx="5328592" cy="4081117"/>
          </a:xfrm>
          <a:prstGeom prst="rect">
            <a:avLst/>
          </a:prstGeom>
        </p:spPr>
        <p:txBody>
          <a:bodyPr wrap="square">
            <a:spAutoFit/>
          </a:bodyPr>
          <a:lstStyle/>
          <a:p>
            <a:pPr lvl="0" algn="ctr" defTabSz="457200">
              <a:lnSpc>
                <a:spcPct val="80000"/>
              </a:lnSpc>
              <a:spcBef>
                <a:spcPct val="20000"/>
              </a:spcBef>
            </a:pPr>
            <a:r>
              <a:rPr lang="ru-RU" sz="3200" dirty="0">
                <a:latin typeface="Comic Sans MS" panose="030F0702030302020204" pitchFamily="66" charset="0"/>
                <a:cs typeface="Times New Roman" pitchFamily="18" charset="0"/>
              </a:rPr>
              <a:t>Цель:</a:t>
            </a:r>
          </a:p>
          <a:p>
            <a:pPr lvl="0" algn="ctr">
              <a:lnSpc>
                <a:spcPct val="80000"/>
              </a:lnSpc>
            </a:pPr>
            <a:r>
              <a:rPr lang="ru-RU" sz="3200" dirty="0">
                <a:latin typeface="Comic Sans MS" panose="030F0702030302020204" pitchFamily="66" charset="0"/>
                <a:cs typeface="Times New Roman" pitchFamily="18" charset="0"/>
              </a:rPr>
              <a:t>повысить уровень развития детей в условиях ФГОС</a:t>
            </a:r>
            <a:r>
              <a:rPr lang="ru-RU" sz="3200" dirty="0" smtClean="0">
                <a:latin typeface="Comic Sans MS" panose="030F0702030302020204" pitchFamily="66" charset="0"/>
                <a:cs typeface="Times New Roman" pitchFamily="18" charset="0"/>
              </a:rPr>
              <a:t>.</a:t>
            </a:r>
            <a:r>
              <a:rPr lang="ru-RU" sz="3200" dirty="0">
                <a:latin typeface="Comic Sans MS" panose="030F0702030302020204" pitchFamily="66" charset="0"/>
                <a:cs typeface="Times New Roman" pitchFamily="18" charset="0"/>
              </a:rPr>
              <a:t> </a:t>
            </a:r>
            <a:endParaRPr lang="ru-RU" sz="3200" dirty="0" smtClean="0">
              <a:latin typeface="Comic Sans MS" panose="030F0702030302020204" pitchFamily="66" charset="0"/>
              <a:cs typeface="Times New Roman" pitchFamily="18" charset="0"/>
            </a:endParaRPr>
          </a:p>
          <a:p>
            <a:pPr lvl="0" algn="ctr">
              <a:lnSpc>
                <a:spcPct val="80000"/>
              </a:lnSpc>
            </a:pPr>
            <a:r>
              <a:rPr lang="ru-RU" sz="3200" dirty="0" smtClean="0">
                <a:latin typeface="Comic Sans MS" panose="030F0702030302020204" pitchFamily="66" charset="0"/>
                <a:cs typeface="Times New Roman" pitchFamily="18" charset="0"/>
              </a:rPr>
              <a:t>Задачи</a:t>
            </a:r>
            <a:r>
              <a:rPr lang="ru-RU" sz="3200" dirty="0">
                <a:latin typeface="Comic Sans MS" panose="030F0702030302020204" pitchFamily="66" charset="0"/>
                <a:cs typeface="Times New Roman" pitchFamily="18" charset="0"/>
              </a:rPr>
              <a:t>:</a:t>
            </a:r>
          </a:p>
          <a:p>
            <a:pPr lvl="0" algn="ctr">
              <a:lnSpc>
                <a:spcPct val="80000"/>
              </a:lnSpc>
            </a:pPr>
            <a:r>
              <a:rPr lang="ru-RU" sz="3200" dirty="0">
                <a:latin typeface="Comic Sans MS" panose="030F0702030302020204" pitchFamily="66" charset="0"/>
                <a:cs typeface="Times New Roman" pitchFamily="18" charset="0"/>
              </a:rPr>
              <a:t>- формировать предметно-развивающую среду в средней группе в соответствии с ФГОС</a:t>
            </a:r>
          </a:p>
          <a:p>
            <a:pPr lvl="0" algn="ctr" defTabSz="457200">
              <a:spcBef>
                <a:spcPct val="20000"/>
              </a:spcBef>
            </a:pPr>
            <a:r>
              <a:rPr lang="ru-RU" sz="2400" i="1" dirty="0" smtClean="0">
                <a:solidFill>
                  <a:srgbClr val="002060"/>
                </a:solidFill>
                <a:latin typeface="Comic Sans MS" panose="030F0702030302020204" pitchFamily="66" charset="0"/>
                <a:cs typeface="Times New Roman" pitchFamily="18" charset="0"/>
              </a:rPr>
              <a:t> </a:t>
            </a:r>
            <a:endParaRPr lang="ru-RU" sz="2400" i="1" dirty="0">
              <a:solidFill>
                <a:srgbClr val="002060"/>
              </a:solidFill>
              <a:latin typeface="Comic Sans MS" panose="030F0702030302020204" pitchFamily="66" charset="0"/>
              <a:cs typeface="Times New Roman" pitchFamily="18" charset="0"/>
            </a:endParaRPr>
          </a:p>
        </p:txBody>
      </p:sp>
    </p:spTree>
    <p:extLst>
      <p:ext uri="{BB962C8B-B14F-4D97-AF65-F5344CB8AC3E}">
        <p14:creationId xmlns:p14="http://schemas.microsoft.com/office/powerpoint/2010/main" val="3951835130"/>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3308" y="0"/>
            <a:ext cx="6834692" cy="9144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Прямоугольник 1"/>
          <p:cNvSpPr/>
          <p:nvPr/>
        </p:nvSpPr>
        <p:spPr>
          <a:xfrm>
            <a:off x="812362" y="1201846"/>
            <a:ext cx="5256584" cy="6740307"/>
          </a:xfrm>
          <a:prstGeom prst="rect">
            <a:avLst/>
          </a:prstGeom>
        </p:spPr>
        <p:txBody>
          <a:bodyPr wrap="square">
            <a:spAutoFit/>
          </a:bodyPr>
          <a:lstStyle/>
          <a:p>
            <a:pPr lvl="0" algn="ctr">
              <a:lnSpc>
                <a:spcPct val="150000"/>
              </a:lnSpc>
            </a:pPr>
            <a:r>
              <a:rPr lang="ru-RU" sz="2400" b="1" i="1" dirty="0">
                <a:solidFill>
                  <a:prstClr val="black"/>
                </a:solidFill>
                <a:latin typeface="Comic Sans MS" panose="030F0702030302020204" pitchFamily="66" charset="0"/>
                <a:cs typeface="Times New Roman" pitchFamily="18" charset="0"/>
              </a:rPr>
              <a:t>«Игра - это огромное светлое окно, через которое в духовный мир ребенка вливается живительный поток представлений, понятий об окружающем мире. </a:t>
            </a:r>
          </a:p>
          <a:p>
            <a:pPr lvl="0" algn="ctr">
              <a:lnSpc>
                <a:spcPct val="150000"/>
              </a:lnSpc>
            </a:pPr>
            <a:r>
              <a:rPr lang="ru-RU" sz="2400" b="1" i="1" dirty="0">
                <a:solidFill>
                  <a:prstClr val="black"/>
                </a:solidFill>
                <a:latin typeface="Comic Sans MS" panose="030F0702030302020204" pitchFamily="66" charset="0"/>
                <a:cs typeface="Times New Roman" pitchFamily="18" charset="0"/>
              </a:rPr>
              <a:t>Игра - это искра, зажигающая огонек </a:t>
            </a:r>
          </a:p>
          <a:p>
            <a:pPr lvl="0" algn="ctr">
              <a:lnSpc>
                <a:spcPct val="150000"/>
              </a:lnSpc>
            </a:pPr>
            <a:r>
              <a:rPr lang="ru-RU" sz="2400" b="1" i="1" dirty="0">
                <a:solidFill>
                  <a:prstClr val="black"/>
                </a:solidFill>
                <a:latin typeface="Comic Sans MS" panose="030F0702030302020204" pitchFamily="66" charset="0"/>
                <a:cs typeface="Times New Roman" pitchFamily="18" charset="0"/>
              </a:rPr>
              <a:t>пытливости и любознательности».</a:t>
            </a:r>
          </a:p>
          <a:p>
            <a:pPr lvl="0" algn="ctr">
              <a:lnSpc>
                <a:spcPct val="150000"/>
              </a:lnSpc>
            </a:pPr>
            <a:endParaRPr lang="ru-RU" sz="2400" b="1" dirty="0">
              <a:solidFill>
                <a:prstClr val="black"/>
              </a:solidFill>
              <a:latin typeface="Comic Sans MS" panose="030F0702030302020204" pitchFamily="66" charset="0"/>
              <a:cs typeface="Times New Roman" pitchFamily="18" charset="0"/>
            </a:endParaRPr>
          </a:p>
          <a:p>
            <a:pPr lvl="0" algn="r">
              <a:lnSpc>
                <a:spcPct val="150000"/>
              </a:lnSpc>
            </a:pPr>
            <a:r>
              <a:rPr lang="ru-RU" sz="2400" b="1" i="1" dirty="0">
                <a:solidFill>
                  <a:prstClr val="black"/>
                </a:solidFill>
                <a:latin typeface="Comic Sans MS" panose="030F0702030302020204" pitchFamily="66" charset="0"/>
                <a:cs typeface="Times New Roman" pitchFamily="18" charset="0"/>
              </a:rPr>
              <a:t>Сухомлинский В. А.</a:t>
            </a:r>
            <a:endParaRPr lang="ru-RU" sz="2400" b="1" dirty="0">
              <a:solidFill>
                <a:prstClr val="black"/>
              </a:solidFill>
              <a:latin typeface="Comic Sans MS" panose="030F0702030302020204" pitchFamily="66" charset="0"/>
              <a:cs typeface="Times New Roman" pitchFamily="18" charset="0"/>
            </a:endParaRPr>
          </a:p>
        </p:txBody>
      </p:sp>
    </p:spTree>
    <p:extLst>
      <p:ext uri="{BB962C8B-B14F-4D97-AF65-F5344CB8AC3E}">
        <p14:creationId xmlns:p14="http://schemas.microsoft.com/office/powerpoint/2010/main" val="1286421722"/>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0" y="0"/>
            <a:ext cx="6834692" cy="9144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 name="Прямоугольник 2"/>
          <p:cNvSpPr/>
          <p:nvPr/>
        </p:nvSpPr>
        <p:spPr>
          <a:xfrm>
            <a:off x="620688" y="540127"/>
            <a:ext cx="5832648" cy="8063746"/>
          </a:xfrm>
          <a:prstGeom prst="rect">
            <a:avLst/>
          </a:prstGeom>
        </p:spPr>
        <p:txBody>
          <a:bodyPr wrap="square">
            <a:spAutoFit/>
          </a:bodyPr>
          <a:lstStyle/>
          <a:p>
            <a:pPr algn="just"/>
            <a:r>
              <a:rPr lang="ru-RU" sz="1400" dirty="0" smtClean="0">
                <a:latin typeface="Comic Sans MS" panose="030F0702030302020204" pitchFamily="66" charset="0"/>
                <a:cs typeface="Times New Roman" pitchFamily="18" charset="0"/>
              </a:rPr>
              <a:t>Игра - наиболее доступный для детей вид деятельности, способ переработки полученных из окружающего мира впечатлений. В игре ярко проявляются особенности мышления и воображения ребенка, его эмоциональность, активность, развивающаяся потребность в общении. Интересная игра повышает умственную активность ребенка, и он может решить более трудную задачу, чем на занятии. Но это не значит, что занятия должны проводиться только в форме игры. Игра - это только один из методов, и она дает хорошие результаты только в сочетании с другими: наблюдениями, беседами, чтением и другими. Играя, дети учатся применять свои знания и умения на практике, пользоваться ими в разных условиях. Игра - это самостоятельная деятельность, в которой дети вступают в общение со сверстниками. Их объединяет общая цель, совместные усилия к ее достижению, общие переживания</a:t>
            </a:r>
            <a:r>
              <a:rPr lang="ru-RU" sz="1400" dirty="0" smtClean="0">
                <a:latin typeface="Comic Sans MS" panose="030F0702030302020204" pitchFamily="66" charset="0"/>
              </a:rPr>
              <a:t>. </a:t>
            </a:r>
            <a:r>
              <a:rPr lang="ru-RU" sz="1400" dirty="0" smtClean="0">
                <a:latin typeface="Comic Sans MS" panose="030F0702030302020204" pitchFamily="66" charset="0"/>
                <a:cs typeface="Times New Roman" pitchFamily="18" charset="0"/>
              </a:rPr>
              <a:t>Игровые переживания оставляют глубокий след в сознании ребенка и способствуют формированию добрых чувств, благородных стремлений, навыков коллективной жизни. Игра занимает большое место в системе физического, нравственного, трудового и эстетического воспитания. Ребенку нужна активная деятельность, способствующая повышению его жизненного тонуса, удовлетворяющая его интересы, социальные потребности. Игра имеет большое образовательное значение, она тесно связана с обучением на занятиях, с наблюдениями повседневной жизни. Они учатся решать самостоятельно игровые задачи, находить лучший способ осуществления задуманного, пользоваться своими знаниями, выражать их словом. Нередко игра служит поводом для сообщения новых знаний, для расширения кругозора. С развитием интереса к труду взрослых, к общественной жизни, к героическим подвигам людей у детей появляются первые мечты о будущей профессии, стремлении подрожать любимым героям. Все это делает игру важным средством создания направленности ребенка, который начинает складываться еще в дошкольном детстве. Таким образом игровая деятельность является актуальной проблемой процесса обучения. По этому  в группе делаем </a:t>
            </a:r>
            <a:r>
              <a:rPr lang="ru-RU" sz="1400" dirty="0">
                <a:latin typeface="Comic Sans MS" panose="030F0702030302020204" pitchFamily="66" charset="0"/>
                <a:cs typeface="Times New Roman" pitchFamily="18" charset="0"/>
              </a:rPr>
              <a:t> </a:t>
            </a:r>
            <a:r>
              <a:rPr lang="ru-RU" sz="1400" dirty="0" smtClean="0">
                <a:latin typeface="Comic Sans MS" panose="030F0702030302020204" pitchFamily="66" charset="0"/>
                <a:cs typeface="Times New Roman" pitchFamily="18" charset="0"/>
              </a:rPr>
              <a:t>развивающую среду по возрасту детей</a:t>
            </a:r>
            <a:endParaRPr lang="ru-RU" sz="1400" dirty="0">
              <a:latin typeface="Comic Sans MS" panose="030F0702030302020204" pitchFamily="66" charset="0"/>
              <a:cs typeface="Times New Roman" pitchFamily="18" charset="0"/>
            </a:endParaRPr>
          </a:p>
        </p:txBody>
      </p:sp>
    </p:spTree>
    <p:extLst>
      <p:ext uri="{BB962C8B-B14F-4D97-AF65-F5344CB8AC3E}">
        <p14:creationId xmlns:p14="http://schemas.microsoft.com/office/powerpoint/2010/main" val="1286421722"/>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0" y="0"/>
            <a:ext cx="6857999" cy="9144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Прямоугольник 1"/>
          <p:cNvSpPr/>
          <p:nvPr/>
        </p:nvSpPr>
        <p:spPr>
          <a:xfrm>
            <a:off x="944722" y="581656"/>
            <a:ext cx="5220581" cy="8761566"/>
          </a:xfrm>
          <a:prstGeom prst="rect">
            <a:avLst/>
          </a:prstGeom>
        </p:spPr>
        <p:txBody>
          <a:bodyPr wrap="square">
            <a:spAutoFit/>
          </a:bodyPr>
          <a:lstStyle/>
          <a:p>
            <a:pPr lvl="0" indent="457200" algn="just">
              <a:lnSpc>
                <a:spcPct val="80000"/>
              </a:lnSpc>
            </a:pPr>
            <a:r>
              <a:rPr lang="ru-RU" sz="1600" u="sng" dirty="0">
                <a:solidFill>
                  <a:prstClr val="black"/>
                </a:solidFill>
                <a:latin typeface="Comic Sans MS" panose="030F0702030302020204" pitchFamily="66" charset="0"/>
                <a:cs typeface="Times New Roman" pitchFamily="18" charset="0"/>
              </a:rPr>
              <a:t>Развивающая среда </a:t>
            </a:r>
            <a:r>
              <a:rPr lang="ru-RU" sz="1600" dirty="0">
                <a:solidFill>
                  <a:prstClr val="black"/>
                </a:solidFill>
                <a:latin typeface="Comic Sans MS" panose="030F0702030302020204" pitchFamily="66" charset="0"/>
                <a:cs typeface="Times New Roman" pitchFamily="18" charset="0"/>
              </a:rPr>
              <a:t>– это система условий, обеспечивающая возможность осуществления детской деятельности необходимых для полноценного физического, эстетического, познавательного и социального становления личности ребенка. </a:t>
            </a:r>
          </a:p>
          <a:p>
            <a:pPr lvl="0" indent="457200" algn="just">
              <a:lnSpc>
                <a:spcPct val="80000"/>
              </a:lnSpc>
            </a:pPr>
            <a:r>
              <a:rPr lang="ru-RU" sz="1600" dirty="0">
                <a:solidFill>
                  <a:prstClr val="black"/>
                </a:solidFill>
                <a:latin typeface="Comic Sans MS" panose="030F0702030302020204" pitchFamily="66" charset="0"/>
                <a:cs typeface="Times New Roman" pitchFamily="18" charset="0"/>
              </a:rPr>
              <a:t>На основе такого подхода дети развиваются, получают индивидуальное развитие, активнее включаются в образовательный процесс. </a:t>
            </a:r>
            <a:endParaRPr lang="ru-RU" sz="1600" dirty="0" smtClean="0">
              <a:solidFill>
                <a:prstClr val="black"/>
              </a:solidFill>
              <a:latin typeface="Comic Sans MS" panose="030F0702030302020204" pitchFamily="66" charset="0"/>
              <a:cs typeface="Times New Roman" pitchFamily="18" charset="0"/>
            </a:endParaRPr>
          </a:p>
          <a:p>
            <a:pPr lvl="0" indent="457200" algn="just">
              <a:lnSpc>
                <a:spcPct val="80000"/>
              </a:lnSpc>
            </a:pPr>
            <a:r>
              <a:rPr lang="ru-RU" sz="1600" dirty="0" smtClean="0">
                <a:solidFill>
                  <a:prstClr val="black"/>
                </a:solidFill>
                <a:latin typeface="Comic Sans MS" panose="030F0702030302020204" pitchFamily="66" charset="0"/>
                <a:cs typeface="Times New Roman" pitchFamily="18" charset="0"/>
              </a:rPr>
              <a:t>Предметно-развивающую среду средней группе организуем </a:t>
            </a:r>
            <a:r>
              <a:rPr lang="ru-RU" sz="1600" dirty="0">
                <a:solidFill>
                  <a:prstClr val="black"/>
                </a:solidFill>
                <a:latin typeface="Comic Sans MS" panose="030F0702030302020204" pitchFamily="66" charset="0"/>
                <a:cs typeface="Times New Roman" pitchFamily="18" charset="0"/>
              </a:rPr>
              <a:t>так, чтобы каждый ребенок имел возможность свободно заниматься любимым делом. Организация развивающей среды в ДОУ с учетом ФГОС строится таким образом, чтобы дать возможность наиболее эффективно развивать индивидуальность каждого ребёнка с учётом его склонностей, интересов, уровня активности. </a:t>
            </a:r>
            <a:endParaRPr lang="ru-RU" sz="1600" dirty="0" smtClean="0">
              <a:solidFill>
                <a:prstClr val="black"/>
              </a:solidFill>
              <a:latin typeface="Comic Sans MS" panose="030F0702030302020204" pitchFamily="66" charset="0"/>
              <a:cs typeface="Times New Roman" pitchFamily="18" charset="0"/>
            </a:endParaRPr>
          </a:p>
          <a:p>
            <a:pPr lvl="0" indent="449580" algn="just"/>
            <a:r>
              <a:rPr lang="ru-RU" sz="1600" dirty="0">
                <a:solidFill>
                  <a:prstClr val="black"/>
                </a:solidFill>
                <a:latin typeface="Comic Sans MS" panose="030F0702030302020204" pitchFamily="66" charset="0"/>
                <a:ea typeface="Times New Roman"/>
                <a:cs typeface="Times New Roman" panose="02020603050405020304" pitchFamily="18" charset="0"/>
              </a:rPr>
              <a:t>Что же нам рекомендуют  Федеральный государственный образовательный стандарт дошкольного образования по организации предметно - развивающей и игровой среды. </a:t>
            </a:r>
          </a:p>
          <a:p>
            <a:pPr lvl="0" indent="449580" algn="just"/>
            <a:r>
              <a:rPr lang="ru-RU" sz="1600" dirty="0">
                <a:solidFill>
                  <a:prstClr val="black"/>
                </a:solidFill>
                <a:latin typeface="Comic Sans MS" panose="030F0702030302020204" pitchFamily="66" charset="0"/>
                <a:ea typeface="Times New Roman"/>
                <a:cs typeface="Times New Roman" panose="02020603050405020304" pitchFamily="18" charset="0"/>
              </a:rPr>
              <a:t>В стандарте четко прописаны принцы развивающей среды, она должна быть: </a:t>
            </a:r>
          </a:p>
          <a:p>
            <a:pPr lvl="0" indent="449580" algn="just"/>
            <a:r>
              <a:rPr lang="ru-RU" sz="1600" dirty="0">
                <a:solidFill>
                  <a:prstClr val="black"/>
                </a:solidFill>
                <a:latin typeface="Comic Sans MS" panose="030F0702030302020204" pitchFamily="66" charset="0"/>
                <a:ea typeface="Times New Roman"/>
                <a:cs typeface="Times New Roman" panose="02020603050405020304" pitchFamily="18" charset="0"/>
              </a:rPr>
              <a:t>- содержательно-насыщенной;</a:t>
            </a:r>
          </a:p>
          <a:p>
            <a:pPr lvl="0" indent="449580" algn="just"/>
            <a:r>
              <a:rPr lang="ru-RU" sz="1600" dirty="0">
                <a:solidFill>
                  <a:prstClr val="black"/>
                </a:solidFill>
                <a:latin typeface="Comic Sans MS" panose="030F0702030302020204" pitchFamily="66" charset="0"/>
                <a:ea typeface="Times New Roman"/>
                <a:cs typeface="Times New Roman" panose="02020603050405020304" pitchFamily="18" charset="0"/>
              </a:rPr>
              <a:t>-  трансформируемой;</a:t>
            </a:r>
          </a:p>
          <a:p>
            <a:pPr lvl="0" indent="449580" algn="just"/>
            <a:r>
              <a:rPr lang="ru-RU" sz="1600" dirty="0">
                <a:solidFill>
                  <a:prstClr val="black"/>
                </a:solidFill>
                <a:latin typeface="Comic Sans MS" panose="030F0702030302020204" pitchFamily="66" charset="0"/>
                <a:ea typeface="Times New Roman"/>
                <a:cs typeface="Times New Roman" panose="02020603050405020304" pitchFamily="18" charset="0"/>
              </a:rPr>
              <a:t>- полифункциональной;</a:t>
            </a:r>
          </a:p>
          <a:p>
            <a:pPr lvl="0" indent="449580" algn="just"/>
            <a:r>
              <a:rPr lang="ru-RU" sz="1600" dirty="0">
                <a:solidFill>
                  <a:prstClr val="black"/>
                </a:solidFill>
                <a:latin typeface="Comic Sans MS" panose="030F0702030302020204" pitchFamily="66" charset="0"/>
                <a:ea typeface="Times New Roman"/>
                <a:cs typeface="Times New Roman" panose="02020603050405020304" pitchFamily="18" charset="0"/>
              </a:rPr>
              <a:t>- вариативной;</a:t>
            </a:r>
          </a:p>
          <a:p>
            <a:pPr lvl="0" indent="449580" algn="just"/>
            <a:r>
              <a:rPr lang="ru-RU" sz="1600" dirty="0">
                <a:solidFill>
                  <a:prstClr val="black"/>
                </a:solidFill>
                <a:latin typeface="Comic Sans MS" panose="030F0702030302020204" pitchFamily="66" charset="0"/>
                <a:ea typeface="Times New Roman"/>
                <a:cs typeface="Times New Roman" panose="02020603050405020304" pitchFamily="18" charset="0"/>
              </a:rPr>
              <a:t>- доступной;</a:t>
            </a:r>
          </a:p>
          <a:p>
            <a:pPr lvl="0" algn="just"/>
            <a:r>
              <a:rPr lang="ru-RU" sz="1600" dirty="0">
                <a:solidFill>
                  <a:prstClr val="black"/>
                </a:solidFill>
                <a:latin typeface="Comic Sans MS" panose="030F0702030302020204" pitchFamily="66" charset="0"/>
                <a:ea typeface="Times New Roman"/>
                <a:cs typeface="Times New Roman" panose="02020603050405020304" pitchFamily="18" charset="0"/>
              </a:rPr>
              <a:t>         -безопасной</a:t>
            </a:r>
            <a:r>
              <a:rPr lang="ru-RU" sz="1600" dirty="0" smtClean="0">
                <a:solidFill>
                  <a:prstClr val="black"/>
                </a:solidFill>
                <a:latin typeface="Comic Sans MS" panose="030F0702030302020204" pitchFamily="66" charset="0"/>
                <a:ea typeface="Times New Roman"/>
                <a:cs typeface="Times New Roman" panose="02020603050405020304" pitchFamily="18" charset="0"/>
              </a:rPr>
              <a:t>.</a:t>
            </a:r>
          </a:p>
          <a:p>
            <a:pPr lvl="0" indent="449580" algn="just"/>
            <a:r>
              <a:rPr lang="ru-RU" sz="1600" dirty="0" smtClean="0">
                <a:solidFill>
                  <a:srgbClr val="000000"/>
                </a:solidFill>
                <a:latin typeface="Comic Sans MS" panose="030F0702030302020204" pitchFamily="66" charset="0"/>
                <a:ea typeface="Times New Roman"/>
                <a:cs typeface="Times New Roman"/>
              </a:rPr>
              <a:t>ФГОС ДО рекомендует, что образовательное пространство должно быть достаточно хорошо оснащено средствами обучения и воспитания, в том числе игровым оборудованием. Среда должна предоставлять необходимые и достаточные возможности для движения, предметной и игровой деятельности с разными материалами.</a:t>
            </a:r>
            <a:endParaRPr lang="ru-RU" sz="1600" dirty="0" smtClean="0">
              <a:solidFill>
                <a:prstClr val="black"/>
              </a:solidFill>
              <a:latin typeface="Comic Sans MS" panose="030F0702030302020204" pitchFamily="66" charset="0"/>
              <a:ea typeface="Times New Roman"/>
              <a:cs typeface="Times New Roman"/>
            </a:endParaRPr>
          </a:p>
          <a:p>
            <a:pPr lvl="0" algn="just"/>
            <a:endParaRPr lang="ru-RU" sz="1600" dirty="0">
              <a:solidFill>
                <a:prstClr val="black"/>
              </a:solidFill>
              <a:latin typeface="Comic Sans MS" panose="030F0702030302020204" pitchFamily="66" charset="0"/>
              <a:ea typeface="Times New Roman"/>
              <a:cs typeface="Times New Roman" panose="02020603050405020304" pitchFamily="18" charset="0"/>
            </a:endParaRPr>
          </a:p>
          <a:p>
            <a:pPr lvl="0" indent="457200" algn="just">
              <a:lnSpc>
                <a:spcPct val="80000"/>
              </a:lnSpc>
            </a:pPr>
            <a:endParaRPr lang="ru-RU" sz="1600" dirty="0">
              <a:solidFill>
                <a:prstClr val="black"/>
              </a:solidFill>
              <a:latin typeface="Comic Sans MS" panose="030F0702030302020204" pitchFamily="66" charset="0"/>
              <a:cs typeface="Times New Roman" pitchFamily="18" charset="0"/>
            </a:endParaRPr>
          </a:p>
          <a:p>
            <a:pPr lvl="0" indent="457200" algn="just">
              <a:lnSpc>
                <a:spcPct val="80000"/>
              </a:lnSpc>
            </a:pPr>
            <a:r>
              <a:rPr lang="ru-RU" sz="1600" dirty="0">
                <a:solidFill>
                  <a:prstClr val="black"/>
                </a:solidFill>
                <a:latin typeface="Comic Sans MS" panose="030F0702030302020204" pitchFamily="66" charset="0"/>
                <a:cs typeface="Times New Roman" pitchFamily="18" charset="0"/>
              </a:rPr>
              <a:t> </a:t>
            </a:r>
          </a:p>
        </p:txBody>
      </p:sp>
    </p:spTree>
    <p:extLst>
      <p:ext uri="{BB962C8B-B14F-4D97-AF65-F5344CB8AC3E}">
        <p14:creationId xmlns:p14="http://schemas.microsoft.com/office/powerpoint/2010/main" val="119848212"/>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0" y="0"/>
            <a:ext cx="6858000" cy="928937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Прямоугольник 3"/>
          <p:cNvSpPr/>
          <p:nvPr/>
        </p:nvSpPr>
        <p:spPr>
          <a:xfrm>
            <a:off x="908720" y="971600"/>
            <a:ext cx="5238582" cy="7478970"/>
          </a:xfrm>
          <a:prstGeom prst="rect">
            <a:avLst/>
          </a:prstGeom>
        </p:spPr>
        <p:txBody>
          <a:bodyPr wrap="square">
            <a:spAutoFit/>
          </a:bodyPr>
          <a:lstStyle/>
          <a:p>
            <a:pPr indent="449580" algn="just">
              <a:spcAft>
                <a:spcPts val="0"/>
              </a:spcAft>
            </a:pPr>
            <a:r>
              <a:rPr lang="ru-RU" sz="1600" dirty="0" smtClean="0">
                <a:solidFill>
                  <a:srgbClr val="000000"/>
                </a:solidFill>
                <a:latin typeface="Comic Sans MS" panose="030F0702030302020204" pitchFamily="66" charset="0"/>
                <a:ea typeface="Times New Roman"/>
                <a:cs typeface="Times New Roman"/>
              </a:rPr>
              <a:t>Пространство </a:t>
            </a:r>
            <a:r>
              <a:rPr lang="ru-RU" sz="1600" dirty="0">
                <a:solidFill>
                  <a:srgbClr val="000000"/>
                </a:solidFill>
                <a:latin typeface="Comic Sans MS" panose="030F0702030302020204" pitchFamily="66" charset="0"/>
                <a:ea typeface="Times New Roman"/>
                <a:cs typeface="Times New Roman"/>
              </a:rPr>
              <a:t>должно легко трансформироваться исходя из замысла воспитателя в организации своей работы, согласно замыслу или желанию ребенка</a:t>
            </a:r>
            <a:r>
              <a:rPr lang="ru-RU" sz="1600" dirty="0">
                <a:solidFill>
                  <a:srgbClr val="8F9493"/>
                </a:solidFill>
                <a:latin typeface="Comic Sans MS" panose="030F0702030302020204" pitchFamily="66" charset="0"/>
                <a:ea typeface="Times New Roman"/>
                <a:cs typeface="Helvetica"/>
              </a:rPr>
              <a:t>. </a:t>
            </a:r>
            <a:endParaRPr lang="ru-RU" sz="1600" dirty="0">
              <a:latin typeface="Comic Sans MS" panose="030F0702030302020204" pitchFamily="66" charset="0"/>
              <a:ea typeface="Times New Roman"/>
              <a:cs typeface="Times New Roman"/>
            </a:endParaRPr>
          </a:p>
          <a:p>
            <a:pPr indent="449580" algn="just">
              <a:spcAft>
                <a:spcPts val="0"/>
              </a:spcAft>
            </a:pPr>
            <a:r>
              <a:rPr lang="ru-RU" sz="1600" dirty="0">
                <a:latin typeface="Comic Sans MS" panose="030F0702030302020204" pitchFamily="66" charset="0"/>
                <a:ea typeface="Times New Roman"/>
                <a:cs typeface="Times New Roman"/>
              </a:rPr>
              <a:t>Предметная развивающая среда должна открывать множество возможностей, обеспечивать все составляющие образовательного процесса, и в этом смысле должна быть многофункциональной. </a:t>
            </a:r>
          </a:p>
          <a:p>
            <a:pPr indent="449580" algn="just">
              <a:spcAft>
                <a:spcPts val="0"/>
              </a:spcAft>
            </a:pPr>
            <a:r>
              <a:rPr lang="ru-RU" sz="1600" dirty="0">
                <a:solidFill>
                  <a:srgbClr val="000000"/>
                </a:solidFill>
                <a:latin typeface="Comic Sans MS" panose="030F0702030302020204" pitchFamily="66" charset="0"/>
                <a:ea typeface="Times New Roman"/>
                <a:cs typeface="Times New Roman"/>
              </a:rPr>
              <a:t>Вариативность среды предполагает наличие в различных пространств, в том числе для игры, а также разнообразных материалов, игр, игрушек и оборудования, обеспечивающих свободный выбор детей, периодическую сменяемость игрового материала, появление новых предметов, стимулирующих активность детей, в том числе и игровую. </a:t>
            </a:r>
            <a:endParaRPr lang="ru-RU" sz="1600" dirty="0">
              <a:latin typeface="Comic Sans MS" panose="030F0702030302020204" pitchFamily="66" charset="0"/>
              <a:ea typeface="Times New Roman"/>
              <a:cs typeface="Times New Roman"/>
            </a:endParaRPr>
          </a:p>
          <a:p>
            <a:pPr indent="449580" algn="just">
              <a:spcAft>
                <a:spcPts val="0"/>
              </a:spcAft>
            </a:pPr>
            <a:r>
              <a:rPr lang="ru-RU" sz="1600" dirty="0">
                <a:solidFill>
                  <a:srgbClr val="000000"/>
                </a:solidFill>
                <a:latin typeface="Comic Sans MS" panose="030F0702030302020204" pitchFamily="66" charset="0"/>
                <a:ea typeface="Times New Roman"/>
                <a:cs typeface="Times New Roman"/>
              </a:rPr>
              <a:t>Доступность среды должна предполагать свободный доступ детей, в том числе детей с ограниченными возможностями здоровья, к играм, игрушкам, материалам, пособиям, обеспечивающим все основные виды детской активности.</a:t>
            </a:r>
            <a:endParaRPr lang="ru-RU" sz="1600" dirty="0">
              <a:latin typeface="Comic Sans MS" panose="030F0702030302020204" pitchFamily="66" charset="0"/>
              <a:ea typeface="Times New Roman"/>
              <a:cs typeface="Times New Roman"/>
            </a:endParaRPr>
          </a:p>
          <a:p>
            <a:pPr indent="449580" algn="just">
              <a:spcAft>
                <a:spcPts val="0"/>
              </a:spcAft>
            </a:pPr>
            <a:r>
              <a:rPr lang="ru-RU" sz="1600" dirty="0">
                <a:solidFill>
                  <a:srgbClr val="000000"/>
                </a:solidFill>
                <a:latin typeface="Comic Sans MS" panose="030F0702030302020204" pitchFamily="66" charset="0"/>
                <a:ea typeface="Times New Roman"/>
                <a:cs typeface="Times New Roman"/>
              </a:rPr>
              <a:t>Все материалы и оборудования </a:t>
            </a:r>
            <a:r>
              <a:rPr lang="ru-RU" sz="1600" dirty="0">
                <a:latin typeface="Comic Sans MS" panose="030F0702030302020204" pitchFamily="66" charset="0"/>
                <a:ea typeface="Times New Roman"/>
                <a:cs typeface="Times New Roman"/>
              </a:rPr>
              <a:t>должны быть</a:t>
            </a:r>
            <a:r>
              <a:rPr lang="ru-RU" sz="1600" dirty="0">
                <a:solidFill>
                  <a:srgbClr val="000000"/>
                </a:solidFill>
                <a:latin typeface="Comic Sans MS" panose="030F0702030302020204" pitchFamily="66" charset="0"/>
                <a:ea typeface="Times New Roman"/>
                <a:cs typeface="Times New Roman"/>
              </a:rPr>
              <a:t> исправны, безопасны и правильно хранимы. </a:t>
            </a:r>
            <a:endParaRPr lang="ru-RU" sz="1600" dirty="0">
              <a:latin typeface="Comic Sans MS" panose="030F0702030302020204" pitchFamily="66" charset="0"/>
              <a:ea typeface="Times New Roman"/>
              <a:cs typeface="Times New Roman"/>
            </a:endParaRPr>
          </a:p>
          <a:p>
            <a:pPr indent="449580" algn="just">
              <a:spcAft>
                <a:spcPts val="0"/>
              </a:spcAft>
            </a:pPr>
            <a:r>
              <a:rPr lang="ru-RU" sz="1600" dirty="0">
                <a:latin typeface="Comic Sans MS" panose="030F0702030302020204" pitchFamily="66" charset="0"/>
                <a:ea typeface="Times New Roman"/>
                <a:cs typeface="Times New Roman"/>
              </a:rPr>
              <a:t>Организация развивающей и игровой среды в ДОУ с учетом ФГОС ДО должна дать возможность наиболее эффективно развивать индивидуальность каждого ребёнка с учётом его склонностей, интересов, уровня активности. </a:t>
            </a:r>
          </a:p>
          <a:p>
            <a:pPr algn="just">
              <a:spcAft>
                <a:spcPts val="0"/>
              </a:spcAft>
            </a:pPr>
            <a:r>
              <a:rPr lang="ru-RU" sz="1600" dirty="0">
                <a:solidFill>
                  <a:srgbClr val="000000"/>
                </a:solidFill>
                <a:latin typeface="Comic Sans MS" panose="030F0702030302020204" pitchFamily="66" charset="0"/>
                <a:ea typeface="Times New Roman"/>
                <a:cs typeface="Times New Roman"/>
              </a:rPr>
              <a:t> </a:t>
            </a:r>
            <a:r>
              <a:rPr lang="ru-RU" sz="1600" dirty="0" smtClean="0">
                <a:solidFill>
                  <a:srgbClr val="000000"/>
                </a:solidFill>
                <a:latin typeface="Comic Sans MS" panose="030F0702030302020204" pitchFamily="66" charset="0"/>
                <a:ea typeface="Times New Roman"/>
                <a:cs typeface="Times New Roman"/>
              </a:rPr>
              <a:t> </a:t>
            </a:r>
            <a:endParaRPr lang="ru-RU" sz="1600" dirty="0">
              <a:effectLst/>
              <a:latin typeface="Comic Sans MS" panose="030F0702030302020204" pitchFamily="66" charset="0"/>
              <a:ea typeface="Times New Roman"/>
              <a:cs typeface="Times New Roman"/>
            </a:endParaRPr>
          </a:p>
        </p:txBody>
      </p:sp>
    </p:spTree>
    <p:extLst>
      <p:ext uri="{BB962C8B-B14F-4D97-AF65-F5344CB8AC3E}">
        <p14:creationId xmlns:p14="http://schemas.microsoft.com/office/powerpoint/2010/main" val="3596825043"/>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3308" y="0"/>
            <a:ext cx="6834692" cy="9144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Прямоугольник 1"/>
          <p:cNvSpPr/>
          <p:nvPr/>
        </p:nvSpPr>
        <p:spPr>
          <a:xfrm>
            <a:off x="799398" y="611560"/>
            <a:ext cx="5256584" cy="3071610"/>
          </a:xfrm>
          <a:prstGeom prst="rect">
            <a:avLst/>
          </a:prstGeom>
        </p:spPr>
        <p:txBody>
          <a:bodyPr wrap="square">
            <a:spAutoFit/>
          </a:bodyPr>
          <a:lstStyle/>
          <a:p>
            <a:pPr algn="just">
              <a:lnSpc>
                <a:spcPct val="115000"/>
              </a:lnSpc>
              <a:spcAft>
                <a:spcPts val="0"/>
              </a:spcAft>
            </a:pPr>
            <a:r>
              <a:rPr lang="ru-RU" dirty="0" smtClean="0">
                <a:latin typeface="Comic Sans MS" panose="030F0702030302020204" pitchFamily="66" charset="0"/>
                <a:ea typeface="Times New Roman"/>
                <a:cs typeface="Times New Roman" panose="02020603050405020304" pitchFamily="18" charset="0"/>
              </a:rPr>
              <a:t>Создавая</a:t>
            </a:r>
            <a:r>
              <a:rPr lang="ru-RU" dirty="0">
                <a:latin typeface="Comic Sans MS" panose="030F0702030302020204" pitchFamily="66" charset="0"/>
                <a:ea typeface="Times New Roman"/>
                <a:cs typeface="Times New Roman" panose="02020603050405020304" pitchFamily="18" charset="0"/>
              </a:rPr>
              <a:t> </a:t>
            </a:r>
            <a:r>
              <a:rPr lang="ru-RU" b="1" dirty="0">
                <a:latin typeface="Comic Sans MS" panose="030F0702030302020204" pitchFamily="66" charset="0"/>
                <a:ea typeface="Times New Roman"/>
                <a:cs typeface="Times New Roman" panose="02020603050405020304" pitchFamily="18" charset="0"/>
              </a:rPr>
              <a:t>развивающую среду группы</a:t>
            </a:r>
            <a:r>
              <a:rPr lang="ru-RU" dirty="0">
                <a:latin typeface="Comic Sans MS" panose="030F0702030302020204" pitchFamily="66" charset="0"/>
                <a:ea typeface="Times New Roman"/>
                <a:cs typeface="Times New Roman" panose="02020603050405020304" pitchFamily="18" charset="0"/>
              </a:rPr>
              <a:t>, мы стремились к тому, чтобы окружающая обстановка была комфортной, эстетичной, вызывала, прежде всего, стремление к самостоятельной деятельности. В соответствии с программой, возрастными и индивидуальными особенностями детей в </a:t>
            </a:r>
            <a:r>
              <a:rPr lang="ru-RU" b="1" dirty="0">
                <a:latin typeface="Comic Sans MS" panose="030F0702030302020204" pitchFamily="66" charset="0"/>
                <a:ea typeface="Times New Roman"/>
                <a:cs typeface="Times New Roman" panose="02020603050405020304" pitchFamily="18" charset="0"/>
              </a:rPr>
              <a:t>группе</a:t>
            </a:r>
            <a:r>
              <a:rPr lang="ru-RU" dirty="0">
                <a:latin typeface="Comic Sans MS" panose="030F0702030302020204" pitchFamily="66" charset="0"/>
                <a:ea typeface="Times New Roman"/>
                <a:cs typeface="Times New Roman" panose="02020603050405020304" pitchFamily="18" charset="0"/>
              </a:rPr>
              <a:t> мы оборудовали игровые </a:t>
            </a:r>
            <a:r>
              <a:rPr lang="ru-RU" b="1" dirty="0">
                <a:latin typeface="Comic Sans MS" panose="030F0702030302020204" pitchFamily="66" charset="0"/>
                <a:ea typeface="Times New Roman"/>
                <a:cs typeface="Times New Roman" panose="02020603050405020304" pitchFamily="18" charset="0"/>
              </a:rPr>
              <a:t>центры</a:t>
            </a:r>
            <a:r>
              <a:rPr lang="ru-RU" dirty="0">
                <a:latin typeface="Comic Sans MS" panose="030F0702030302020204" pitchFamily="66" charset="0"/>
                <a:ea typeface="Times New Roman"/>
                <a:cs typeface="Times New Roman" panose="02020603050405020304" pitchFamily="18" charset="0"/>
              </a:rPr>
              <a:t>.</a:t>
            </a:r>
            <a:endParaRPr lang="ru-RU" dirty="0">
              <a:latin typeface="Comic Sans MS" panose="030F0702030302020204" pitchFamily="66" charset="0"/>
              <a:ea typeface="Calibri"/>
              <a:cs typeface="Times New Roman" panose="02020603050405020304" pitchFamily="18" charset="0"/>
            </a:endParaRPr>
          </a:p>
          <a:p>
            <a:pPr algn="just">
              <a:spcAft>
                <a:spcPts val="0"/>
              </a:spcAft>
            </a:pPr>
            <a:endParaRPr lang="ru-RU" sz="2800" dirty="0">
              <a:effectLst/>
              <a:latin typeface="Calibri"/>
              <a:ea typeface="Times New Roman"/>
              <a:cs typeface="Times New Roman"/>
            </a:endParaRPr>
          </a:p>
        </p:txBody>
      </p:sp>
      <p:pic>
        <p:nvPicPr>
          <p:cNvPr id="4" name="Рисунок 3" descr="20160802_192257.jpg"/>
          <p:cNvPicPr>
            <a:picLocks noChangeAspect="1"/>
          </p:cNvPicPr>
          <p:nvPr/>
        </p:nvPicPr>
        <p:blipFill>
          <a:blip r:embed="rId3" cstate="print"/>
          <a:srcRect b="13498"/>
          <a:stretch>
            <a:fillRect/>
          </a:stretch>
        </p:blipFill>
        <p:spPr>
          <a:xfrm>
            <a:off x="404665" y="3275856"/>
            <a:ext cx="3989930" cy="2952328"/>
          </a:xfrm>
          <a:prstGeom prst="rect">
            <a:avLst/>
          </a:prstGeom>
          <a:ln>
            <a:noFill/>
          </a:ln>
          <a:effectLst>
            <a:softEdge rad="112500"/>
          </a:effectLst>
        </p:spPr>
      </p:pic>
      <p:pic>
        <p:nvPicPr>
          <p:cNvPr id="6" name="Рисунок 5" descr="20170125_104333.jpg"/>
          <p:cNvPicPr>
            <a:picLocks noChangeAspect="1"/>
          </p:cNvPicPr>
          <p:nvPr/>
        </p:nvPicPr>
        <p:blipFill>
          <a:blip r:embed="rId4" cstate="print"/>
          <a:stretch>
            <a:fillRect/>
          </a:stretch>
        </p:blipFill>
        <p:spPr>
          <a:xfrm>
            <a:off x="2060848" y="5940152"/>
            <a:ext cx="4386613" cy="2638822"/>
          </a:xfrm>
          <a:prstGeom prst="rect">
            <a:avLst/>
          </a:prstGeom>
          <a:ln>
            <a:noFill/>
          </a:ln>
          <a:effectLst>
            <a:softEdge rad="112500"/>
          </a:effectLst>
        </p:spPr>
      </p:pic>
    </p:spTree>
    <p:extLst>
      <p:ext uri="{BB962C8B-B14F-4D97-AF65-F5344CB8AC3E}">
        <p14:creationId xmlns:p14="http://schemas.microsoft.com/office/powerpoint/2010/main" val="1721852114"/>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3308" y="0"/>
            <a:ext cx="6834692" cy="9144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aphicFrame>
        <p:nvGraphicFramePr>
          <p:cNvPr id="2" name="Таблица 1"/>
          <p:cNvGraphicFramePr>
            <a:graphicFrameLocks noGrp="1"/>
          </p:cNvGraphicFramePr>
          <p:nvPr>
            <p:extLst>
              <p:ext uri="{D42A27DB-BD31-4B8C-83A1-F6EECF244321}">
                <p14:modId xmlns:p14="http://schemas.microsoft.com/office/powerpoint/2010/main" val="3342978736"/>
              </p:ext>
            </p:extLst>
          </p:nvPr>
        </p:nvGraphicFramePr>
        <p:xfrm>
          <a:off x="667653" y="2267744"/>
          <a:ext cx="5546001" cy="6041701"/>
        </p:xfrm>
        <a:graphic>
          <a:graphicData uri="http://schemas.openxmlformats.org/drawingml/2006/table">
            <a:tbl>
              <a:tblPr firstRow="1" firstCol="1" bandRow="1">
                <a:tableStyleId>{775DCB02-9BB8-47FD-8907-85C794F793BA}</a:tableStyleId>
              </a:tblPr>
              <a:tblGrid>
                <a:gridCol w="1274276"/>
                <a:gridCol w="1292759"/>
                <a:gridCol w="899311"/>
                <a:gridCol w="1011724"/>
                <a:gridCol w="1067931"/>
              </a:tblGrid>
              <a:tr h="0">
                <a:tc gridSpan="5">
                  <a:txBody>
                    <a:bodyPr/>
                    <a:lstStyle/>
                    <a:p>
                      <a:pPr algn="ctr">
                        <a:lnSpc>
                          <a:spcPct val="115000"/>
                        </a:lnSpc>
                        <a:spcAft>
                          <a:spcPts val="0"/>
                        </a:spcAft>
                      </a:pPr>
                      <a:r>
                        <a:rPr lang="ru-RU" sz="1800" dirty="0">
                          <a:solidFill>
                            <a:schemeClr val="tx1"/>
                          </a:solidFill>
                          <a:effectLst/>
                          <a:latin typeface="Times New Roman" pitchFamily="18" charset="0"/>
                          <a:cs typeface="Times New Roman" pitchFamily="18" charset="0"/>
                        </a:rPr>
                        <a:t>Направления </a:t>
                      </a:r>
                      <a:endParaRPr lang="ru-RU" sz="1800" dirty="0">
                        <a:solidFill>
                          <a:schemeClr val="tx1"/>
                        </a:solidFill>
                        <a:effectLst/>
                        <a:latin typeface="Times New Roman" pitchFamily="18" charset="0"/>
                        <a:ea typeface="Calibri"/>
                        <a:cs typeface="Times New Roman" pitchFamily="18" charset="0"/>
                      </a:endParaRPr>
                    </a:p>
                  </a:txBody>
                  <a:tcPr marL="0" marR="0" marT="0" marB="0"/>
                </a:tc>
                <a:tc hMerge="1">
                  <a:txBody>
                    <a:bodyPr/>
                    <a:lstStyle/>
                    <a:p>
                      <a:endParaRPr lang="ru-RU"/>
                    </a:p>
                  </a:txBody>
                  <a:tcPr/>
                </a:tc>
                <a:tc hMerge="1">
                  <a:txBody>
                    <a:bodyPr/>
                    <a:lstStyle/>
                    <a:p>
                      <a:endParaRPr lang="ru-RU"/>
                    </a:p>
                  </a:txBody>
                  <a:tcPr/>
                </a:tc>
                <a:tc hMerge="1">
                  <a:txBody>
                    <a:bodyPr/>
                    <a:lstStyle/>
                    <a:p>
                      <a:endParaRPr lang="ru-RU"/>
                    </a:p>
                  </a:txBody>
                  <a:tcPr/>
                </a:tc>
                <a:tc hMerge="1">
                  <a:txBody>
                    <a:bodyPr/>
                    <a:lstStyle/>
                    <a:p>
                      <a:endParaRPr lang="ru-RU"/>
                    </a:p>
                  </a:txBody>
                  <a:tcPr/>
                </a:tc>
              </a:tr>
              <a:tr h="1453107">
                <a:tc>
                  <a:txBody>
                    <a:bodyPr/>
                    <a:lstStyle/>
                    <a:p>
                      <a:pPr algn="ctr">
                        <a:lnSpc>
                          <a:spcPct val="115000"/>
                        </a:lnSpc>
                        <a:spcAft>
                          <a:spcPts val="0"/>
                        </a:spcAft>
                      </a:pPr>
                      <a:r>
                        <a:rPr lang="ru-RU" sz="1800" b="0" dirty="0">
                          <a:effectLst/>
                          <a:latin typeface="Times New Roman" panose="02020603050405020304" pitchFamily="18" charset="0"/>
                          <a:cs typeface="Times New Roman" panose="02020603050405020304" pitchFamily="18" charset="0"/>
                        </a:rPr>
                        <a:t>Физическое развитие</a:t>
                      </a:r>
                      <a:endParaRPr lang="ru-RU" sz="1800" b="0" dirty="0">
                        <a:solidFill>
                          <a:schemeClr val="tx1"/>
                        </a:solidFill>
                        <a:effectLst/>
                        <a:latin typeface="Times New Roman" panose="02020603050405020304" pitchFamily="18" charset="0"/>
                        <a:ea typeface="Calibri"/>
                        <a:cs typeface="Times New Roman" panose="02020603050405020304" pitchFamily="18" charset="0"/>
                      </a:endParaRPr>
                    </a:p>
                  </a:txBody>
                  <a:tcPr marL="0" marR="0" marT="0" marB="0"/>
                </a:tc>
                <a:tc>
                  <a:txBody>
                    <a:bodyPr/>
                    <a:lstStyle/>
                    <a:p>
                      <a:pPr algn="ctr">
                        <a:lnSpc>
                          <a:spcPct val="115000"/>
                        </a:lnSpc>
                        <a:spcAft>
                          <a:spcPts val="0"/>
                        </a:spcAft>
                      </a:pPr>
                      <a:r>
                        <a:rPr lang="ru-RU" sz="1800" b="0" dirty="0">
                          <a:effectLst/>
                          <a:latin typeface="Times New Roman" pitchFamily="18" charset="0"/>
                          <a:cs typeface="Times New Roman" pitchFamily="18" charset="0"/>
                        </a:rPr>
                        <a:t>Познавательное развитие</a:t>
                      </a:r>
                      <a:endParaRPr lang="ru-RU" sz="1800" b="0" dirty="0">
                        <a:solidFill>
                          <a:schemeClr val="tx1"/>
                        </a:solidFill>
                        <a:effectLst/>
                        <a:latin typeface="Times New Roman" pitchFamily="18" charset="0"/>
                        <a:ea typeface="Calibri"/>
                        <a:cs typeface="Times New Roman" pitchFamily="18" charset="0"/>
                      </a:endParaRPr>
                    </a:p>
                  </a:txBody>
                  <a:tcPr marL="0" marR="0" marT="0" marB="0"/>
                </a:tc>
                <a:tc>
                  <a:txBody>
                    <a:bodyPr/>
                    <a:lstStyle/>
                    <a:p>
                      <a:pPr algn="ctr">
                        <a:lnSpc>
                          <a:spcPct val="115000"/>
                        </a:lnSpc>
                        <a:spcAft>
                          <a:spcPts val="0"/>
                        </a:spcAft>
                      </a:pPr>
                      <a:r>
                        <a:rPr lang="ru-RU" sz="1800" b="0" dirty="0">
                          <a:effectLst/>
                          <a:latin typeface="Times New Roman" pitchFamily="18" charset="0"/>
                          <a:cs typeface="Times New Roman" pitchFamily="18" charset="0"/>
                        </a:rPr>
                        <a:t>Речевое развитие</a:t>
                      </a:r>
                      <a:endParaRPr lang="ru-RU" sz="1800" b="0" dirty="0">
                        <a:solidFill>
                          <a:schemeClr val="tx1"/>
                        </a:solidFill>
                        <a:effectLst/>
                        <a:latin typeface="Times New Roman" pitchFamily="18" charset="0"/>
                        <a:ea typeface="Calibri"/>
                        <a:cs typeface="Times New Roman" pitchFamily="18" charset="0"/>
                      </a:endParaRPr>
                    </a:p>
                  </a:txBody>
                  <a:tcPr marL="0" marR="0" marT="0" marB="0"/>
                </a:tc>
                <a:tc>
                  <a:txBody>
                    <a:bodyPr/>
                    <a:lstStyle/>
                    <a:p>
                      <a:pPr algn="ctr">
                        <a:lnSpc>
                          <a:spcPct val="115000"/>
                        </a:lnSpc>
                        <a:spcAft>
                          <a:spcPts val="0"/>
                        </a:spcAft>
                      </a:pPr>
                      <a:r>
                        <a:rPr lang="ru-RU" sz="1800" b="0" dirty="0">
                          <a:effectLst/>
                          <a:latin typeface="Times New Roman" pitchFamily="18" charset="0"/>
                          <a:cs typeface="Times New Roman" pitchFamily="18" charset="0"/>
                        </a:rPr>
                        <a:t>Социально – коммуникативное</a:t>
                      </a:r>
                    </a:p>
                    <a:p>
                      <a:pPr algn="ctr">
                        <a:lnSpc>
                          <a:spcPct val="115000"/>
                        </a:lnSpc>
                        <a:spcAft>
                          <a:spcPts val="0"/>
                        </a:spcAft>
                      </a:pPr>
                      <a:r>
                        <a:rPr lang="ru-RU" sz="1800" b="0" dirty="0">
                          <a:effectLst/>
                          <a:latin typeface="Times New Roman" pitchFamily="18" charset="0"/>
                          <a:cs typeface="Times New Roman" pitchFamily="18" charset="0"/>
                        </a:rPr>
                        <a:t> развитие</a:t>
                      </a:r>
                      <a:endParaRPr lang="ru-RU" sz="1800" b="0" dirty="0">
                        <a:solidFill>
                          <a:schemeClr val="tx1"/>
                        </a:solidFill>
                        <a:effectLst/>
                        <a:latin typeface="Times New Roman" pitchFamily="18" charset="0"/>
                        <a:ea typeface="Calibri"/>
                        <a:cs typeface="Times New Roman" pitchFamily="18" charset="0"/>
                      </a:endParaRPr>
                    </a:p>
                  </a:txBody>
                  <a:tcPr marL="0" marR="0" marT="0" marB="0"/>
                </a:tc>
                <a:tc>
                  <a:txBody>
                    <a:bodyPr/>
                    <a:lstStyle/>
                    <a:p>
                      <a:pPr algn="ctr">
                        <a:lnSpc>
                          <a:spcPct val="115000"/>
                        </a:lnSpc>
                        <a:spcAft>
                          <a:spcPts val="0"/>
                        </a:spcAft>
                      </a:pPr>
                      <a:r>
                        <a:rPr lang="ru-RU" sz="1800" b="0" dirty="0">
                          <a:effectLst/>
                          <a:latin typeface="Times New Roman" pitchFamily="18" charset="0"/>
                          <a:cs typeface="Times New Roman" pitchFamily="18" charset="0"/>
                        </a:rPr>
                        <a:t>Художественно – эстетическое развитие</a:t>
                      </a:r>
                      <a:endParaRPr lang="ru-RU" sz="1800" b="0" dirty="0">
                        <a:solidFill>
                          <a:schemeClr val="tx1"/>
                        </a:solidFill>
                        <a:effectLst/>
                        <a:latin typeface="Times New Roman" pitchFamily="18" charset="0"/>
                        <a:ea typeface="Calibri"/>
                        <a:cs typeface="Times New Roman" pitchFamily="18" charset="0"/>
                      </a:endParaRPr>
                    </a:p>
                  </a:txBody>
                  <a:tcPr marL="0" marR="0" marT="0" marB="0"/>
                </a:tc>
              </a:tr>
              <a:tr h="363277">
                <a:tc gridSpan="5">
                  <a:txBody>
                    <a:bodyPr/>
                    <a:lstStyle/>
                    <a:p>
                      <a:pPr algn="ctr">
                        <a:lnSpc>
                          <a:spcPct val="115000"/>
                        </a:lnSpc>
                        <a:spcAft>
                          <a:spcPts val="0"/>
                        </a:spcAft>
                      </a:pPr>
                      <a:r>
                        <a:rPr lang="ru-RU" sz="1800" dirty="0">
                          <a:effectLst/>
                          <a:latin typeface="Times New Roman" pitchFamily="18" charset="0"/>
                          <a:cs typeface="Times New Roman" pitchFamily="18" charset="0"/>
                        </a:rPr>
                        <a:t>Центры </a:t>
                      </a:r>
                      <a:endParaRPr lang="ru-RU" sz="1800" dirty="0">
                        <a:solidFill>
                          <a:schemeClr val="tx1"/>
                        </a:solidFill>
                        <a:effectLst/>
                        <a:latin typeface="Times New Roman" pitchFamily="18" charset="0"/>
                        <a:ea typeface="Calibri"/>
                        <a:cs typeface="Times New Roman" pitchFamily="18" charset="0"/>
                      </a:endParaRPr>
                    </a:p>
                  </a:txBody>
                  <a:tcPr marL="0" marR="0" marT="0" marB="0"/>
                </a:tc>
                <a:tc hMerge="1">
                  <a:txBody>
                    <a:bodyPr/>
                    <a:lstStyle/>
                    <a:p>
                      <a:endParaRPr lang="ru-RU"/>
                    </a:p>
                  </a:txBody>
                  <a:tcPr/>
                </a:tc>
                <a:tc hMerge="1">
                  <a:txBody>
                    <a:bodyPr/>
                    <a:lstStyle/>
                    <a:p>
                      <a:endParaRPr lang="ru-RU"/>
                    </a:p>
                  </a:txBody>
                  <a:tcPr/>
                </a:tc>
                <a:tc hMerge="1">
                  <a:txBody>
                    <a:bodyPr/>
                    <a:lstStyle/>
                    <a:p>
                      <a:endParaRPr lang="ru-RU"/>
                    </a:p>
                  </a:txBody>
                  <a:tcPr/>
                </a:tc>
                <a:tc hMerge="1">
                  <a:txBody>
                    <a:bodyPr/>
                    <a:lstStyle/>
                    <a:p>
                      <a:endParaRPr lang="ru-RU"/>
                    </a:p>
                  </a:txBody>
                  <a:tcPr/>
                </a:tc>
              </a:tr>
              <a:tr h="3269492">
                <a:tc>
                  <a:txBody>
                    <a:bodyPr/>
                    <a:lstStyle/>
                    <a:p>
                      <a:pPr>
                        <a:lnSpc>
                          <a:spcPct val="115000"/>
                        </a:lnSpc>
                        <a:spcAft>
                          <a:spcPts val="0"/>
                        </a:spcAft>
                      </a:pPr>
                      <a:r>
                        <a:rPr lang="ru-RU" sz="1800" dirty="0">
                          <a:effectLst/>
                          <a:latin typeface="Times New Roman" panose="02020603050405020304" pitchFamily="18" charset="0"/>
                          <a:cs typeface="Times New Roman" panose="02020603050405020304" pitchFamily="18" charset="0"/>
                        </a:rPr>
                        <a:t>    </a:t>
                      </a:r>
                      <a:r>
                        <a:rPr lang="ru-RU" sz="1800" b="0" dirty="0">
                          <a:effectLst/>
                          <a:latin typeface="Times New Roman" panose="02020603050405020304" pitchFamily="18" charset="0"/>
                          <a:cs typeface="Times New Roman" panose="02020603050405020304" pitchFamily="18" charset="0"/>
                        </a:rPr>
                        <a:t>Двигательный центр</a:t>
                      </a:r>
                    </a:p>
                    <a:p>
                      <a:pPr>
                        <a:lnSpc>
                          <a:spcPct val="115000"/>
                        </a:lnSpc>
                        <a:spcAft>
                          <a:spcPts val="0"/>
                        </a:spcAft>
                      </a:pPr>
                      <a:r>
                        <a:rPr lang="ru-RU" sz="1800" b="0" dirty="0">
                          <a:effectLst/>
                          <a:latin typeface="Times New Roman" panose="02020603050405020304" pitchFamily="18" charset="0"/>
                          <a:cs typeface="Times New Roman" panose="02020603050405020304" pitchFamily="18" charset="0"/>
                        </a:rPr>
                        <a:t>  </a:t>
                      </a:r>
                      <a:endParaRPr lang="ru-RU" sz="1800" b="0" dirty="0">
                        <a:solidFill>
                          <a:schemeClr val="tx1"/>
                        </a:solidFill>
                        <a:effectLst/>
                        <a:latin typeface="Times New Roman" panose="02020603050405020304" pitchFamily="18" charset="0"/>
                        <a:ea typeface="Calibri"/>
                        <a:cs typeface="Times New Roman" panose="02020603050405020304" pitchFamily="18" charset="0"/>
                      </a:endParaRPr>
                    </a:p>
                  </a:txBody>
                  <a:tcPr marL="0" marR="0" marT="0" marB="0"/>
                </a:tc>
                <a:tc>
                  <a:txBody>
                    <a:bodyPr/>
                    <a:lstStyle/>
                    <a:p>
                      <a:pPr>
                        <a:lnSpc>
                          <a:spcPct val="115000"/>
                        </a:lnSpc>
                        <a:spcAft>
                          <a:spcPts val="0"/>
                        </a:spcAft>
                      </a:pPr>
                      <a:r>
                        <a:rPr lang="ru-RU" sz="1800" dirty="0">
                          <a:effectLst/>
                          <a:latin typeface="Times New Roman" pitchFamily="18" charset="0"/>
                          <a:cs typeface="Times New Roman" pitchFamily="18" charset="0"/>
                        </a:rPr>
                        <a:t>   Центр математики</a:t>
                      </a:r>
                    </a:p>
                    <a:p>
                      <a:pPr>
                        <a:lnSpc>
                          <a:spcPct val="115000"/>
                        </a:lnSpc>
                        <a:spcAft>
                          <a:spcPts val="0"/>
                        </a:spcAft>
                      </a:pPr>
                      <a:r>
                        <a:rPr lang="ru-RU" sz="1800" dirty="0">
                          <a:effectLst/>
                          <a:latin typeface="Times New Roman" pitchFamily="18" charset="0"/>
                          <a:cs typeface="Times New Roman" pitchFamily="18" charset="0"/>
                        </a:rPr>
                        <a:t>  Центр конструктивной деятельности</a:t>
                      </a:r>
                    </a:p>
                    <a:p>
                      <a:pPr>
                        <a:lnSpc>
                          <a:spcPct val="115000"/>
                        </a:lnSpc>
                        <a:spcAft>
                          <a:spcPts val="0"/>
                        </a:spcAft>
                      </a:pPr>
                      <a:r>
                        <a:rPr lang="ru-RU" sz="1800" dirty="0">
                          <a:effectLst/>
                          <a:latin typeface="Times New Roman" pitchFamily="18" charset="0"/>
                          <a:cs typeface="Times New Roman" pitchFamily="18" charset="0"/>
                        </a:rPr>
                        <a:t>  Центр </a:t>
                      </a:r>
                      <a:r>
                        <a:rPr lang="ru-RU" sz="1800" dirty="0" smtClean="0">
                          <a:effectLst/>
                          <a:latin typeface="Times New Roman" pitchFamily="18" charset="0"/>
                          <a:cs typeface="Times New Roman" pitchFamily="18" charset="0"/>
                        </a:rPr>
                        <a:t> экспериментирования</a:t>
                      </a:r>
                    </a:p>
                    <a:p>
                      <a:pPr>
                        <a:lnSpc>
                          <a:spcPct val="115000"/>
                        </a:lnSpc>
                        <a:spcAft>
                          <a:spcPts val="0"/>
                        </a:spcAft>
                      </a:pPr>
                      <a:r>
                        <a:rPr lang="ru-RU" sz="1800" dirty="0" smtClean="0">
                          <a:solidFill>
                            <a:schemeClr val="tx1"/>
                          </a:solidFill>
                          <a:effectLst/>
                          <a:latin typeface="Times New Roman" pitchFamily="18" charset="0"/>
                          <a:ea typeface="Calibri"/>
                          <a:cs typeface="Times New Roman" pitchFamily="18" charset="0"/>
                        </a:rPr>
                        <a:t>Центр краеведения</a:t>
                      </a:r>
                      <a:endParaRPr lang="ru-RU" sz="1800" dirty="0">
                        <a:solidFill>
                          <a:schemeClr val="tx1"/>
                        </a:solidFill>
                        <a:effectLst/>
                        <a:latin typeface="Times New Roman" pitchFamily="18" charset="0"/>
                        <a:ea typeface="Calibri"/>
                        <a:cs typeface="Times New Roman" pitchFamily="18" charset="0"/>
                      </a:endParaRPr>
                    </a:p>
                  </a:txBody>
                  <a:tcPr marL="0" marR="0" marT="0" marB="0"/>
                </a:tc>
                <a:tc>
                  <a:txBody>
                    <a:bodyPr/>
                    <a:lstStyle/>
                    <a:p>
                      <a:pPr>
                        <a:lnSpc>
                          <a:spcPct val="115000"/>
                        </a:lnSpc>
                        <a:spcAft>
                          <a:spcPts val="0"/>
                        </a:spcAft>
                      </a:pPr>
                      <a:r>
                        <a:rPr lang="ru-RU" sz="1800" dirty="0">
                          <a:effectLst/>
                          <a:latin typeface="Times New Roman" pitchFamily="18" charset="0"/>
                          <a:cs typeface="Times New Roman" pitchFamily="18" charset="0"/>
                        </a:rPr>
                        <a:t>  Центр книги</a:t>
                      </a:r>
                      <a:endParaRPr lang="ru-RU" sz="1800" dirty="0">
                        <a:solidFill>
                          <a:schemeClr val="tx1"/>
                        </a:solidFill>
                        <a:effectLst/>
                        <a:latin typeface="Times New Roman" pitchFamily="18" charset="0"/>
                        <a:ea typeface="Calibri"/>
                        <a:cs typeface="Times New Roman" pitchFamily="18" charset="0"/>
                      </a:endParaRPr>
                    </a:p>
                  </a:txBody>
                  <a:tcPr marL="0" marR="0" marT="0" marB="0"/>
                </a:tc>
                <a:tc>
                  <a:txBody>
                    <a:bodyPr/>
                    <a:lstStyle/>
                    <a:p>
                      <a:pPr>
                        <a:lnSpc>
                          <a:spcPct val="115000"/>
                        </a:lnSpc>
                        <a:spcAft>
                          <a:spcPts val="0"/>
                        </a:spcAft>
                      </a:pPr>
                      <a:r>
                        <a:rPr lang="ru-RU" sz="1800" dirty="0">
                          <a:effectLst/>
                          <a:latin typeface="Times New Roman" pitchFamily="18" charset="0"/>
                          <a:cs typeface="Times New Roman" pitchFamily="18" charset="0"/>
                        </a:rPr>
                        <a:t>   Центр</a:t>
                      </a:r>
                    </a:p>
                    <a:p>
                      <a:pPr>
                        <a:lnSpc>
                          <a:spcPct val="115000"/>
                        </a:lnSpc>
                        <a:spcAft>
                          <a:spcPts val="0"/>
                        </a:spcAft>
                      </a:pPr>
                      <a:r>
                        <a:rPr lang="ru-RU" sz="1800" dirty="0">
                          <a:effectLst/>
                          <a:latin typeface="Times New Roman" pitchFamily="18" charset="0"/>
                          <a:cs typeface="Times New Roman" pitchFamily="18" charset="0"/>
                        </a:rPr>
                        <a:t>игры</a:t>
                      </a:r>
                    </a:p>
                    <a:p>
                      <a:pPr>
                        <a:lnSpc>
                          <a:spcPct val="115000"/>
                        </a:lnSpc>
                        <a:spcAft>
                          <a:spcPts val="0"/>
                        </a:spcAft>
                      </a:pPr>
                      <a:r>
                        <a:rPr lang="ru-RU" sz="1800" dirty="0">
                          <a:effectLst/>
                          <a:latin typeface="Times New Roman" pitchFamily="18" charset="0"/>
                          <a:cs typeface="Times New Roman" pitchFamily="18" charset="0"/>
                        </a:rPr>
                        <a:t>    Центр безопасности</a:t>
                      </a:r>
                    </a:p>
                    <a:p>
                      <a:pPr>
                        <a:lnSpc>
                          <a:spcPct val="115000"/>
                        </a:lnSpc>
                        <a:spcAft>
                          <a:spcPts val="0"/>
                        </a:spcAft>
                      </a:pPr>
                      <a:r>
                        <a:rPr lang="ru-RU" sz="1800" dirty="0">
                          <a:effectLst/>
                          <a:latin typeface="Times New Roman" pitchFamily="18" charset="0"/>
                          <a:cs typeface="Times New Roman" pitchFamily="18" charset="0"/>
                        </a:rPr>
                        <a:t> </a:t>
                      </a:r>
                      <a:r>
                        <a:rPr lang="ru-RU" sz="1800" dirty="0" smtClean="0">
                          <a:effectLst/>
                          <a:latin typeface="Times New Roman" pitchFamily="18" charset="0"/>
                          <a:cs typeface="Times New Roman" pitchFamily="18" charset="0"/>
                        </a:rPr>
                        <a:t>Центр уединения</a:t>
                      </a:r>
                      <a:endParaRPr lang="ru-RU" sz="1800" dirty="0">
                        <a:solidFill>
                          <a:schemeClr val="tx1"/>
                        </a:solidFill>
                        <a:effectLst/>
                        <a:latin typeface="Times New Roman" pitchFamily="18" charset="0"/>
                        <a:ea typeface="Calibri"/>
                        <a:cs typeface="Times New Roman" pitchFamily="18" charset="0"/>
                      </a:endParaRPr>
                    </a:p>
                  </a:txBody>
                  <a:tcPr marL="0" marR="0" marT="0" marB="0"/>
                </a:tc>
                <a:tc>
                  <a:txBody>
                    <a:bodyPr/>
                    <a:lstStyle/>
                    <a:p>
                      <a:pPr>
                        <a:lnSpc>
                          <a:spcPct val="115000"/>
                        </a:lnSpc>
                        <a:spcAft>
                          <a:spcPts val="0"/>
                        </a:spcAft>
                      </a:pPr>
                      <a:r>
                        <a:rPr lang="ru-RU" sz="1800" dirty="0">
                          <a:effectLst/>
                          <a:latin typeface="Times New Roman" pitchFamily="18" charset="0"/>
                          <a:cs typeface="Times New Roman" pitchFamily="18" charset="0"/>
                        </a:rPr>
                        <a:t>   Центр изобразительной деятельности</a:t>
                      </a:r>
                    </a:p>
                    <a:p>
                      <a:pPr>
                        <a:lnSpc>
                          <a:spcPct val="115000"/>
                        </a:lnSpc>
                        <a:spcAft>
                          <a:spcPts val="0"/>
                        </a:spcAft>
                      </a:pPr>
                      <a:r>
                        <a:rPr lang="ru-RU" sz="1800" dirty="0">
                          <a:effectLst/>
                          <a:latin typeface="Times New Roman" pitchFamily="18" charset="0"/>
                          <a:cs typeface="Times New Roman" pitchFamily="18" charset="0"/>
                        </a:rPr>
                        <a:t>   Центр музыки и театра</a:t>
                      </a:r>
                      <a:endParaRPr lang="ru-RU" sz="1800" dirty="0">
                        <a:solidFill>
                          <a:schemeClr val="tx1"/>
                        </a:solidFill>
                        <a:effectLst/>
                        <a:latin typeface="Times New Roman" pitchFamily="18" charset="0"/>
                        <a:ea typeface="Calibri"/>
                        <a:cs typeface="Times New Roman" pitchFamily="18" charset="0"/>
                      </a:endParaRPr>
                    </a:p>
                  </a:txBody>
                  <a:tcPr marL="0" marR="0" marT="0" marB="0"/>
                </a:tc>
              </a:tr>
            </a:tbl>
          </a:graphicData>
        </a:graphic>
      </p:graphicFrame>
      <p:sp>
        <p:nvSpPr>
          <p:cNvPr id="3" name="Rectangle 3"/>
          <p:cNvSpPr>
            <a:spLocks noChangeArrowheads="1"/>
          </p:cNvSpPr>
          <p:nvPr/>
        </p:nvSpPr>
        <p:spPr bwMode="auto">
          <a:xfrm>
            <a:off x="307424" y="692369"/>
            <a:ext cx="6266459" cy="10156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ru-RU" sz="2000" b="1" i="0" u="none" strike="noStrike" cap="none" normalizeH="0" baseline="0" dirty="0" smtClean="0">
                <a:ln>
                  <a:noFill/>
                </a:ln>
                <a:effectLst/>
                <a:latin typeface="Comic Sans MS" panose="030F0702030302020204" pitchFamily="66" charset="0"/>
                <a:ea typeface="Times New Roman" panose="02020603050405020304" pitchFamily="18" charset="0"/>
                <a:cs typeface="Times New Roman" panose="02020603050405020304" pitchFamily="18" charset="0"/>
              </a:rPr>
              <a:t>Предметно-развивающая, игровая </a:t>
            </a:r>
          </a:p>
          <a:p>
            <a:pPr marL="0" marR="0" lvl="0" indent="0" algn="ctr" defTabSz="914400" rtl="0" eaLnBrk="1" fontAlgn="base" latinLnBrk="0" hangingPunct="1">
              <a:lnSpc>
                <a:spcPct val="100000"/>
              </a:lnSpc>
              <a:spcBef>
                <a:spcPct val="0"/>
              </a:spcBef>
              <a:spcAft>
                <a:spcPct val="0"/>
              </a:spcAft>
              <a:buClrTx/>
              <a:buSzTx/>
              <a:buFontTx/>
              <a:buNone/>
              <a:tabLst/>
            </a:pPr>
            <a:r>
              <a:rPr kumimoji="0" lang="ru-RU" sz="2000" b="1" i="0" u="none" strike="noStrike" cap="none" normalizeH="0" baseline="0" dirty="0" smtClean="0">
                <a:ln>
                  <a:noFill/>
                </a:ln>
                <a:effectLst/>
                <a:latin typeface="Comic Sans MS" panose="030F0702030302020204" pitchFamily="66" charset="0"/>
                <a:ea typeface="Times New Roman" panose="02020603050405020304" pitchFamily="18" charset="0"/>
                <a:cs typeface="Times New Roman" panose="02020603050405020304" pitchFamily="18" charset="0"/>
              </a:rPr>
              <a:t>среда в средней группе в соответствии с ФГОС</a:t>
            </a:r>
            <a:endParaRPr kumimoji="0" lang="ru-RU" sz="2000" b="0" i="0" u="none" strike="noStrike" cap="none" normalizeH="0" baseline="0" dirty="0" smtClean="0">
              <a:ln>
                <a:noFill/>
              </a:ln>
              <a:effectLst/>
              <a:latin typeface="Comic Sans MS" panose="030F0702030302020204" pitchFamily="66" charset="0"/>
              <a:cs typeface="Times New Roman" panose="02020603050405020304" pitchFamily="18" charset="0"/>
            </a:endParaRPr>
          </a:p>
          <a:p>
            <a:pPr marL="0" marR="0" lvl="0" indent="0" algn="ctr" defTabSz="914400" rtl="0" eaLnBrk="0" fontAlgn="base" latinLnBrk="0" hangingPunct="0">
              <a:lnSpc>
                <a:spcPct val="100000"/>
              </a:lnSpc>
              <a:spcBef>
                <a:spcPct val="0"/>
              </a:spcBef>
              <a:spcAft>
                <a:spcPct val="0"/>
              </a:spcAft>
              <a:buClrTx/>
              <a:buSzTx/>
              <a:buFontTx/>
              <a:buNone/>
              <a:tabLst/>
            </a:pPr>
            <a:r>
              <a:rPr kumimoji="0" lang="ru-RU" sz="2000" b="1" i="0" u="none" strike="noStrike" cap="none" normalizeH="0" baseline="0" dirty="0" smtClean="0">
                <a:ln>
                  <a:noFill/>
                </a:ln>
                <a:effectLst/>
                <a:latin typeface="Comic Sans MS" panose="030F0702030302020204" pitchFamily="66" charset="0"/>
                <a:ea typeface="Times New Roman" pitchFamily="18" charset="0"/>
                <a:cs typeface="Times New Roman" pitchFamily="18" charset="0"/>
              </a:rPr>
              <a:t> </a:t>
            </a:r>
            <a:endParaRPr kumimoji="0" lang="ru-RU" sz="2000" b="0" i="0" u="none" strike="noStrike" cap="none" normalizeH="0" baseline="0" dirty="0" smtClean="0">
              <a:ln>
                <a:noFill/>
              </a:ln>
              <a:effectLst/>
              <a:latin typeface="Comic Sans MS" panose="030F0702030302020204" pitchFamily="66" charset="0"/>
              <a:cs typeface="Arial" pitchFamily="34" charset="0"/>
            </a:endParaRPr>
          </a:p>
        </p:txBody>
      </p:sp>
    </p:spTree>
    <p:extLst>
      <p:ext uri="{BB962C8B-B14F-4D97-AF65-F5344CB8AC3E}">
        <p14:creationId xmlns:p14="http://schemas.microsoft.com/office/powerpoint/2010/main" val="3561078132"/>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0" y="0"/>
            <a:ext cx="6834692" cy="9144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Прямоугольник 1"/>
          <p:cNvSpPr/>
          <p:nvPr/>
        </p:nvSpPr>
        <p:spPr>
          <a:xfrm>
            <a:off x="648900" y="655016"/>
            <a:ext cx="5716016" cy="2739211"/>
          </a:xfrm>
          <a:prstGeom prst="rect">
            <a:avLst/>
          </a:prstGeom>
        </p:spPr>
        <p:txBody>
          <a:bodyPr wrap="square">
            <a:spAutoFit/>
          </a:bodyPr>
          <a:lstStyle/>
          <a:p>
            <a:pPr algn="ctr">
              <a:lnSpc>
                <a:spcPct val="115000"/>
              </a:lnSpc>
              <a:spcAft>
                <a:spcPts val="0"/>
              </a:spcAft>
            </a:pPr>
            <a:r>
              <a:rPr lang="ru-RU" sz="2000" b="1" dirty="0">
                <a:latin typeface="Comic Sans MS" panose="030F0702030302020204" pitchFamily="66" charset="0"/>
                <a:ea typeface="Times New Roman"/>
                <a:cs typeface="Times New Roman" panose="02020603050405020304" pitchFamily="18" charset="0"/>
              </a:rPr>
              <a:t>Центр двигательной </a:t>
            </a:r>
            <a:r>
              <a:rPr lang="ru-RU" sz="2000" b="1" dirty="0" smtClean="0">
                <a:latin typeface="Comic Sans MS" panose="030F0702030302020204" pitchFamily="66" charset="0"/>
                <a:ea typeface="Times New Roman"/>
                <a:cs typeface="Times New Roman" panose="02020603050405020304" pitchFamily="18" charset="0"/>
              </a:rPr>
              <a:t>активности</a:t>
            </a:r>
          </a:p>
          <a:p>
            <a:pPr algn="r"/>
            <a:endParaRPr lang="ru-RU" dirty="0" smtClean="0">
              <a:solidFill>
                <a:srgbClr val="333333"/>
              </a:solidFill>
              <a:latin typeface="Comic Sans MS" panose="030F0702030302020204" pitchFamily="66" charset="0"/>
              <a:cs typeface="Times New Roman" panose="02020603050405020304" pitchFamily="18" charset="0"/>
            </a:endParaRPr>
          </a:p>
          <a:p>
            <a:pPr algn="r"/>
            <a:r>
              <a:rPr lang="ru-RU" dirty="0" smtClean="0">
                <a:latin typeface="Comic Sans MS" panose="030F0702030302020204" pitchFamily="66" charset="0"/>
                <a:cs typeface="Times New Roman" panose="02020603050405020304" pitchFamily="18" charset="0"/>
              </a:rPr>
              <a:t>«</a:t>
            </a:r>
            <a:r>
              <a:rPr lang="ru-RU" dirty="0">
                <a:latin typeface="Comic Sans MS" panose="030F0702030302020204" pitchFamily="66" charset="0"/>
                <a:cs typeface="Times New Roman" panose="02020603050405020304" pitchFamily="18" charset="0"/>
              </a:rPr>
              <a:t>Чтобы сделать ребенка умным и рассудительным, сделайте его крепким и здоровым: пусть он работает, действует, бегает, кричит, пусть он находится в постоянном движении».</a:t>
            </a:r>
          </a:p>
          <a:p>
            <a:pPr algn="r"/>
            <a:r>
              <a:rPr lang="ru-RU" dirty="0">
                <a:latin typeface="Comic Sans MS" panose="030F0702030302020204" pitchFamily="66" charset="0"/>
                <a:cs typeface="Times New Roman" panose="02020603050405020304" pitchFamily="18" charset="0"/>
              </a:rPr>
              <a:t>Жан Жак Руссо</a:t>
            </a:r>
          </a:p>
          <a:p>
            <a:pPr algn="ctr">
              <a:lnSpc>
                <a:spcPct val="115000"/>
              </a:lnSpc>
              <a:spcAft>
                <a:spcPts val="0"/>
              </a:spcAft>
            </a:pPr>
            <a:endParaRPr lang="ru-RU" sz="2000" b="1" dirty="0">
              <a:latin typeface="Times New Roman" panose="02020603050405020304" pitchFamily="18" charset="0"/>
              <a:ea typeface="Calibri"/>
              <a:cs typeface="Times New Roman" panose="02020603050405020304" pitchFamily="18" charset="0"/>
            </a:endParaRPr>
          </a:p>
        </p:txBody>
      </p:sp>
      <p:sp>
        <p:nvSpPr>
          <p:cNvPr id="3" name="Прямоугольник 2"/>
          <p:cNvSpPr/>
          <p:nvPr/>
        </p:nvSpPr>
        <p:spPr>
          <a:xfrm>
            <a:off x="692696" y="2843808"/>
            <a:ext cx="5558308" cy="5940088"/>
          </a:xfrm>
          <a:prstGeom prst="rect">
            <a:avLst/>
          </a:prstGeom>
        </p:spPr>
        <p:txBody>
          <a:bodyPr wrap="square">
            <a:spAutoFit/>
          </a:bodyPr>
          <a:lstStyle/>
          <a:p>
            <a:r>
              <a:rPr lang="ru-RU" sz="2000" b="1" dirty="0" smtClean="0">
                <a:latin typeface="Comic Sans MS" pitchFamily="66" charset="0"/>
              </a:rPr>
              <a:t>Цель. </a:t>
            </a:r>
            <a:endParaRPr lang="ru-RU" sz="2000" dirty="0" smtClean="0">
              <a:latin typeface="Comic Sans MS" pitchFamily="66" charset="0"/>
            </a:endParaRPr>
          </a:p>
          <a:p>
            <a:r>
              <a:rPr lang="ru-RU" sz="2000" dirty="0" smtClean="0">
                <a:latin typeface="Comic Sans MS" pitchFamily="66" charset="0"/>
              </a:rPr>
              <a:t>Способствовать полноценному и всестороннему  развитию  и воспитанию двигательной активности у детей, которая оказывает огромное влияние на состояние здоровья и физическое развитие ребенка.</a:t>
            </a:r>
          </a:p>
          <a:p>
            <a:r>
              <a:rPr lang="ru-RU" sz="2000" b="1" dirty="0" smtClean="0">
                <a:latin typeface="Comic Sans MS" panose="030F0702030302020204" pitchFamily="66" charset="0"/>
                <a:cs typeface="Times New Roman" panose="02020603050405020304" pitchFamily="18" charset="0"/>
              </a:rPr>
              <a:t>Задачи</a:t>
            </a:r>
            <a:r>
              <a:rPr lang="ru-RU" sz="2000" b="1" dirty="0">
                <a:latin typeface="Comic Sans MS" panose="030F0702030302020204" pitchFamily="66" charset="0"/>
                <a:cs typeface="Times New Roman" panose="02020603050405020304" pitchFamily="18" charset="0"/>
              </a:rPr>
              <a:t> </a:t>
            </a:r>
            <a:r>
              <a:rPr lang="ru-RU" sz="2000" dirty="0" smtClean="0">
                <a:latin typeface="Comic Sans MS" panose="030F0702030302020204" pitchFamily="66" charset="0"/>
                <a:cs typeface="Times New Roman" panose="02020603050405020304" pitchFamily="18" charset="0"/>
              </a:rPr>
              <a:t>:</a:t>
            </a:r>
            <a:endParaRPr lang="ru-RU" sz="2000" dirty="0">
              <a:latin typeface="Comic Sans MS" panose="030F0702030302020204" pitchFamily="66" charset="0"/>
              <a:cs typeface="Times New Roman" panose="02020603050405020304" pitchFamily="18" charset="0"/>
            </a:endParaRPr>
          </a:p>
          <a:p>
            <a:r>
              <a:rPr lang="ru-RU" sz="2000" dirty="0" smtClean="0">
                <a:latin typeface="Comic Sans MS" panose="030F0702030302020204" pitchFamily="66" charset="0"/>
                <a:cs typeface="Times New Roman" panose="02020603050405020304" pitchFamily="18" charset="0"/>
              </a:rPr>
              <a:t>- развитие </a:t>
            </a:r>
            <a:r>
              <a:rPr lang="ru-RU" sz="2000" dirty="0">
                <a:latin typeface="Comic Sans MS" panose="030F0702030302020204" pitchFamily="66" charset="0"/>
                <a:cs typeface="Times New Roman" panose="02020603050405020304" pitchFamily="18" charset="0"/>
              </a:rPr>
              <a:t>движений и </a:t>
            </a:r>
            <a:r>
              <a:rPr lang="ru-RU" sz="2000" dirty="0" smtClean="0">
                <a:latin typeface="Comic Sans MS" panose="030F0702030302020204" pitchFamily="66" charset="0"/>
                <a:cs typeface="Times New Roman" panose="02020603050405020304" pitchFamily="18" charset="0"/>
              </a:rPr>
              <a:t>совершенствование </a:t>
            </a:r>
            <a:r>
              <a:rPr lang="ru-RU" sz="2000" dirty="0">
                <a:latin typeface="Comic Sans MS" panose="030F0702030302020204" pitchFamily="66" charset="0"/>
                <a:cs typeface="Times New Roman" panose="02020603050405020304" pitchFamily="18" charset="0"/>
              </a:rPr>
              <a:t>двигательных функций;</a:t>
            </a:r>
          </a:p>
          <a:p>
            <a:r>
              <a:rPr lang="ru-RU" sz="2000" dirty="0">
                <a:latin typeface="Comic Sans MS" panose="030F0702030302020204" pitchFamily="66" charset="0"/>
                <a:cs typeface="Times New Roman" panose="02020603050405020304" pitchFamily="18" charset="0"/>
              </a:rPr>
              <a:t>- достижение необходимой для возраста физической подготовленности;</a:t>
            </a:r>
          </a:p>
          <a:p>
            <a:r>
              <a:rPr lang="ru-RU" sz="2000" dirty="0">
                <a:latin typeface="Comic Sans MS" panose="030F0702030302020204" pitchFamily="66" charset="0"/>
                <a:cs typeface="Times New Roman" panose="02020603050405020304" pitchFamily="18" charset="0"/>
              </a:rPr>
              <a:t>- предупреждение </a:t>
            </a:r>
            <a:r>
              <a:rPr lang="ru-RU" sz="2000" dirty="0" smtClean="0">
                <a:latin typeface="Comic Sans MS" panose="030F0702030302020204" pitchFamily="66" charset="0"/>
                <a:cs typeface="Times New Roman" panose="02020603050405020304" pitchFamily="18" charset="0"/>
              </a:rPr>
              <a:t>нарушений </a:t>
            </a:r>
            <a:r>
              <a:rPr lang="ru-RU" sz="2000" dirty="0" err="1" smtClean="0">
                <a:latin typeface="Comic Sans MS" panose="030F0702030302020204" pitchFamily="66" charset="0"/>
                <a:cs typeface="Times New Roman" panose="02020603050405020304" pitchFamily="18" charset="0"/>
              </a:rPr>
              <a:t>опорно</a:t>
            </a:r>
            <a:r>
              <a:rPr lang="ru-RU" sz="2000" dirty="0" smtClean="0">
                <a:latin typeface="Comic Sans MS" panose="030F0702030302020204" pitchFamily="66" charset="0"/>
                <a:cs typeface="Times New Roman" panose="02020603050405020304" pitchFamily="18" charset="0"/>
              </a:rPr>
              <a:t> </a:t>
            </a:r>
            <a:r>
              <a:rPr lang="ru-RU" sz="2000" dirty="0">
                <a:latin typeface="Comic Sans MS" panose="030F0702030302020204" pitchFamily="66" charset="0"/>
                <a:cs typeface="Times New Roman" panose="02020603050405020304" pitchFamily="18" charset="0"/>
              </a:rPr>
              <a:t>– двигательного аппарата;</a:t>
            </a:r>
          </a:p>
          <a:p>
            <a:r>
              <a:rPr lang="ru-RU" sz="2000" dirty="0">
                <a:latin typeface="Comic Sans MS" panose="030F0702030302020204" pitchFamily="66" charset="0"/>
                <a:cs typeface="Times New Roman" panose="02020603050405020304" pitchFamily="18" charset="0"/>
              </a:rPr>
              <a:t>- создание благоприятных условий для активного отдыха, радостной содержательной деятельности в коллективных играх и развлечениях;</a:t>
            </a:r>
          </a:p>
          <a:p>
            <a:r>
              <a:rPr lang="ru-RU" sz="2000" dirty="0">
                <a:latin typeface="Comic Sans MS" panose="030F0702030302020204" pitchFamily="66" charset="0"/>
                <a:cs typeface="Times New Roman" panose="02020603050405020304" pitchFamily="18" charset="0"/>
              </a:rPr>
              <a:t>- приобщение детей к занятиям физической культуры и спорту.</a:t>
            </a:r>
            <a:endParaRPr lang="ru-RU" b="0" i="0" dirty="0">
              <a:effectLst/>
              <a:latin typeface="Comic Sans MS" panose="030F0702030302020204" pitchFamily="66" charset="0"/>
              <a:cs typeface="Times New Roman" panose="02020603050405020304" pitchFamily="18" charset="0"/>
            </a:endParaRPr>
          </a:p>
        </p:txBody>
      </p:sp>
    </p:spTree>
    <p:extLst>
      <p:ext uri="{BB962C8B-B14F-4D97-AF65-F5344CB8AC3E}">
        <p14:creationId xmlns:p14="http://schemas.microsoft.com/office/powerpoint/2010/main" val="1721852114"/>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3308" y="990"/>
            <a:ext cx="6834692" cy="9144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 name="Прямоугольник 2"/>
          <p:cNvSpPr/>
          <p:nvPr/>
        </p:nvSpPr>
        <p:spPr>
          <a:xfrm>
            <a:off x="534868" y="510339"/>
            <a:ext cx="6062484" cy="8402300"/>
          </a:xfrm>
          <a:prstGeom prst="rect">
            <a:avLst/>
          </a:prstGeom>
        </p:spPr>
        <p:txBody>
          <a:bodyPr wrap="square">
            <a:spAutoFit/>
          </a:bodyPr>
          <a:lstStyle/>
          <a:p>
            <a:pPr lvl="0"/>
            <a:r>
              <a:rPr lang="ru-RU" b="1" dirty="0">
                <a:solidFill>
                  <a:srgbClr val="333333"/>
                </a:solidFill>
                <a:latin typeface="Comic Sans MS" panose="030F0702030302020204" pitchFamily="66" charset="0"/>
                <a:cs typeface="Times New Roman" panose="02020603050405020304" pitchFamily="18" charset="0"/>
              </a:rPr>
              <a:t>Комплектация </a:t>
            </a:r>
            <a:r>
              <a:rPr lang="ru-RU" b="1" dirty="0" smtClean="0">
                <a:solidFill>
                  <a:srgbClr val="333333"/>
                </a:solidFill>
                <a:latin typeface="Comic Sans MS" panose="030F0702030302020204" pitchFamily="66" charset="0"/>
                <a:cs typeface="Times New Roman" panose="02020603050405020304" pitchFamily="18" charset="0"/>
              </a:rPr>
              <a:t>уголка</a:t>
            </a:r>
            <a:r>
              <a:rPr lang="ru-RU" dirty="0" smtClean="0">
                <a:solidFill>
                  <a:srgbClr val="333333"/>
                </a:solidFill>
                <a:latin typeface="Comic Sans MS" panose="030F0702030302020204" pitchFamily="66" charset="0"/>
                <a:cs typeface="Times New Roman" panose="02020603050405020304" pitchFamily="18" charset="0"/>
              </a:rPr>
              <a:t>:</a:t>
            </a:r>
            <a:endParaRPr lang="ru-RU" dirty="0">
              <a:solidFill>
                <a:srgbClr val="333333"/>
              </a:solidFill>
              <a:latin typeface="Comic Sans MS" panose="030F0702030302020204" pitchFamily="66" charset="0"/>
              <a:cs typeface="Times New Roman" panose="02020603050405020304" pitchFamily="18" charset="0"/>
            </a:endParaRPr>
          </a:p>
          <a:p>
            <a:pPr lvl="0"/>
            <a:r>
              <a:rPr lang="ru-RU" dirty="0">
                <a:solidFill>
                  <a:srgbClr val="333333"/>
                </a:solidFill>
                <a:latin typeface="Comic Sans MS" panose="030F0702030302020204" pitchFamily="66" charset="0"/>
                <a:cs typeface="Times New Roman" panose="02020603050405020304" pitchFamily="18" charset="0"/>
              </a:rPr>
              <a:t>1</a:t>
            </a:r>
            <a:r>
              <a:rPr lang="ru-RU" dirty="0" smtClean="0">
                <a:solidFill>
                  <a:srgbClr val="333333"/>
                </a:solidFill>
                <a:latin typeface="Comic Sans MS" panose="030F0702030302020204" pitchFamily="66" charset="0"/>
                <a:cs typeface="Times New Roman" panose="02020603050405020304" pitchFamily="18" charset="0"/>
              </a:rPr>
              <a:t>. </a:t>
            </a:r>
            <a:r>
              <a:rPr lang="ru-RU" dirty="0">
                <a:solidFill>
                  <a:srgbClr val="333333"/>
                </a:solidFill>
                <a:latin typeface="Comic Sans MS" panose="030F0702030302020204" pitchFamily="66" charset="0"/>
                <a:cs typeface="Times New Roman" panose="02020603050405020304" pitchFamily="18" charset="0"/>
              </a:rPr>
              <a:t>Атрибуты для подвижных и малоподвижных </a:t>
            </a:r>
            <a:r>
              <a:rPr lang="ru-RU" u="sng" dirty="0">
                <a:solidFill>
                  <a:srgbClr val="333333"/>
                </a:solidFill>
                <a:latin typeface="Comic Sans MS" panose="030F0702030302020204" pitchFamily="66" charset="0"/>
                <a:cs typeface="Times New Roman" panose="02020603050405020304" pitchFamily="18" charset="0"/>
              </a:rPr>
              <a:t>игр</a:t>
            </a:r>
            <a:r>
              <a:rPr lang="ru-RU" dirty="0">
                <a:solidFill>
                  <a:srgbClr val="333333"/>
                </a:solidFill>
                <a:latin typeface="Comic Sans MS" panose="030F0702030302020204" pitchFamily="66" charset="0"/>
                <a:cs typeface="Times New Roman" panose="02020603050405020304" pitchFamily="18" charset="0"/>
              </a:rPr>
              <a:t>: эмблемы, маски, оборудование </a:t>
            </a:r>
          </a:p>
          <a:p>
            <a:pPr lvl="0"/>
            <a:r>
              <a:rPr lang="ru-RU" dirty="0" smtClean="0">
                <a:solidFill>
                  <a:srgbClr val="333333"/>
                </a:solidFill>
                <a:latin typeface="Comic Sans MS" panose="030F0702030302020204" pitchFamily="66" charset="0"/>
                <a:cs typeface="Times New Roman" panose="02020603050405020304" pitchFamily="18" charset="0"/>
              </a:rPr>
              <a:t>2. </a:t>
            </a:r>
            <a:r>
              <a:rPr lang="ru-RU" dirty="0">
                <a:solidFill>
                  <a:srgbClr val="333333"/>
                </a:solidFill>
                <a:latin typeface="Comic Sans MS" panose="030F0702030302020204" pitchFamily="66" charset="0"/>
                <a:cs typeface="Times New Roman" panose="02020603050405020304" pitchFamily="18" charset="0"/>
              </a:rPr>
              <a:t>Для профилактики плоскостопия и развития мелкой моторики </a:t>
            </a:r>
            <a:r>
              <a:rPr lang="ru-RU" dirty="0" smtClean="0">
                <a:solidFill>
                  <a:srgbClr val="333333"/>
                </a:solidFill>
                <a:latin typeface="Comic Sans MS" panose="030F0702030302020204" pitchFamily="66" charset="0"/>
                <a:cs typeface="Times New Roman" panose="02020603050405020304" pitchFamily="18" charset="0"/>
              </a:rPr>
              <a:t>рук и ног:</a:t>
            </a:r>
            <a:endParaRPr lang="ru-RU" dirty="0">
              <a:solidFill>
                <a:srgbClr val="333333"/>
              </a:solidFill>
              <a:latin typeface="Comic Sans MS" panose="030F0702030302020204" pitchFamily="66" charset="0"/>
              <a:cs typeface="Times New Roman" panose="02020603050405020304" pitchFamily="18" charset="0"/>
            </a:endParaRPr>
          </a:p>
          <a:p>
            <a:pPr lvl="0"/>
            <a:r>
              <a:rPr lang="ru-RU" dirty="0">
                <a:solidFill>
                  <a:srgbClr val="333333"/>
                </a:solidFill>
                <a:latin typeface="Comic Sans MS" panose="030F0702030302020204" pitchFamily="66" charset="0"/>
                <a:cs typeface="Times New Roman" panose="02020603050405020304" pitchFamily="18" charset="0"/>
              </a:rPr>
              <a:t>- мешочки с крупой </a:t>
            </a:r>
            <a:r>
              <a:rPr lang="ru-RU" i="1" dirty="0">
                <a:solidFill>
                  <a:srgbClr val="333333"/>
                </a:solidFill>
                <a:latin typeface="Comic Sans MS" panose="030F0702030302020204" pitchFamily="66" charset="0"/>
                <a:cs typeface="Times New Roman" panose="02020603050405020304" pitchFamily="18" charset="0"/>
              </a:rPr>
              <a:t>(бобы, горох, фасоль и т. д.)</a:t>
            </a:r>
            <a:r>
              <a:rPr lang="ru-RU" dirty="0">
                <a:solidFill>
                  <a:srgbClr val="333333"/>
                </a:solidFill>
                <a:latin typeface="Comic Sans MS" panose="030F0702030302020204" pitchFamily="66" charset="0"/>
                <a:cs typeface="Times New Roman" panose="02020603050405020304" pitchFamily="18" charset="0"/>
              </a:rPr>
              <a:t> в разных формах для ходьбы;</a:t>
            </a:r>
          </a:p>
          <a:p>
            <a:pPr lvl="0"/>
            <a:r>
              <a:rPr lang="ru-RU" dirty="0">
                <a:solidFill>
                  <a:srgbClr val="333333"/>
                </a:solidFill>
                <a:latin typeface="Comic Sans MS" panose="030F0702030302020204" pitchFamily="66" charset="0"/>
                <a:cs typeface="Times New Roman" panose="02020603050405020304" pitchFamily="18" charset="0"/>
              </a:rPr>
              <a:t>- коврики и массажные дорожки с рельефами, </a:t>
            </a:r>
            <a:r>
              <a:rPr lang="ru-RU" i="1" dirty="0">
                <a:solidFill>
                  <a:srgbClr val="333333"/>
                </a:solidFill>
                <a:latin typeface="Comic Sans MS" panose="030F0702030302020204" pitchFamily="66" charset="0"/>
                <a:cs typeface="Times New Roman" panose="02020603050405020304" pitchFamily="18" charset="0"/>
              </a:rPr>
              <a:t>«ребрами»</a:t>
            </a:r>
            <a:r>
              <a:rPr lang="ru-RU" dirty="0">
                <a:solidFill>
                  <a:srgbClr val="333333"/>
                </a:solidFill>
                <a:latin typeface="Comic Sans MS" panose="030F0702030302020204" pitchFamily="66" charset="0"/>
                <a:cs typeface="Times New Roman" panose="02020603050405020304" pitchFamily="18" charset="0"/>
              </a:rPr>
              <a:t>, резиновыми шипами и т. </a:t>
            </a:r>
            <a:r>
              <a:rPr lang="ru-RU" dirty="0" smtClean="0">
                <a:solidFill>
                  <a:srgbClr val="333333"/>
                </a:solidFill>
                <a:latin typeface="Comic Sans MS" panose="030F0702030302020204" pitchFamily="66" charset="0"/>
                <a:cs typeface="Times New Roman" panose="02020603050405020304" pitchFamily="18" charset="0"/>
              </a:rPr>
              <a:t>д</a:t>
            </a:r>
            <a:endParaRPr lang="ru-RU" dirty="0">
              <a:solidFill>
                <a:srgbClr val="333333"/>
              </a:solidFill>
              <a:latin typeface="Comic Sans MS" panose="030F0702030302020204" pitchFamily="66" charset="0"/>
              <a:cs typeface="Times New Roman" panose="02020603050405020304" pitchFamily="18" charset="0"/>
            </a:endParaRPr>
          </a:p>
          <a:p>
            <a:pPr marL="285750" lvl="0" indent="-285750">
              <a:buFontTx/>
              <a:buChar char="-"/>
            </a:pPr>
            <a:r>
              <a:rPr lang="ru-RU" dirty="0" smtClean="0">
                <a:solidFill>
                  <a:srgbClr val="333333"/>
                </a:solidFill>
                <a:latin typeface="Comic Sans MS" panose="030F0702030302020204" pitchFamily="66" charset="0"/>
                <a:cs typeface="Times New Roman" panose="02020603050405020304" pitchFamily="18" charset="0"/>
              </a:rPr>
              <a:t>бросовый </a:t>
            </a:r>
            <a:r>
              <a:rPr lang="ru-RU" dirty="0">
                <a:solidFill>
                  <a:srgbClr val="333333"/>
                </a:solidFill>
                <a:latin typeface="Comic Sans MS" panose="030F0702030302020204" pitchFamily="66" charset="0"/>
                <a:cs typeface="Times New Roman" panose="02020603050405020304" pitchFamily="18" charset="0"/>
              </a:rPr>
              <a:t>материал </a:t>
            </a:r>
            <a:r>
              <a:rPr lang="ru-RU" i="1" dirty="0">
                <a:solidFill>
                  <a:srgbClr val="333333"/>
                </a:solidFill>
                <a:latin typeface="Comic Sans MS" panose="030F0702030302020204" pitchFamily="66" charset="0"/>
                <a:cs typeface="Times New Roman" panose="02020603050405020304" pitchFamily="18" charset="0"/>
              </a:rPr>
              <a:t>(шишки, яйца от киндер сюрпризов и т. </a:t>
            </a:r>
            <a:r>
              <a:rPr lang="ru-RU" dirty="0">
                <a:solidFill>
                  <a:srgbClr val="333333"/>
                </a:solidFill>
                <a:latin typeface="Comic Sans MS" panose="030F0702030302020204" pitchFamily="66" charset="0"/>
                <a:cs typeface="Times New Roman" panose="02020603050405020304" pitchFamily="18" charset="0"/>
              </a:rPr>
              <a:t> для захвата и перекладывания с места на место стопами и пальцами ног.</a:t>
            </a:r>
          </a:p>
          <a:p>
            <a:pPr lvl="0"/>
            <a:r>
              <a:rPr lang="ru-RU" dirty="0">
                <a:solidFill>
                  <a:srgbClr val="333333"/>
                </a:solidFill>
                <a:latin typeface="Comic Sans MS" panose="030F0702030302020204" pitchFamily="66" charset="0"/>
                <a:cs typeface="Times New Roman" panose="02020603050405020304" pitchFamily="18" charset="0"/>
              </a:rPr>
              <a:t>- нестандартное оборудование, сделанное своими руками;</a:t>
            </a:r>
          </a:p>
          <a:p>
            <a:pPr lvl="0"/>
            <a:r>
              <a:rPr lang="ru-RU" dirty="0">
                <a:solidFill>
                  <a:srgbClr val="333333"/>
                </a:solidFill>
                <a:latin typeface="Comic Sans MS" panose="030F0702030302020204" pitchFamily="66" charset="0"/>
                <a:cs typeface="Times New Roman" panose="02020603050405020304" pitchFamily="18" charset="0"/>
              </a:rPr>
              <a:t>- мячики – ежики;</a:t>
            </a:r>
          </a:p>
          <a:p>
            <a:pPr lvl="0"/>
            <a:r>
              <a:rPr lang="ru-RU" dirty="0">
                <a:solidFill>
                  <a:srgbClr val="333333"/>
                </a:solidFill>
                <a:latin typeface="Comic Sans MS" panose="030F0702030302020204" pitchFamily="66" charset="0"/>
                <a:cs typeface="Times New Roman" panose="02020603050405020304" pitchFamily="18" charset="0"/>
              </a:rPr>
              <a:t>- мешочки с разной крупой для рук</a:t>
            </a:r>
            <a:r>
              <a:rPr lang="ru-RU" dirty="0" smtClean="0">
                <a:solidFill>
                  <a:srgbClr val="333333"/>
                </a:solidFill>
                <a:latin typeface="Comic Sans MS" panose="030F0702030302020204" pitchFamily="66" charset="0"/>
                <a:cs typeface="Times New Roman" panose="02020603050405020304" pitchFamily="18" charset="0"/>
              </a:rPr>
              <a:t>;</a:t>
            </a:r>
            <a:endParaRPr lang="ru-RU" dirty="0">
              <a:solidFill>
                <a:srgbClr val="333333"/>
              </a:solidFill>
              <a:latin typeface="Comic Sans MS" panose="030F0702030302020204" pitchFamily="66" charset="0"/>
              <a:cs typeface="Times New Roman" panose="02020603050405020304" pitchFamily="18" charset="0"/>
            </a:endParaRPr>
          </a:p>
          <a:p>
            <a:pPr lvl="0"/>
            <a:r>
              <a:rPr lang="ru-RU" dirty="0" smtClean="0">
                <a:solidFill>
                  <a:srgbClr val="333333"/>
                </a:solidFill>
                <a:latin typeface="Comic Sans MS" panose="030F0702030302020204" pitchFamily="66" charset="0"/>
                <a:cs typeface="Times New Roman" panose="02020603050405020304" pitchFamily="18" charset="0"/>
              </a:rPr>
              <a:t>3. </a:t>
            </a:r>
            <a:r>
              <a:rPr lang="ru-RU" dirty="0">
                <a:solidFill>
                  <a:srgbClr val="333333"/>
                </a:solidFill>
                <a:latin typeface="Comic Sans MS" panose="030F0702030302020204" pitchFamily="66" charset="0"/>
                <a:cs typeface="Times New Roman" panose="02020603050405020304" pitchFamily="18" charset="0"/>
              </a:rPr>
              <a:t>Для игр и упражнений с </a:t>
            </a:r>
            <a:r>
              <a:rPr lang="ru-RU" u="sng" dirty="0">
                <a:solidFill>
                  <a:srgbClr val="333333"/>
                </a:solidFill>
                <a:latin typeface="Comic Sans MS" panose="030F0702030302020204" pitchFamily="66" charset="0"/>
                <a:cs typeface="Times New Roman" panose="02020603050405020304" pitchFamily="18" charset="0"/>
              </a:rPr>
              <a:t>прыжками</a:t>
            </a:r>
            <a:r>
              <a:rPr lang="ru-RU" dirty="0">
                <a:solidFill>
                  <a:srgbClr val="333333"/>
                </a:solidFill>
                <a:latin typeface="Comic Sans MS" panose="030F0702030302020204" pitchFamily="66" charset="0"/>
                <a:cs typeface="Times New Roman" panose="02020603050405020304" pitchFamily="18" charset="0"/>
              </a:rPr>
              <a:t>:</a:t>
            </a:r>
          </a:p>
          <a:p>
            <a:pPr lvl="0"/>
            <a:r>
              <a:rPr lang="ru-RU" dirty="0">
                <a:solidFill>
                  <a:srgbClr val="333333"/>
                </a:solidFill>
                <a:latin typeface="Comic Sans MS" panose="030F0702030302020204" pitchFamily="66" charset="0"/>
                <a:cs typeface="Times New Roman" panose="02020603050405020304" pitchFamily="18" charset="0"/>
              </a:rPr>
              <a:t>- скакалки</a:t>
            </a:r>
            <a:r>
              <a:rPr lang="ru-RU" dirty="0" smtClean="0">
                <a:solidFill>
                  <a:srgbClr val="333333"/>
                </a:solidFill>
                <a:latin typeface="Comic Sans MS" panose="030F0702030302020204" pitchFamily="66" charset="0"/>
                <a:cs typeface="Times New Roman" panose="02020603050405020304" pitchFamily="18" charset="0"/>
              </a:rPr>
              <a:t>; </a:t>
            </a:r>
            <a:r>
              <a:rPr lang="ru-RU" dirty="0">
                <a:solidFill>
                  <a:srgbClr val="333333"/>
                </a:solidFill>
                <a:latin typeface="Comic Sans MS" panose="030F0702030302020204" pitchFamily="66" charset="0"/>
                <a:cs typeface="Times New Roman" panose="02020603050405020304" pitchFamily="18" charset="0"/>
              </a:rPr>
              <a:t>обручи</a:t>
            </a:r>
            <a:r>
              <a:rPr lang="ru-RU" dirty="0" smtClean="0">
                <a:solidFill>
                  <a:srgbClr val="333333"/>
                </a:solidFill>
                <a:latin typeface="Comic Sans MS" panose="030F0702030302020204" pitchFamily="66" charset="0"/>
                <a:cs typeface="Times New Roman" panose="02020603050405020304" pitchFamily="18" charset="0"/>
              </a:rPr>
              <a:t>; </a:t>
            </a:r>
            <a:r>
              <a:rPr lang="ru-RU" dirty="0" err="1" smtClean="0">
                <a:solidFill>
                  <a:srgbClr val="333333"/>
                </a:solidFill>
                <a:latin typeface="Comic Sans MS" panose="030F0702030302020204" pitchFamily="66" charset="0"/>
                <a:cs typeface="Times New Roman" panose="02020603050405020304" pitchFamily="18" charset="0"/>
              </a:rPr>
              <a:t>шнуры;бруски</a:t>
            </a:r>
            <a:r>
              <a:rPr lang="ru-RU" dirty="0">
                <a:solidFill>
                  <a:srgbClr val="333333"/>
                </a:solidFill>
                <a:latin typeface="Comic Sans MS" panose="030F0702030302020204" pitchFamily="66" charset="0"/>
                <a:cs typeface="Times New Roman" panose="02020603050405020304" pitchFamily="18" charset="0"/>
              </a:rPr>
              <a:t>.</a:t>
            </a:r>
          </a:p>
          <a:p>
            <a:pPr lvl="0"/>
            <a:r>
              <a:rPr lang="ru-RU" dirty="0" smtClean="0">
                <a:solidFill>
                  <a:srgbClr val="333333"/>
                </a:solidFill>
                <a:latin typeface="Comic Sans MS" panose="030F0702030302020204" pitchFamily="66" charset="0"/>
                <a:cs typeface="Times New Roman" panose="02020603050405020304" pitchFamily="18" charset="0"/>
              </a:rPr>
              <a:t>4. </a:t>
            </a:r>
            <a:r>
              <a:rPr lang="ru-RU" dirty="0">
                <a:solidFill>
                  <a:srgbClr val="333333"/>
                </a:solidFill>
                <a:latin typeface="Comic Sans MS" panose="030F0702030302020204" pitchFamily="66" charset="0"/>
                <a:cs typeface="Times New Roman" panose="02020603050405020304" pitchFamily="18" charset="0"/>
              </a:rPr>
              <a:t>Для перешагивания, подъема и </a:t>
            </a:r>
            <a:r>
              <a:rPr lang="ru-RU" u="sng" dirty="0">
                <a:solidFill>
                  <a:srgbClr val="333333"/>
                </a:solidFill>
                <a:latin typeface="Comic Sans MS" panose="030F0702030302020204" pitchFamily="66" charset="0"/>
                <a:cs typeface="Times New Roman" panose="02020603050405020304" pitchFamily="18" charset="0"/>
              </a:rPr>
              <a:t>спуска</a:t>
            </a:r>
            <a:r>
              <a:rPr lang="ru-RU" dirty="0">
                <a:solidFill>
                  <a:srgbClr val="333333"/>
                </a:solidFill>
                <a:latin typeface="Comic Sans MS" panose="030F0702030302020204" pitchFamily="66" charset="0"/>
                <a:cs typeface="Times New Roman" panose="02020603050405020304" pitchFamily="18" charset="0"/>
              </a:rPr>
              <a:t>:</a:t>
            </a:r>
          </a:p>
          <a:p>
            <a:pPr lvl="0"/>
            <a:r>
              <a:rPr lang="ru-RU" dirty="0">
                <a:solidFill>
                  <a:srgbClr val="333333"/>
                </a:solidFill>
                <a:latin typeface="Comic Sans MS" panose="030F0702030302020204" pitchFamily="66" charset="0"/>
                <a:cs typeface="Times New Roman" panose="02020603050405020304" pitchFamily="18" charset="0"/>
              </a:rPr>
              <a:t>- бруски деревянные.</a:t>
            </a:r>
          </a:p>
          <a:p>
            <a:pPr lvl="0"/>
            <a:r>
              <a:rPr lang="ru-RU" dirty="0" smtClean="0">
                <a:solidFill>
                  <a:srgbClr val="333333"/>
                </a:solidFill>
                <a:latin typeface="Comic Sans MS" panose="030F0702030302020204" pitchFamily="66" charset="0"/>
                <a:cs typeface="Times New Roman" panose="02020603050405020304" pitchFamily="18" charset="0"/>
              </a:rPr>
              <a:t>5. </a:t>
            </a:r>
            <a:r>
              <a:rPr lang="ru-RU" dirty="0">
                <a:solidFill>
                  <a:srgbClr val="333333"/>
                </a:solidFill>
                <a:latin typeface="Comic Sans MS" panose="030F0702030302020204" pitchFamily="66" charset="0"/>
                <a:cs typeface="Times New Roman" panose="02020603050405020304" pitchFamily="18" charset="0"/>
              </a:rPr>
              <a:t>Для игр и упражнений с бросанием, ловлей, </a:t>
            </a:r>
            <a:r>
              <a:rPr lang="ru-RU" u="sng" dirty="0">
                <a:solidFill>
                  <a:srgbClr val="333333"/>
                </a:solidFill>
                <a:latin typeface="Comic Sans MS" panose="030F0702030302020204" pitchFamily="66" charset="0"/>
                <a:cs typeface="Times New Roman" panose="02020603050405020304" pitchFamily="18" charset="0"/>
              </a:rPr>
              <a:t>метанием</a:t>
            </a:r>
            <a:r>
              <a:rPr lang="ru-RU" dirty="0">
                <a:solidFill>
                  <a:srgbClr val="333333"/>
                </a:solidFill>
                <a:latin typeface="Comic Sans MS" panose="030F0702030302020204" pitchFamily="66" charset="0"/>
                <a:cs typeface="Times New Roman" panose="02020603050405020304" pitchFamily="18" charset="0"/>
              </a:rPr>
              <a:t>:</a:t>
            </a:r>
          </a:p>
          <a:p>
            <a:pPr lvl="0"/>
            <a:r>
              <a:rPr lang="ru-RU" dirty="0">
                <a:solidFill>
                  <a:srgbClr val="333333"/>
                </a:solidFill>
                <a:latin typeface="Comic Sans MS" panose="030F0702030302020204" pitchFamily="66" charset="0"/>
                <a:cs typeface="Times New Roman" panose="02020603050405020304" pitchFamily="18" charset="0"/>
              </a:rPr>
              <a:t>- </a:t>
            </a:r>
            <a:r>
              <a:rPr lang="ru-RU" dirty="0" err="1" smtClean="0">
                <a:solidFill>
                  <a:srgbClr val="333333"/>
                </a:solidFill>
                <a:latin typeface="Comic Sans MS" panose="030F0702030302020204" pitchFamily="66" charset="0"/>
                <a:cs typeface="Times New Roman" panose="02020603050405020304" pitchFamily="18" charset="0"/>
              </a:rPr>
              <a:t>кольцебросс</a:t>
            </a:r>
            <a:r>
              <a:rPr lang="ru-RU" dirty="0" smtClean="0">
                <a:solidFill>
                  <a:srgbClr val="333333"/>
                </a:solidFill>
                <a:latin typeface="Comic Sans MS" panose="030F0702030302020204" pitchFamily="66" charset="0"/>
                <a:cs typeface="Times New Roman" panose="02020603050405020304" pitchFamily="18" charset="0"/>
              </a:rPr>
              <a:t>; </a:t>
            </a:r>
            <a:r>
              <a:rPr lang="ru-RU" dirty="0">
                <a:solidFill>
                  <a:srgbClr val="333333"/>
                </a:solidFill>
                <a:latin typeface="Comic Sans MS" panose="030F0702030302020204" pitchFamily="66" charset="0"/>
                <a:cs typeface="Times New Roman" panose="02020603050405020304" pitchFamily="18" charset="0"/>
              </a:rPr>
              <a:t>мячи резиновые разных </a:t>
            </a:r>
            <a:r>
              <a:rPr lang="ru-RU" dirty="0" smtClean="0">
                <a:solidFill>
                  <a:srgbClr val="333333"/>
                </a:solidFill>
                <a:latin typeface="Comic Sans MS" panose="030F0702030302020204" pitchFamily="66" charset="0"/>
                <a:cs typeface="Times New Roman" panose="02020603050405020304" pitchFamily="18" charset="0"/>
              </a:rPr>
              <a:t>размеров ; попрыгунчики</a:t>
            </a:r>
            <a:r>
              <a:rPr lang="ru-RU" dirty="0">
                <a:solidFill>
                  <a:srgbClr val="333333"/>
                </a:solidFill>
                <a:latin typeface="Comic Sans MS" panose="030F0702030302020204" pitchFamily="66" charset="0"/>
                <a:cs typeface="Times New Roman" panose="02020603050405020304" pitchFamily="18" charset="0"/>
              </a:rPr>
              <a:t> </a:t>
            </a:r>
          </a:p>
          <a:p>
            <a:pPr lvl="0"/>
            <a:r>
              <a:rPr lang="ru-RU" dirty="0">
                <a:solidFill>
                  <a:srgbClr val="333333"/>
                </a:solidFill>
                <a:latin typeface="Comic Sans MS" panose="030F0702030302020204" pitchFamily="66" charset="0"/>
                <a:cs typeface="Times New Roman" panose="02020603050405020304" pitchFamily="18" charset="0"/>
              </a:rPr>
              <a:t>- мячи или мешочки с песком для метания </a:t>
            </a:r>
          </a:p>
          <a:p>
            <a:pPr lvl="0"/>
            <a:r>
              <a:rPr lang="ru-RU" dirty="0">
                <a:solidFill>
                  <a:srgbClr val="333333"/>
                </a:solidFill>
                <a:latin typeface="Comic Sans MS" panose="030F0702030302020204" pitchFamily="66" charset="0"/>
                <a:cs typeface="Times New Roman" panose="02020603050405020304" pitchFamily="18" charset="0"/>
              </a:rPr>
              <a:t>- корзины для игр с бросанием</a:t>
            </a:r>
            <a:r>
              <a:rPr lang="ru-RU" dirty="0" smtClean="0">
                <a:solidFill>
                  <a:srgbClr val="333333"/>
                </a:solidFill>
                <a:latin typeface="Comic Sans MS" panose="030F0702030302020204" pitchFamily="66" charset="0"/>
                <a:cs typeface="Times New Roman" panose="02020603050405020304" pitchFamily="18" charset="0"/>
              </a:rPr>
              <a:t>; </a:t>
            </a:r>
            <a:r>
              <a:rPr lang="ru-RU" dirty="0">
                <a:solidFill>
                  <a:srgbClr val="333333"/>
                </a:solidFill>
                <a:latin typeface="Comic Sans MS" panose="030F0702030302020204" pitchFamily="66" charset="0"/>
                <a:cs typeface="Times New Roman" panose="02020603050405020304" pitchFamily="18" charset="0"/>
              </a:rPr>
              <a:t>кегли</a:t>
            </a:r>
            <a:r>
              <a:rPr lang="ru-RU" dirty="0" smtClean="0">
                <a:solidFill>
                  <a:srgbClr val="333333"/>
                </a:solidFill>
                <a:latin typeface="Comic Sans MS" panose="030F0702030302020204" pitchFamily="66" charset="0"/>
                <a:cs typeface="Times New Roman" panose="02020603050405020304" pitchFamily="18" charset="0"/>
              </a:rPr>
              <a:t>; </a:t>
            </a:r>
            <a:r>
              <a:rPr lang="ru-RU" dirty="0">
                <a:solidFill>
                  <a:srgbClr val="333333"/>
                </a:solidFill>
                <a:latin typeface="Comic Sans MS" panose="030F0702030302020204" pitchFamily="66" charset="0"/>
                <a:cs typeface="Times New Roman" panose="02020603050405020304" pitchFamily="18" charset="0"/>
              </a:rPr>
              <a:t>нестандартное оборудование.</a:t>
            </a:r>
          </a:p>
          <a:p>
            <a:pPr lvl="0"/>
            <a:r>
              <a:rPr lang="ru-RU" dirty="0">
                <a:solidFill>
                  <a:srgbClr val="333333"/>
                </a:solidFill>
                <a:latin typeface="Comic Sans MS" panose="030F0702030302020204" pitchFamily="66" charset="0"/>
                <a:cs typeface="Times New Roman" panose="02020603050405020304" pitchFamily="18" charset="0"/>
              </a:rPr>
              <a:t>8. Выносной материал </a:t>
            </a:r>
            <a:r>
              <a:rPr lang="ru-RU" dirty="0" smtClean="0">
                <a:solidFill>
                  <a:srgbClr val="333333"/>
                </a:solidFill>
                <a:latin typeface="Comic Sans MS" panose="030F0702030302020204" pitchFamily="66" charset="0"/>
                <a:cs typeface="Times New Roman" panose="02020603050405020304" pitchFamily="18" charset="0"/>
              </a:rPr>
              <a:t>- </a:t>
            </a:r>
            <a:r>
              <a:rPr lang="ru-RU" dirty="0">
                <a:solidFill>
                  <a:srgbClr val="333333"/>
                </a:solidFill>
                <a:latin typeface="Comic Sans MS" panose="030F0702030302020204" pitchFamily="66" charset="0"/>
                <a:cs typeface="Times New Roman" panose="02020603050405020304" pitchFamily="18" charset="0"/>
              </a:rPr>
              <a:t>мячи резиновые;</a:t>
            </a:r>
          </a:p>
          <a:p>
            <a:pPr marL="285750" lvl="0" indent="-285750">
              <a:buFontTx/>
              <a:buChar char="-"/>
            </a:pPr>
            <a:r>
              <a:rPr lang="ru-RU" dirty="0" smtClean="0">
                <a:solidFill>
                  <a:srgbClr val="333333"/>
                </a:solidFill>
                <a:latin typeface="Comic Sans MS" panose="030F0702030302020204" pitchFamily="66" charset="0"/>
                <a:cs typeface="Times New Roman" panose="02020603050405020304" pitchFamily="18" charset="0"/>
              </a:rPr>
              <a:t>мяч </a:t>
            </a:r>
            <a:r>
              <a:rPr lang="ru-RU" dirty="0">
                <a:solidFill>
                  <a:srgbClr val="333333"/>
                </a:solidFill>
                <a:latin typeface="Comic Sans MS" panose="030F0702030302020204" pitchFamily="66" charset="0"/>
                <a:cs typeface="Times New Roman" panose="02020603050405020304" pitchFamily="18" charset="0"/>
              </a:rPr>
              <a:t>футбольный </a:t>
            </a:r>
            <a:r>
              <a:rPr lang="ru-RU" dirty="0" smtClean="0">
                <a:solidFill>
                  <a:srgbClr val="333333"/>
                </a:solidFill>
                <a:latin typeface="Comic Sans MS" panose="030F0702030302020204" pitchFamily="66" charset="0"/>
                <a:cs typeface="Times New Roman" panose="02020603050405020304" pitchFamily="18" charset="0"/>
              </a:rPr>
              <a:t>; </a:t>
            </a:r>
            <a:r>
              <a:rPr lang="ru-RU" dirty="0">
                <a:solidFill>
                  <a:srgbClr val="333333"/>
                </a:solidFill>
                <a:latin typeface="Comic Sans MS" panose="030F0702030302020204" pitchFamily="66" charset="0"/>
                <a:cs typeface="Times New Roman" panose="02020603050405020304" pitchFamily="18" charset="0"/>
              </a:rPr>
              <a:t>скакалки</a:t>
            </a:r>
            <a:r>
              <a:rPr lang="ru-RU" dirty="0" smtClean="0">
                <a:solidFill>
                  <a:srgbClr val="333333"/>
                </a:solidFill>
                <a:latin typeface="Comic Sans MS" panose="030F0702030302020204" pitchFamily="66" charset="0"/>
                <a:cs typeface="Times New Roman" panose="02020603050405020304" pitchFamily="18" charset="0"/>
              </a:rPr>
              <a:t>; </a:t>
            </a:r>
            <a:r>
              <a:rPr lang="ru-RU" dirty="0">
                <a:solidFill>
                  <a:srgbClr val="333333"/>
                </a:solidFill>
                <a:latin typeface="Comic Sans MS" panose="030F0702030302020204" pitchFamily="66" charset="0"/>
                <a:cs typeface="Times New Roman" panose="02020603050405020304" pitchFamily="18" charset="0"/>
              </a:rPr>
              <a:t>обручи;</a:t>
            </a:r>
          </a:p>
          <a:p>
            <a:pPr lvl="0"/>
            <a:r>
              <a:rPr lang="ru-RU" dirty="0" smtClean="0">
                <a:solidFill>
                  <a:srgbClr val="333333"/>
                </a:solidFill>
                <a:latin typeface="Comic Sans MS" panose="030F0702030302020204" pitchFamily="66" charset="0"/>
                <a:cs typeface="Times New Roman" panose="02020603050405020304" pitchFamily="18" charset="0"/>
              </a:rPr>
              <a:t>9</a:t>
            </a:r>
            <a:r>
              <a:rPr lang="ru-RU" dirty="0">
                <a:solidFill>
                  <a:srgbClr val="333333"/>
                </a:solidFill>
                <a:latin typeface="Comic Sans MS" panose="030F0702030302020204" pitchFamily="66" charset="0"/>
                <a:cs typeface="Times New Roman" panose="02020603050405020304" pitchFamily="18" charset="0"/>
              </a:rPr>
              <a:t>. </a:t>
            </a:r>
            <a:r>
              <a:rPr lang="ru-RU" dirty="0" smtClean="0">
                <a:solidFill>
                  <a:srgbClr val="333333"/>
                </a:solidFill>
                <a:latin typeface="Comic Sans MS" panose="030F0702030302020204" pitchFamily="66" charset="0"/>
                <a:cs typeface="Times New Roman" panose="02020603050405020304" pitchFamily="18" charset="0"/>
              </a:rPr>
              <a:t>Бубен </a:t>
            </a:r>
            <a:r>
              <a:rPr lang="ru-RU" dirty="0">
                <a:solidFill>
                  <a:srgbClr val="333333"/>
                </a:solidFill>
                <a:latin typeface="Comic Sans MS" panose="030F0702030302020204" pitchFamily="66" charset="0"/>
                <a:cs typeface="Times New Roman" panose="02020603050405020304" pitchFamily="18" charset="0"/>
              </a:rPr>
              <a:t>для проведения утренней </a:t>
            </a:r>
            <a:r>
              <a:rPr lang="ru-RU" dirty="0" smtClean="0">
                <a:solidFill>
                  <a:srgbClr val="333333"/>
                </a:solidFill>
                <a:latin typeface="Comic Sans MS" panose="030F0702030302020204" pitchFamily="66" charset="0"/>
                <a:cs typeface="Times New Roman" panose="02020603050405020304" pitchFamily="18" charset="0"/>
              </a:rPr>
              <a:t>гимнастики </a:t>
            </a:r>
            <a:endParaRPr lang="ru-RU" dirty="0">
              <a:solidFill>
                <a:srgbClr val="333333"/>
              </a:solidFill>
              <a:latin typeface="Comic Sans MS" panose="030F0702030302020204" pitchFamily="66" charset="0"/>
              <a:cs typeface="Times New Roman" panose="02020603050405020304" pitchFamily="18" charset="0"/>
            </a:endParaRPr>
          </a:p>
        </p:txBody>
      </p:sp>
    </p:spTree>
    <p:extLst>
      <p:ext uri="{BB962C8B-B14F-4D97-AF65-F5344CB8AC3E}">
        <p14:creationId xmlns:p14="http://schemas.microsoft.com/office/powerpoint/2010/main" val="1721852114"/>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8236" y="31656"/>
            <a:ext cx="6834692" cy="9144000"/>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a:extLst/>
        </p:spPr>
      </p:pic>
      <p:pic>
        <p:nvPicPr>
          <p:cNvPr id="2" name="Рисунок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rot="5400000">
            <a:off x="3370684" y="1402255"/>
            <a:ext cx="3429000" cy="2592288"/>
          </a:xfrm>
          <a:prstGeom prst="rect">
            <a:avLst/>
          </a:prstGeom>
          <a:ln>
            <a:noFill/>
          </a:ln>
          <a:effectLst>
            <a:softEdge rad="112500"/>
          </a:effectLst>
        </p:spPr>
      </p:pic>
      <p:pic>
        <p:nvPicPr>
          <p:cNvPr id="3" name="Рисунок 2"/>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rot="5400000">
            <a:off x="453870" y="1294243"/>
            <a:ext cx="3573996" cy="2808312"/>
          </a:xfrm>
          <a:prstGeom prst="rect">
            <a:avLst/>
          </a:prstGeom>
          <a:ln>
            <a:noFill/>
          </a:ln>
          <a:effectLst>
            <a:softEdge rad="112500"/>
          </a:effectLst>
        </p:spPr>
      </p:pic>
      <p:pic>
        <p:nvPicPr>
          <p:cNvPr id="5" name="Рисунок 4"/>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rot="5400000">
            <a:off x="1594579" y="4931903"/>
            <a:ext cx="3744417" cy="3085572"/>
          </a:xfrm>
          <a:prstGeom prst="rect">
            <a:avLst/>
          </a:prstGeom>
          <a:ln>
            <a:noFill/>
          </a:ln>
          <a:effectLst>
            <a:softEdge rad="112500"/>
          </a:effectLst>
        </p:spPr>
      </p:pic>
    </p:spTree>
    <p:extLst>
      <p:ext uri="{BB962C8B-B14F-4D97-AF65-F5344CB8AC3E}">
        <p14:creationId xmlns:p14="http://schemas.microsoft.com/office/powerpoint/2010/main" val="119405460"/>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3308" y="0"/>
            <a:ext cx="6834692" cy="9144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Прямоугольник 1"/>
          <p:cNvSpPr/>
          <p:nvPr/>
        </p:nvSpPr>
        <p:spPr>
          <a:xfrm>
            <a:off x="548680" y="611560"/>
            <a:ext cx="6048672" cy="8633646"/>
          </a:xfrm>
          <a:prstGeom prst="rect">
            <a:avLst/>
          </a:prstGeom>
        </p:spPr>
        <p:txBody>
          <a:bodyPr wrap="square">
            <a:spAutoFit/>
          </a:bodyPr>
          <a:lstStyle/>
          <a:p>
            <a:pPr algn="ctr">
              <a:lnSpc>
                <a:spcPct val="115000"/>
              </a:lnSpc>
              <a:spcAft>
                <a:spcPts val="1000"/>
              </a:spcAft>
            </a:pPr>
            <a:r>
              <a:rPr lang="ru-RU" b="1" dirty="0">
                <a:solidFill>
                  <a:srgbClr val="000000"/>
                </a:solidFill>
                <a:latin typeface="Comic Sans MS" panose="030F0702030302020204" pitchFamily="66" charset="0"/>
                <a:ea typeface="Calibri"/>
                <a:cs typeface="Times New Roman"/>
              </a:rPr>
              <a:t>«Тихий тренажер»</a:t>
            </a:r>
            <a:endParaRPr lang="ru-RU" dirty="0">
              <a:latin typeface="Comic Sans MS" panose="030F0702030302020204" pitchFamily="66" charset="0"/>
              <a:ea typeface="Calibri"/>
              <a:cs typeface="Times New Roman"/>
            </a:endParaRPr>
          </a:p>
          <a:p>
            <a:pPr>
              <a:spcAft>
                <a:spcPts val="750"/>
              </a:spcAft>
            </a:pPr>
            <a:r>
              <a:rPr lang="ru-RU" dirty="0">
                <a:latin typeface="Comic Sans MS" panose="030F0702030302020204" pitchFamily="66" charset="0"/>
                <a:ea typeface="Times New Roman"/>
              </a:rPr>
              <a:t>Одна из важнейших задач полноценного физического развития ребёнка – удовлетворение естественной потребности детей в движении. Свой внутренний мир (удовольствие, удивление, сосредоточение, радость и т. д.) ребёнок может выразить движением. Недостаточная двигательная активность детей ведёт к дефициту познавательной активности, знаний, умений, к мышечной пассивности и снижению работоспособности организма.</a:t>
            </a:r>
          </a:p>
          <a:p>
            <a:pPr>
              <a:spcAft>
                <a:spcPts val="750"/>
              </a:spcAft>
            </a:pPr>
            <a:r>
              <a:rPr lang="ru-RU" dirty="0">
                <a:latin typeface="Comic Sans MS" panose="030F0702030302020204" pitchFamily="66" charset="0"/>
                <a:ea typeface="Times New Roman"/>
              </a:rPr>
              <a:t>В группе, где много детей, мебели, игрушек, невозможно бегать, кидать мяч или скакать через скакалку. Таким образом, нашей задачей является научить детей самостоятельной двигательной активности в условиях малой площади (группы).</a:t>
            </a:r>
          </a:p>
          <a:p>
            <a:pPr>
              <a:spcAft>
                <a:spcPts val="750"/>
              </a:spcAft>
            </a:pPr>
            <a:r>
              <a:rPr lang="ru-RU" dirty="0">
                <a:latin typeface="Comic Sans MS" panose="030F0702030302020204" pitchFamily="66" charset="0"/>
                <a:ea typeface="Times New Roman"/>
              </a:rPr>
              <a:t>Дети  дошкольного возраста, часто очень активные, не могут соотносить свои желания с возможностями группы . Традиционные подвижные игры трудно проводить в помещении, где много мебели, игрушек, и, кроме того, для таких игр часто требуется участие нескольких игроков.</a:t>
            </a:r>
          </a:p>
          <a:p>
            <a:pPr>
              <a:spcAft>
                <a:spcPts val="750"/>
              </a:spcAft>
            </a:pPr>
            <a:r>
              <a:rPr lang="ru-RU" dirty="0">
                <a:latin typeface="Comic Sans MS" panose="030F0702030302020204" pitchFamily="66" charset="0"/>
                <a:ea typeface="Times New Roman"/>
              </a:rPr>
              <a:t>У </a:t>
            </a:r>
            <a:r>
              <a:rPr lang="ru-RU" dirty="0" smtClean="0">
                <a:latin typeface="Comic Sans MS" panose="030F0702030302020204" pitchFamily="66" charset="0"/>
                <a:ea typeface="Times New Roman"/>
              </a:rPr>
              <a:t>нас </a:t>
            </a:r>
            <a:r>
              <a:rPr lang="ru-RU" dirty="0">
                <a:latin typeface="Comic Sans MS" panose="030F0702030302020204" pitchFamily="66" charset="0"/>
                <a:ea typeface="Times New Roman"/>
              </a:rPr>
              <a:t>у всех есть в группах « тихий тренажер». Если детям показать игры с ним , то в результате – снизится хаотичная спонтанная активность детей. Возрастет продолжительность и интенсивность движений. Разнообразнее станут сами движения. Снизится  число </a:t>
            </a:r>
            <a:r>
              <a:rPr lang="ru-RU" dirty="0" err="1" smtClean="0">
                <a:latin typeface="Comic Sans MS" panose="030F0702030302020204" pitchFamily="66" charset="0"/>
                <a:ea typeface="Times New Roman"/>
              </a:rPr>
              <a:t>травмопасных</a:t>
            </a:r>
            <a:r>
              <a:rPr lang="ru-RU" dirty="0" smtClean="0">
                <a:latin typeface="Comic Sans MS" panose="030F0702030302020204" pitchFamily="66" charset="0"/>
                <a:ea typeface="Times New Roman"/>
              </a:rPr>
              <a:t> </a:t>
            </a:r>
            <a:r>
              <a:rPr lang="ru-RU" dirty="0">
                <a:latin typeface="Comic Sans MS" panose="030F0702030302020204" pitchFamily="66" charset="0"/>
                <a:ea typeface="Times New Roman"/>
              </a:rPr>
              <a:t>ситуаций.</a:t>
            </a:r>
          </a:p>
          <a:p>
            <a:pPr>
              <a:lnSpc>
                <a:spcPts val="1575"/>
              </a:lnSpc>
              <a:spcAft>
                <a:spcPts val="600"/>
              </a:spcAft>
            </a:pPr>
            <a:r>
              <a:rPr lang="ru-RU" dirty="0">
                <a:solidFill>
                  <a:srgbClr val="000000"/>
                </a:solidFill>
                <a:latin typeface="Comic Sans MS" panose="030F0702030302020204" pitchFamily="66" charset="0"/>
                <a:ea typeface="Times New Roman"/>
              </a:rPr>
              <a:t> </a:t>
            </a:r>
            <a:r>
              <a:rPr lang="ru-RU" dirty="0" smtClean="0">
                <a:solidFill>
                  <a:srgbClr val="000000"/>
                </a:solidFill>
                <a:latin typeface="Comic Sans MS" panose="030F0702030302020204" pitchFamily="66" charset="0"/>
                <a:ea typeface="Times New Roman"/>
              </a:rPr>
              <a:t> </a:t>
            </a:r>
            <a:endParaRPr lang="ru-RU" dirty="0">
              <a:effectLst/>
              <a:latin typeface="Comic Sans MS" panose="030F0702030302020204" pitchFamily="66" charset="0"/>
              <a:ea typeface="Times New Roman"/>
            </a:endParaRPr>
          </a:p>
        </p:txBody>
      </p:sp>
    </p:spTree>
    <p:extLst>
      <p:ext uri="{BB962C8B-B14F-4D97-AF65-F5344CB8AC3E}">
        <p14:creationId xmlns:p14="http://schemas.microsoft.com/office/powerpoint/2010/main" val="1721852114"/>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0" y="0"/>
            <a:ext cx="6834692" cy="9144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Прямоугольник 1"/>
          <p:cNvSpPr/>
          <p:nvPr/>
        </p:nvSpPr>
        <p:spPr>
          <a:xfrm>
            <a:off x="692696" y="395536"/>
            <a:ext cx="5760640" cy="7294305"/>
          </a:xfrm>
          <a:prstGeom prst="rect">
            <a:avLst/>
          </a:prstGeom>
        </p:spPr>
        <p:txBody>
          <a:bodyPr wrap="square">
            <a:spAutoFit/>
          </a:bodyPr>
          <a:lstStyle/>
          <a:p>
            <a:pPr lvl="0">
              <a:lnSpc>
                <a:spcPts val="1575"/>
              </a:lnSpc>
              <a:spcAft>
                <a:spcPts val="600"/>
              </a:spcAft>
            </a:pPr>
            <a:r>
              <a:rPr lang="ru-RU" b="1" dirty="0">
                <a:solidFill>
                  <a:srgbClr val="000000"/>
                </a:solidFill>
                <a:latin typeface="Comic Sans MS" panose="030F0702030302020204" pitchFamily="66" charset="0"/>
                <a:ea typeface="Times New Roman"/>
              </a:rPr>
              <a:t>Что развивает « Тихий тренажер» </a:t>
            </a:r>
            <a:endParaRPr lang="ru-RU" dirty="0">
              <a:solidFill>
                <a:prstClr val="black"/>
              </a:solidFill>
              <a:latin typeface="Comic Sans MS" panose="030F0702030302020204" pitchFamily="66" charset="0"/>
              <a:ea typeface="Times New Roman"/>
            </a:endParaRPr>
          </a:p>
          <a:p>
            <a:pPr lvl="0">
              <a:lnSpc>
                <a:spcPts val="1575"/>
              </a:lnSpc>
              <a:spcAft>
                <a:spcPts val="600"/>
              </a:spcAft>
            </a:pPr>
            <a:r>
              <a:rPr lang="ru-RU" b="1" dirty="0">
                <a:solidFill>
                  <a:srgbClr val="000000"/>
                </a:solidFill>
                <a:latin typeface="Comic Sans MS" panose="030F0702030302020204" pitchFamily="66" charset="0"/>
                <a:ea typeface="Times New Roman"/>
              </a:rPr>
              <a:t>Развитие: </a:t>
            </a:r>
            <a:r>
              <a:rPr lang="ru-RU" dirty="0">
                <a:solidFill>
                  <a:srgbClr val="000000"/>
                </a:solidFill>
                <a:latin typeface="Comic Sans MS" panose="030F0702030302020204" pitchFamily="66" charset="0"/>
                <a:ea typeface="Times New Roman"/>
              </a:rPr>
              <a:t>развитие координаций движений, пространственного восприятия, понимание пространственных отношений (право – лево). Тренировка мышц плечевого пояса, спины, рук и ног, релаксация.</a:t>
            </a:r>
            <a:endParaRPr lang="ru-RU" dirty="0">
              <a:solidFill>
                <a:prstClr val="black"/>
              </a:solidFill>
              <a:latin typeface="Comic Sans MS" panose="030F0702030302020204" pitchFamily="66" charset="0"/>
              <a:ea typeface="Times New Roman"/>
            </a:endParaRPr>
          </a:p>
          <a:p>
            <a:pPr lvl="0"/>
            <a:r>
              <a:rPr lang="ru-RU" b="1" dirty="0">
                <a:solidFill>
                  <a:srgbClr val="000000"/>
                </a:solidFill>
                <a:latin typeface="Comic Sans MS" panose="030F0702030302020204" pitchFamily="66" charset="0"/>
                <a:ea typeface="Times New Roman"/>
              </a:rPr>
              <a:t>Материал: </a:t>
            </a:r>
            <a:r>
              <a:rPr lang="ru-RU" dirty="0">
                <a:solidFill>
                  <a:srgbClr val="000000"/>
                </a:solidFill>
                <a:latin typeface="Comic Sans MS" panose="030F0702030302020204" pitchFamily="66" charset="0"/>
                <a:ea typeface="Times New Roman"/>
              </a:rPr>
              <a:t>«Тихий тренажер» </a:t>
            </a:r>
            <a:endParaRPr lang="ru-RU" dirty="0" smtClean="0">
              <a:solidFill>
                <a:srgbClr val="000000"/>
              </a:solidFill>
              <a:latin typeface="Comic Sans MS" panose="030F0702030302020204" pitchFamily="66" charset="0"/>
              <a:ea typeface="Times New Roman"/>
            </a:endParaRPr>
          </a:p>
          <a:p>
            <a:pPr lvl="0"/>
            <a:r>
              <a:rPr lang="ru-RU" dirty="0" smtClean="0">
                <a:solidFill>
                  <a:srgbClr val="000000"/>
                </a:solidFill>
                <a:latin typeface="Comic Sans MS" panose="030F0702030302020204" pitchFamily="66" charset="0"/>
                <a:ea typeface="Times New Roman"/>
              </a:rPr>
              <a:t>— </a:t>
            </a:r>
            <a:r>
              <a:rPr lang="ru-RU" dirty="0">
                <a:solidFill>
                  <a:srgbClr val="000000"/>
                </a:solidFill>
                <a:latin typeface="Comic Sans MS" panose="030F0702030302020204" pitchFamily="66" charset="0"/>
                <a:ea typeface="Times New Roman"/>
              </a:rPr>
              <a:t>на стене из </a:t>
            </a:r>
            <a:r>
              <a:rPr lang="ru-RU" dirty="0" smtClean="0">
                <a:solidFill>
                  <a:srgbClr val="000000"/>
                </a:solidFill>
                <a:latin typeface="Comic Sans MS" panose="030F0702030302020204" pitchFamily="66" charset="0"/>
                <a:ea typeface="Times New Roman"/>
              </a:rPr>
              <a:t>самоклеящейся</a:t>
            </a:r>
          </a:p>
          <a:p>
            <a:pPr lvl="0"/>
            <a:r>
              <a:rPr lang="ru-RU" dirty="0" smtClean="0">
                <a:solidFill>
                  <a:srgbClr val="000000"/>
                </a:solidFill>
                <a:latin typeface="Comic Sans MS" panose="030F0702030302020204" pitchFamily="66" charset="0"/>
                <a:ea typeface="Times New Roman"/>
              </a:rPr>
              <a:t> </a:t>
            </a:r>
            <a:r>
              <a:rPr lang="ru-RU" dirty="0">
                <a:solidFill>
                  <a:srgbClr val="000000"/>
                </a:solidFill>
                <a:latin typeface="Comic Sans MS" panose="030F0702030302020204" pitchFamily="66" charset="0"/>
                <a:ea typeface="Times New Roman"/>
              </a:rPr>
              <a:t>пленки, наклеены силуэты </a:t>
            </a:r>
            <a:endParaRPr lang="ru-RU" dirty="0" smtClean="0">
              <a:solidFill>
                <a:srgbClr val="000000"/>
              </a:solidFill>
              <a:latin typeface="Comic Sans MS" panose="030F0702030302020204" pitchFamily="66" charset="0"/>
              <a:ea typeface="Times New Roman"/>
            </a:endParaRPr>
          </a:p>
          <a:p>
            <a:pPr lvl="0"/>
            <a:r>
              <a:rPr lang="ru-RU" dirty="0" smtClean="0">
                <a:solidFill>
                  <a:srgbClr val="000000"/>
                </a:solidFill>
                <a:latin typeface="Comic Sans MS" panose="030F0702030302020204" pitchFamily="66" charset="0"/>
                <a:ea typeface="Times New Roman"/>
              </a:rPr>
              <a:t>детских </a:t>
            </a:r>
            <a:r>
              <a:rPr lang="ru-RU" dirty="0">
                <a:solidFill>
                  <a:srgbClr val="000000"/>
                </a:solidFill>
                <a:latin typeface="Comic Sans MS" panose="030F0702030302020204" pitchFamily="66" charset="0"/>
                <a:ea typeface="Times New Roman"/>
              </a:rPr>
              <a:t>ладошек и ног в разных </a:t>
            </a:r>
            <a:endParaRPr lang="ru-RU" dirty="0" smtClean="0">
              <a:solidFill>
                <a:srgbClr val="000000"/>
              </a:solidFill>
              <a:latin typeface="Comic Sans MS" panose="030F0702030302020204" pitchFamily="66" charset="0"/>
              <a:ea typeface="Times New Roman"/>
            </a:endParaRPr>
          </a:p>
          <a:p>
            <a:pPr lvl="0"/>
            <a:r>
              <a:rPr lang="ru-RU" dirty="0" smtClean="0">
                <a:solidFill>
                  <a:srgbClr val="000000"/>
                </a:solidFill>
                <a:latin typeface="Comic Sans MS" panose="030F0702030302020204" pitchFamily="66" charset="0"/>
                <a:ea typeface="Times New Roman"/>
              </a:rPr>
              <a:t>вариациях</a:t>
            </a:r>
            <a:r>
              <a:rPr lang="ru-RU" dirty="0">
                <a:solidFill>
                  <a:srgbClr val="000000"/>
                </a:solidFill>
                <a:latin typeface="Comic Sans MS" panose="030F0702030302020204" pitchFamily="66" charset="0"/>
                <a:ea typeface="Times New Roman"/>
              </a:rPr>
              <a:t>:</a:t>
            </a:r>
            <a:endParaRPr lang="ru-RU" dirty="0">
              <a:solidFill>
                <a:prstClr val="black"/>
              </a:solidFill>
              <a:latin typeface="Comic Sans MS" panose="030F0702030302020204" pitchFamily="66" charset="0"/>
              <a:ea typeface="Times New Roman"/>
            </a:endParaRPr>
          </a:p>
          <a:p>
            <a:pPr lvl="0"/>
            <a:r>
              <a:rPr lang="ru-RU" b="1" dirty="0">
                <a:solidFill>
                  <a:srgbClr val="000000"/>
                </a:solidFill>
                <a:latin typeface="Comic Sans MS" panose="030F0702030302020204" pitchFamily="66" charset="0"/>
                <a:ea typeface="Times New Roman"/>
              </a:rPr>
              <a:t>-</a:t>
            </a:r>
            <a:r>
              <a:rPr lang="ru-RU" dirty="0">
                <a:solidFill>
                  <a:srgbClr val="000000"/>
                </a:solidFill>
                <a:latin typeface="Comic Sans MS" panose="030F0702030302020204" pitchFamily="66" charset="0"/>
                <a:ea typeface="Times New Roman"/>
              </a:rPr>
              <a:t> силуэты детских </a:t>
            </a:r>
            <a:r>
              <a:rPr lang="ru-RU" dirty="0" smtClean="0">
                <a:solidFill>
                  <a:srgbClr val="000000"/>
                </a:solidFill>
                <a:latin typeface="Comic Sans MS" panose="030F0702030302020204" pitchFamily="66" charset="0"/>
                <a:ea typeface="Times New Roman"/>
              </a:rPr>
              <a:t>ладошек</a:t>
            </a:r>
          </a:p>
          <a:p>
            <a:pPr lvl="0"/>
            <a:r>
              <a:rPr lang="ru-RU" dirty="0" smtClean="0">
                <a:solidFill>
                  <a:srgbClr val="000000"/>
                </a:solidFill>
                <a:latin typeface="Comic Sans MS" panose="030F0702030302020204" pitchFamily="66" charset="0"/>
                <a:ea typeface="Times New Roman"/>
              </a:rPr>
              <a:t> </a:t>
            </a:r>
            <a:r>
              <a:rPr lang="ru-RU" dirty="0">
                <a:solidFill>
                  <a:srgbClr val="000000"/>
                </a:solidFill>
                <a:latin typeface="Comic Sans MS" panose="030F0702030302020204" pitchFamily="66" charset="0"/>
                <a:ea typeface="Times New Roman"/>
              </a:rPr>
              <a:t>(по 5-7 штук) </a:t>
            </a:r>
            <a:r>
              <a:rPr lang="ru-RU" dirty="0" smtClean="0">
                <a:solidFill>
                  <a:srgbClr val="000000"/>
                </a:solidFill>
                <a:latin typeface="Comic Sans MS" panose="030F0702030302020204" pitchFamily="66" charset="0"/>
                <a:ea typeface="Times New Roman"/>
              </a:rPr>
              <a:t>длительностью</a:t>
            </a:r>
          </a:p>
          <a:p>
            <a:pPr lvl="0"/>
            <a:r>
              <a:rPr lang="ru-RU" dirty="0" smtClean="0">
                <a:solidFill>
                  <a:srgbClr val="000000"/>
                </a:solidFill>
                <a:latin typeface="Comic Sans MS" panose="030F0702030302020204" pitchFamily="66" charset="0"/>
                <a:ea typeface="Times New Roman"/>
              </a:rPr>
              <a:t> </a:t>
            </a:r>
            <a:r>
              <a:rPr lang="ru-RU" dirty="0">
                <a:solidFill>
                  <a:srgbClr val="000000"/>
                </a:solidFill>
                <a:latin typeface="Comic Sans MS" panose="030F0702030302020204" pitchFamily="66" charset="0"/>
                <a:ea typeface="Times New Roman"/>
              </a:rPr>
              <a:t>(1- 1,5 метра);</a:t>
            </a:r>
            <a:br>
              <a:rPr lang="ru-RU" dirty="0">
                <a:solidFill>
                  <a:srgbClr val="000000"/>
                </a:solidFill>
                <a:latin typeface="Comic Sans MS" panose="030F0702030302020204" pitchFamily="66" charset="0"/>
                <a:ea typeface="Times New Roman"/>
              </a:rPr>
            </a:br>
            <a:r>
              <a:rPr lang="ru-RU" b="1" dirty="0">
                <a:solidFill>
                  <a:srgbClr val="000000"/>
                </a:solidFill>
                <a:latin typeface="Comic Sans MS" panose="030F0702030302020204" pitchFamily="66" charset="0"/>
                <a:ea typeface="Times New Roman"/>
              </a:rPr>
              <a:t>-</a:t>
            </a:r>
            <a:r>
              <a:rPr lang="ru-RU" dirty="0">
                <a:solidFill>
                  <a:srgbClr val="000000"/>
                </a:solidFill>
                <a:latin typeface="Comic Sans MS" panose="030F0702030302020204" pitchFamily="66" charset="0"/>
                <a:ea typeface="Times New Roman"/>
              </a:rPr>
              <a:t> силуэты ножек от пола и до </a:t>
            </a:r>
            <a:r>
              <a:rPr lang="ru-RU" dirty="0" smtClean="0">
                <a:solidFill>
                  <a:srgbClr val="000000"/>
                </a:solidFill>
                <a:latin typeface="Comic Sans MS" panose="030F0702030302020204" pitchFamily="66" charset="0"/>
                <a:ea typeface="Times New Roman"/>
              </a:rPr>
              <a:t>высоты </a:t>
            </a:r>
            <a:r>
              <a:rPr lang="ru-RU" dirty="0">
                <a:solidFill>
                  <a:srgbClr val="000000"/>
                </a:solidFill>
                <a:latin typeface="Comic Sans MS" panose="030F0702030302020204" pitchFamily="66" charset="0"/>
                <a:ea typeface="Times New Roman"/>
              </a:rPr>
              <a:t>70 см;</a:t>
            </a:r>
            <a:br>
              <a:rPr lang="ru-RU" dirty="0">
                <a:solidFill>
                  <a:srgbClr val="000000"/>
                </a:solidFill>
                <a:latin typeface="Comic Sans MS" panose="030F0702030302020204" pitchFamily="66" charset="0"/>
                <a:ea typeface="Times New Roman"/>
              </a:rPr>
            </a:br>
            <a:r>
              <a:rPr lang="ru-RU" b="1" dirty="0">
                <a:solidFill>
                  <a:srgbClr val="000000"/>
                </a:solidFill>
                <a:latin typeface="Comic Sans MS" panose="030F0702030302020204" pitchFamily="66" charset="0"/>
                <a:ea typeface="Times New Roman"/>
              </a:rPr>
              <a:t>-</a:t>
            </a:r>
            <a:r>
              <a:rPr lang="ru-RU" dirty="0">
                <a:solidFill>
                  <a:srgbClr val="000000"/>
                </a:solidFill>
                <a:latin typeface="Comic Sans MS" panose="030F0702030302020204" pitchFamily="66" charset="0"/>
                <a:ea typeface="Times New Roman"/>
              </a:rPr>
              <a:t> силуэты ног и </a:t>
            </a:r>
            <a:r>
              <a:rPr lang="ru-RU" dirty="0" smtClean="0">
                <a:solidFill>
                  <a:srgbClr val="000000"/>
                </a:solidFill>
                <a:latin typeface="Comic Sans MS" panose="030F0702030302020204" pitchFamily="66" charset="0"/>
                <a:ea typeface="Times New Roman"/>
              </a:rPr>
              <a:t>ладошек </a:t>
            </a:r>
            <a:r>
              <a:rPr lang="ru-RU" dirty="0">
                <a:solidFill>
                  <a:srgbClr val="000000"/>
                </a:solidFill>
                <a:latin typeface="Comic Sans MS" panose="030F0702030302020204" pitchFamily="66" charset="0"/>
                <a:ea typeface="Times New Roman"/>
              </a:rPr>
              <a:t>наклеены в разном </a:t>
            </a:r>
            <a:r>
              <a:rPr lang="ru-RU" dirty="0" smtClean="0">
                <a:solidFill>
                  <a:srgbClr val="000000"/>
                </a:solidFill>
                <a:latin typeface="Comic Sans MS" panose="030F0702030302020204" pitchFamily="66" charset="0"/>
                <a:ea typeface="Times New Roman"/>
              </a:rPr>
              <a:t>положении </a:t>
            </a:r>
            <a:r>
              <a:rPr lang="ru-RU" dirty="0" smtClean="0">
                <a:solidFill>
                  <a:prstClr val="black"/>
                </a:solidFill>
                <a:latin typeface="Comic Sans MS" panose="030F0702030302020204" pitchFamily="66" charset="0"/>
                <a:ea typeface="Times New Roman"/>
              </a:rPr>
              <a:t>- разноцветные </a:t>
            </a:r>
            <a:r>
              <a:rPr lang="ru-RU" dirty="0">
                <a:solidFill>
                  <a:prstClr val="black"/>
                </a:solidFill>
                <a:latin typeface="Comic Sans MS" panose="030F0702030302020204" pitchFamily="66" charset="0"/>
                <a:ea typeface="Times New Roman"/>
              </a:rPr>
              <a:t>полоски (</a:t>
            </a:r>
            <a:r>
              <a:rPr lang="ru-RU" dirty="0" smtClean="0">
                <a:solidFill>
                  <a:prstClr val="black"/>
                </a:solidFill>
                <a:latin typeface="Comic Sans MS" panose="030F0702030302020204" pitchFamily="66" charset="0"/>
                <a:ea typeface="Times New Roman"/>
              </a:rPr>
              <a:t>5-10штук) длиной </a:t>
            </a:r>
            <a:r>
              <a:rPr lang="ru-RU" dirty="0">
                <a:solidFill>
                  <a:prstClr val="black"/>
                </a:solidFill>
                <a:latin typeface="Comic Sans MS" panose="030F0702030302020204" pitchFamily="66" charset="0"/>
                <a:ea typeface="Times New Roman"/>
              </a:rPr>
              <a:t>1-1,50м. для подпрыгивания.</a:t>
            </a:r>
          </a:p>
          <a:p>
            <a:pPr lvl="0"/>
            <a:r>
              <a:rPr lang="ru-RU" b="1" dirty="0">
                <a:solidFill>
                  <a:srgbClr val="000000"/>
                </a:solidFill>
                <a:latin typeface="Comic Sans MS" panose="030F0702030302020204" pitchFamily="66" charset="0"/>
                <a:ea typeface="Times New Roman"/>
              </a:rPr>
              <a:t>Использование</a:t>
            </a:r>
            <a:r>
              <a:rPr lang="ru-RU" dirty="0">
                <a:solidFill>
                  <a:srgbClr val="000000"/>
                </a:solidFill>
                <a:latin typeface="Comic Sans MS" panose="030F0702030302020204" pitchFamily="66" charset="0"/>
                <a:ea typeface="Times New Roman"/>
              </a:rPr>
              <a:t>: дети ложатся на коврик на спину и стараются «пройти» по дорожке. Начинают от пола, постепенно поднимая ноги все выше, переходя в положение «березка». Дети начинают прикладывать свои ладошки к нижним силуэтам и доходят до верхних ладошек. Дети проходят ладошками по силуэтам, при этом кисти рук приходится поворачивать в разные стороны, точно так же ногами.</a:t>
            </a:r>
            <a:endParaRPr lang="ru-RU" dirty="0">
              <a:solidFill>
                <a:prstClr val="black"/>
              </a:solidFill>
              <a:latin typeface="Comic Sans MS" panose="030F0702030302020204" pitchFamily="66" charset="0"/>
              <a:ea typeface="Times New Roman"/>
            </a:endParaRPr>
          </a:p>
        </p:txBody>
      </p:sp>
      <p:pic>
        <p:nvPicPr>
          <p:cNvPr id="4" name="Рисунок 3" descr="20170130_110705.jpg"/>
          <p:cNvPicPr>
            <a:picLocks noChangeAspect="1"/>
          </p:cNvPicPr>
          <p:nvPr/>
        </p:nvPicPr>
        <p:blipFill>
          <a:blip r:embed="rId3" cstate="print"/>
          <a:stretch>
            <a:fillRect/>
          </a:stretch>
        </p:blipFill>
        <p:spPr>
          <a:xfrm>
            <a:off x="3819505" y="7308304"/>
            <a:ext cx="2592288" cy="1559424"/>
          </a:xfrm>
          <a:prstGeom prst="rect">
            <a:avLst/>
          </a:prstGeom>
          <a:ln>
            <a:noFill/>
          </a:ln>
          <a:effectLst>
            <a:softEdge rad="112500"/>
          </a:effectLst>
        </p:spPr>
      </p:pic>
      <p:pic>
        <p:nvPicPr>
          <p:cNvPr id="5" name="Рисунок 4" descr="20170130_104733.jpg"/>
          <p:cNvPicPr>
            <a:picLocks noChangeAspect="1"/>
          </p:cNvPicPr>
          <p:nvPr/>
        </p:nvPicPr>
        <p:blipFill>
          <a:blip r:embed="rId4" cstate="print"/>
          <a:stretch>
            <a:fillRect/>
          </a:stretch>
        </p:blipFill>
        <p:spPr>
          <a:xfrm rot="5400000">
            <a:off x="3927517" y="1985254"/>
            <a:ext cx="2376264" cy="1645105"/>
          </a:xfrm>
          <a:prstGeom prst="rect">
            <a:avLst/>
          </a:prstGeom>
          <a:ln>
            <a:noFill/>
          </a:ln>
          <a:effectLst>
            <a:softEdge rad="112500"/>
          </a:effectLst>
        </p:spPr>
      </p:pic>
    </p:spTree>
    <p:extLst>
      <p:ext uri="{BB962C8B-B14F-4D97-AF65-F5344CB8AC3E}">
        <p14:creationId xmlns:p14="http://schemas.microsoft.com/office/powerpoint/2010/main" val="1721852114"/>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3308" y="0"/>
            <a:ext cx="6834692" cy="9144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 name="Прямоугольник 2"/>
          <p:cNvSpPr/>
          <p:nvPr/>
        </p:nvSpPr>
        <p:spPr>
          <a:xfrm>
            <a:off x="681724" y="899592"/>
            <a:ext cx="5760640" cy="8125301"/>
          </a:xfrm>
          <a:prstGeom prst="rect">
            <a:avLst/>
          </a:prstGeom>
        </p:spPr>
        <p:txBody>
          <a:bodyPr wrap="square">
            <a:spAutoFit/>
          </a:bodyPr>
          <a:lstStyle/>
          <a:p>
            <a:pPr algn="ctr" fontAlgn="base"/>
            <a:r>
              <a:rPr lang="ru-RU" b="1" dirty="0" smtClean="0">
                <a:latin typeface="Comic Sans MS" panose="030F0702030302020204" pitchFamily="66" charset="0"/>
                <a:cs typeface="Times New Roman" panose="02020603050405020304" pitchFamily="18" charset="0"/>
              </a:rPr>
              <a:t>Центр краеведения «</a:t>
            </a:r>
            <a:r>
              <a:rPr lang="ru-RU" b="1" dirty="0" err="1" smtClean="0">
                <a:latin typeface="Comic Sans MS" panose="030F0702030302020204" pitchFamily="66" charset="0"/>
                <a:cs typeface="Times New Roman" panose="02020603050405020304" pitchFamily="18" charset="0"/>
              </a:rPr>
              <a:t>Туган</a:t>
            </a:r>
            <a:r>
              <a:rPr lang="ru-RU" b="1" dirty="0" smtClean="0">
                <a:latin typeface="Comic Sans MS" panose="030F0702030302020204" pitchFamily="66" charset="0"/>
                <a:cs typeface="Times New Roman" panose="02020603050405020304" pitchFamily="18" charset="0"/>
              </a:rPr>
              <a:t> </a:t>
            </a:r>
            <a:r>
              <a:rPr lang="tt-RU" b="1" dirty="0" smtClean="0">
                <a:latin typeface="Comic Sans MS" panose="030F0702030302020204" pitchFamily="66" charset="0"/>
                <a:cs typeface="Times New Roman" panose="02020603050405020304" pitchFamily="18" charset="0"/>
              </a:rPr>
              <a:t>җирем- Татарстан</a:t>
            </a:r>
            <a:r>
              <a:rPr lang="ru-RU" b="1" dirty="0" smtClean="0">
                <a:latin typeface="Comic Sans MS" panose="030F0702030302020204" pitchFamily="66" charset="0"/>
                <a:cs typeface="Times New Roman" panose="02020603050405020304" pitchFamily="18" charset="0"/>
              </a:rPr>
              <a:t>»</a:t>
            </a:r>
          </a:p>
          <a:p>
            <a:pPr fontAlgn="base"/>
            <a:endParaRPr lang="tt-RU" b="1" dirty="0" smtClean="0">
              <a:latin typeface="Comic Sans MS" panose="030F0702030302020204" pitchFamily="66" charset="0"/>
              <a:cs typeface="Times New Roman" panose="02020603050405020304" pitchFamily="18" charset="0"/>
            </a:endParaRPr>
          </a:p>
          <a:p>
            <a:pPr lvl="0"/>
            <a:r>
              <a:rPr lang="ru-RU" b="1" dirty="0">
                <a:solidFill>
                  <a:prstClr val="black"/>
                </a:solidFill>
                <a:latin typeface="Comic Sans MS" panose="030F0702030302020204" pitchFamily="66" charset="0"/>
                <a:ea typeface="Calibri"/>
                <a:cs typeface="Times New Roman"/>
              </a:rPr>
              <a:t>Цель:</a:t>
            </a:r>
            <a:r>
              <a:rPr lang="ru-RU" dirty="0">
                <a:solidFill>
                  <a:prstClr val="black"/>
                </a:solidFill>
                <a:latin typeface="Comic Sans MS" panose="030F0702030302020204" pitchFamily="66" charset="0"/>
                <a:ea typeface="Calibri"/>
                <a:cs typeface="Times New Roman"/>
              </a:rPr>
              <a:t> развивать  познавательный  интерес к своей стране, родному городу, посёлку. Формировать  патриотические чувства, знакомить  с символикой нашей страны, родного </a:t>
            </a:r>
            <a:r>
              <a:rPr lang="ru-RU" dirty="0" smtClean="0">
                <a:solidFill>
                  <a:prstClr val="black"/>
                </a:solidFill>
                <a:latin typeface="Comic Sans MS" panose="030F0702030302020204" pitchFamily="66" charset="0"/>
                <a:ea typeface="Calibri"/>
                <a:cs typeface="Times New Roman"/>
              </a:rPr>
              <a:t>села.</a:t>
            </a:r>
            <a:endParaRPr lang="ru-RU" dirty="0">
              <a:solidFill>
                <a:prstClr val="black"/>
              </a:solidFill>
              <a:latin typeface="Comic Sans MS" panose="030F0702030302020204" pitchFamily="66" charset="0"/>
              <a:ea typeface="Calibri"/>
              <a:cs typeface="Times New Roman"/>
            </a:endParaRPr>
          </a:p>
          <a:p>
            <a:pPr fontAlgn="base"/>
            <a:r>
              <a:rPr lang="tt-RU" b="1" dirty="0" smtClean="0">
                <a:latin typeface="Comic Sans MS" panose="030F0702030302020204" pitchFamily="66" charset="0"/>
                <a:cs typeface="Times New Roman" panose="02020603050405020304" pitchFamily="18" charset="0"/>
              </a:rPr>
              <a:t>Задачи центра</a:t>
            </a:r>
            <a:r>
              <a:rPr lang="tt-RU" dirty="0" smtClean="0">
                <a:latin typeface="Comic Sans MS" panose="030F0702030302020204" pitchFamily="66" charset="0"/>
                <a:cs typeface="Times New Roman" panose="02020603050405020304" pitchFamily="18" charset="0"/>
              </a:rPr>
              <a:t>:</a:t>
            </a:r>
            <a:endParaRPr lang="ru-RU" dirty="0">
              <a:latin typeface="Comic Sans MS" panose="030F0702030302020204" pitchFamily="66" charset="0"/>
              <a:cs typeface="Times New Roman" panose="02020603050405020304" pitchFamily="18" charset="0"/>
            </a:endParaRPr>
          </a:p>
          <a:p>
            <a:pPr fontAlgn="base"/>
            <a:r>
              <a:rPr lang="ru-RU" dirty="0" smtClean="0">
                <a:latin typeface="Comic Sans MS" panose="030F0702030302020204" pitchFamily="66" charset="0"/>
                <a:cs typeface="Times New Roman" panose="02020603050405020304" pitchFamily="18" charset="0"/>
              </a:rPr>
              <a:t>-  приобщение к истокам национальной культуры народов, населяющих Республику Татарстан. Предоставление каждому ребёнку возможность обучения и воспитания на родном языке, формирование у детей основ нравственности на лучших образцах национальной культуры, народных традициях и обычаях;</a:t>
            </a:r>
          </a:p>
          <a:p>
            <a:pPr fontAlgn="base"/>
            <a:r>
              <a:rPr lang="ru-RU" dirty="0">
                <a:latin typeface="Comic Sans MS" panose="030F0702030302020204" pitchFamily="66" charset="0"/>
                <a:cs typeface="Times New Roman" panose="02020603050405020304" pitchFamily="18" charset="0"/>
              </a:rPr>
              <a:t>-</a:t>
            </a:r>
            <a:r>
              <a:rPr lang="ru-RU" dirty="0" smtClean="0">
                <a:latin typeface="Comic Sans MS" panose="030F0702030302020204" pitchFamily="66" charset="0"/>
                <a:cs typeface="Times New Roman" panose="02020603050405020304" pitchFamily="18" charset="0"/>
              </a:rPr>
              <a:t>  изучение русского и татарского языков в дошкольных образовательных учреждениях в равных объёмах, овладение необходимым  лексически минимумом ( в соответствии с УМК);</a:t>
            </a:r>
          </a:p>
          <a:p>
            <a:pPr fontAlgn="base"/>
            <a:r>
              <a:rPr lang="ru-RU" dirty="0" smtClean="0">
                <a:latin typeface="Comic Sans MS" panose="030F0702030302020204" pitchFamily="66" charset="0"/>
                <a:cs typeface="Times New Roman" panose="02020603050405020304" pitchFamily="18" charset="0"/>
              </a:rPr>
              <a:t>- ознакомление с историей, географией Республики Татарстан, расширение знаний детей о своём родном крае (о малой родине). Создание благоприятных условий для воспитания толерантной личности — привития любви и уважения к людям другой национальности, к их культурным ценностям;</a:t>
            </a:r>
          </a:p>
          <a:p>
            <a:r>
              <a:rPr lang="ru-RU" dirty="0" smtClean="0">
                <a:latin typeface="Comic Sans MS" panose="030F0702030302020204" pitchFamily="66" charset="0"/>
                <a:cs typeface="Times New Roman" panose="02020603050405020304" pitchFamily="18" charset="0"/>
              </a:rPr>
              <a:t>- ознакомление с природой родного края, формирование экологической культуры</a:t>
            </a:r>
            <a:endParaRPr lang="ru-RU" dirty="0">
              <a:latin typeface="Comic Sans MS" panose="030F0702030302020204" pitchFamily="66" charset="0"/>
              <a:cs typeface="Times New Roman" panose="02020603050405020304" pitchFamily="18" charset="0"/>
            </a:endParaRPr>
          </a:p>
        </p:txBody>
      </p:sp>
    </p:spTree>
    <p:extLst>
      <p:ext uri="{BB962C8B-B14F-4D97-AF65-F5344CB8AC3E}">
        <p14:creationId xmlns:p14="http://schemas.microsoft.com/office/powerpoint/2010/main" val="1721852114"/>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671" y="0"/>
            <a:ext cx="6834692" cy="9144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TextBox 1"/>
          <p:cNvSpPr txBox="1"/>
          <p:nvPr/>
        </p:nvSpPr>
        <p:spPr>
          <a:xfrm>
            <a:off x="548681" y="611560"/>
            <a:ext cx="5976664" cy="8094524"/>
          </a:xfrm>
          <a:prstGeom prst="rect">
            <a:avLst/>
          </a:prstGeom>
          <a:noFill/>
        </p:spPr>
        <p:txBody>
          <a:bodyPr wrap="square" rtlCol="0">
            <a:spAutoFit/>
          </a:bodyPr>
          <a:lstStyle/>
          <a:p>
            <a:pPr lvl="0"/>
            <a:r>
              <a:rPr lang="ru-RU" b="1" dirty="0">
                <a:solidFill>
                  <a:srgbClr val="333333"/>
                </a:solidFill>
                <a:latin typeface="Comic Sans MS" panose="030F0702030302020204" pitchFamily="66" charset="0"/>
                <a:cs typeface="Times New Roman" panose="02020603050405020304" pitchFamily="18" charset="0"/>
              </a:rPr>
              <a:t>Комплектация уголка</a:t>
            </a:r>
            <a:r>
              <a:rPr lang="ru-RU" dirty="0">
                <a:solidFill>
                  <a:srgbClr val="333333"/>
                </a:solidFill>
                <a:latin typeface="Comic Sans MS" panose="030F0702030302020204" pitchFamily="66" charset="0"/>
                <a:cs typeface="Times New Roman" panose="02020603050405020304" pitchFamily="18" charset="0"/>
              </a:rPr>
              <a:t>:</a:t>
            </a:r>
          </a:p>
          <a:p>
            <a:endParaRPr lang="tt-RU" sz="1600" dirty="0" smtClean="0">
              <a:latin typeface="Comic Sans MS" panose="030F0702030302020204" pitchFamily="66" charset="0"/>
              <a:cs typeface="Times New Roman" panose="02020603050405020304" pitchFamily="18" charset="0"/>
            </a:endParaRPr>
          </a:p>
          <a:p>
            <a:r>
              <a:rPr lang="tt-RU" sz="1600" dirty="0" smtClean="0">
                <a:latin typeface="Comic Sans MS" panose="030F0702030302020204" pitchFamily="66" charset="0"/>
                <a:cs typeface="Times New Roman" panose="02020603050405020304" pitchFamily="18" charset="0"/>
              </a:rPr>
              <a:t>По ЭРС :</a:t>
            </a:r>
            <a:endParaRPr lang="tt-RU" sz="1600" dirty="0">
              <a:latin typeface="Comic Sans MS" panose="030F0702030302020204" pitchFamily="66" charset="0"/>
              <a:cs typeface="Times New Roman" panose="02020603050405020304" pitchFamily="18" charset="0"/>
            </a:endParaRPr>
          </a:p>
          <a:p>
            <a:pPr marL="342900" indent="-342900">
              <a:buFontTx/>
              <a:buChar char="-"/>
            </a:pPr>
            <a:r>
              <a:rPr lang="tt-RU" sz="1600" dirty="0" smtClean="0">
                <a:latin typeface="Comic Sans MS" panose="030F0702030302020204" pitchFamily="66" charset="0"/>
                <a:cs typeface="Times New Roman" panose="02020603050405020304" pitchFamily="18" charset="0"/>
              </a:rPr>
              <a:t>Куклы русской и татарской национальности.</a:t>
            </a:r>
          </a:p>
          <a:p>
            <a:pPr marL="285750" indent="-285750">
              <a:buFontTx/>
              <a:buChar char="-"/>
            </a:pPr>
            <a:r>
              <a:rPr lang="tt-RU" sz="1600" dirty="0" smtClean="0">
                <a:latin typeface="Comic Sans MS" panose="030F0702030302020204" pitchFamily="66" charset="0"/>
                <a:cs typeface="Times New Roman" panose="02020603050405020304" pitchFamily="18" charset="0"/>
              </a:rPr>
              <a:t>Татарский национальный головной убор:  </a:t>
            </a:r>
          </a:p>
          <a:p>
            <a:r>
              <a:rPr lang="tt-RU" sz="1600" dirty="0" smtClean="0">
                <a:latin typeface="Comic Sans MS" panose="030F0702030302020204" pitchFamily="66" charset="0"/>
                <a:cs typeface="Times New Roman" panose="02020603050405020304" pitchFamily="18" charset="0"/>
              </a:rPr>
              <a:t>Тюбитейка, платок ;</a:t>
            </a:r>
          </a:p>
          <a:p>
            <a:pPr marL="285750" indent="-285750">
              <a:buFontTx/>
              <a:buChar char="-"/>
            </a:pPr>
            <a:r>
              <a:rPr lang="tt-RU" sz="1600" dirty="0" smtClean="0">
                <a:latin typeface="Comic Sans MS" panose="030F0702030302020204" pitchFamily="66" charset="0"/>
                <a:cs typeface="Times New Roman" panose="02020603050405020304" pitchFamily="18" charset="0"/>
              </a:rPr>
              <a:t>Национальная блюда “Треугольник”</a:t>
            </a:r>
          </a:p>
          <a:p>
            <a:pPr marL="285750" indent="-285750">
              <a:buFontTx/>
              <a:buChar char="-"/>
            </a:pPr>
            <a:r>
              <a:rPr lang="tt-RU" sz="1600" dirty="0" smtClean="0">
                <a:latin typeface="Comic Sans MS" panose="030F0702030302020204" pitchFamily="66" charset="0"/>
                <a:cs typeface="Times New Roman" panose="02020603050405020304" pitchFamily="18" charset="0"/>
              </a:rPr>
              <a:t>Матрешка</a:t>
            </a:r>
          </a:p>
          <a:p>
            <a:pPr marL="285750" indent="-285750">
              <a:buFontTx/>
              <a:buChar char="-"/>
            </a:pPr>
            <a:r>
              <a:rPr lang="tt-RU" sz="1600" dirty="0" smtClean="0">
                <a:latin typeface="Comic Sans MS" panose="030F0702030302020204" pitchFamily="66" charset="0"/>
                <a:cs typeface="Times New Roman" panose="02020603050405020304" pitchFamily="18" charset="0"/>
              </a:rPr>
              <a:t>Папка “Высокая Гора”</a:t>
            </a:r>
          </a:p>
          <a:p>
            <a:pPr marL="285750" indent="-285750">
              <a:buFontTx/>
              <a:buChar char="-"/>
            </a:pPr>
            <a:r>
              <a:rPr lang="tt-RU" sz="1600" dirty="0" smtClean="0">
                <a:latin typeface="Comic Sans MS" panose="030F0702030302020204" pitchFamily="66" charset="0"/>
                <a:cs typeface="Times New Roman" panose="02020603050405020304" pitchFamily="18" charset="0"/>
              </a:rPr>
              <a:t>Папка с национальными играми разных народов</a:t>
            </a:r>
          </a:p>
          <a:p>
            <a:pPr marL="285750" indent="-285750">
              <a:buFontTx/>
              <a:buChar char="-"/>
            </a:pPr>
            <a:r>
              <a:rPr lang="ru-RU" sz="1600" dirty="0" smtClean="0">
                <a:latin typeface="Comic Sans MS" panose="030F0702030302020204" pitchFamily="66" charset="0"/>
                <a:cs typeface="Times New Roman" panose="02020603050405020304" pitchFamily="18" charset="0"/>
              </a:rPr>
              <a:t>Карточки  «Казань»,  «Универсиада», </a:t>
            </a:r>
          </a:p>
          <a:p>
            <a:r>
              <a:rPr lang="ru-RU" sz="1600" dirty="0" smtClean="0">
                <a:latin typeface="Comic Sans MS" panose="030F0702030302020204" pitchFamily="66" charset="0"/>
                <a:cs typeface="Times New Roman" panose="02020603050405020304" pitchFamily="18" charset="0"/>
              </a:rPr>
              <a:t>«Достопримечательности Москвы»</a:t>
            </a:r>
          </a:p>
          <a:p>
            <a:pPr marL="285750" indent="-285750">
              <a:buFontTx/>
              <a:buChar char="-"/>
            </a:pPr>
            <a:r>
              <a:rPr lang="ru-RU" sz="1600" dirty="0" smtClean="0">
                <a:latin typeface="Comic Sans MS" panose="030F0702030302020204" pitchFamily="66" charset="0"/>
                <a:cs typeface="Times New Roman" panose="02020603050405020304" pitchFamily="18" charset="0"/>
              </a:rPr>
              <a:t> </a:t>
            </a:r>
            <a:r>
              <a:rPr lang="tt-RU" sz="1600" dirty="0">
                <a:latin typeface="Comic Sans MS" panose="030F0702030302020204" pitchFamily="66" charset="0"/>
                <a:cs typeface="Times New Roman" panose="02020603050405020304" pitchFamily="18" charset="0"/>
              </a:rPr>
              <a:t>Дидактические </a:t>
            </a:r>
            <a:r>
              <a:rPr lang="tt-RU" sz="1600" dirty="0" smtClean="0">
                <a:latin typeface="Comic Sans MS" panose="030F0702030302020204" pitchFamily="66" charset="0"/>
                <a:cs typeface="Times New Roman" panose="02020603050405020304" pitchFamily="18" charset="0"/>
              </a:rPr>
              <a:t>игры:  </a:t>
            </a:r>
            <a:r>
              <a:rPr lang="tt-RU" sz="1600" dirty="0">
                <a:latin typeface="Comic Sans MS" panose="030F0702030302020204" pitchFamily="66" charset="0"/>
                <a:cs typeface="Times New Roman" panose="02020603050405020304" pitchFamily="18" charset="0"/>
              </a:rPr>
              <a:t>“Составь картинку из кубиков”, </a:t>
            </a:r>
          </a:p>
          <a:p>
            <a:r>
              <a:rPr lang="tt-RU" sz="1600" dirty="0">
                <a:latin typeface="Comic Sans MS" panose="030F0702030302020204" pitchFamily="66" charset="0"/>
                <a:cs typeface="Times New Roman" panose="02020603050405020304" pitchFamily="18" charset="0"/>
              </a:rPr>
              <a:t>“Украшай  национальную одежду”, “ Найди лишний узор</a:t>
            </a:r>
            <a:r>
              <a:rPr lang="tt-RU" sz="1600" dirty="0" smtClean="0">
                <a:latin typeface="Comic Sans MS" panose="030F0702030302020204" pitchFamily="66" charset="0"/>
                <a:cs typeface="Times New Roman" panose="02020603050405020304" pitchFamily="18" charset="0"/>
              </a:rPr>
              <a:t>”</a:t>
            </a:r>
          </a:p>
          <a:p>
            <a:endParaRPr lang="tt-RU" sz="1600" dirty="0">
              <a:latin typeface="Comic Sans MS" panose="030F0702030302020204" pitchFamily="66" charset="0"/>
              <a:cs typeface="Times New Roman" panose="02020603050405020304" pitchFamily="18" charset="0"/>
            </a:endParaRPr>
          </a:p>
          <a:p>
            <a:r>
              <a:rPr lang="tt-RU" sz="1600" dirty="0" smtClean="0">
                <a:latin typeface="Comic Sans MS" panose="030F0702030302020204" pitchFamily="66" charset="0"/>
                <a:cs typeface="Times New Roman" panose="02020603050405020304" pitchFamily="18" charset="0"/>
              </a:rPr>
              <a:t>Книги:</a:t>
            </a:r>
          </a:p>
          <a:p>
            <a:pPr marL="285750" indent="-285750">
              <a:buFontTx/>
              <a:buChar char="-"/>
            </a:pPr>
            <a:r>
              <a:rPr lang="tt-RU" sz="1600" dirty="0" smtClean="0">
                <a:latin typeface="Comic Sans MS" panose="030F0702030302020204" pitchFamily="66" charset="0"/>
                <a:cs typeface="Times New Roman" panose="02020603050405020304" pitchFamily="18" charset="0"/>
              </a:rPr>
              <a:t>Р.Харис. “Татарстан символлары.Символы Татарстана” </a:t>
            </a:r>
          </a:p>
          <a:p>
            <a:pPr marL="285750" indent="-285750">
              <a:buFontTx/>
              <a:buChar char="-"/>
            </a:pPr>
            <a:r>
              <a:rPr lang="tt-RU" sz="1600" dirty="0" smtClean="0">
                <a:latin typeface="Comic Sans MS" panose="030F0702030302020204" pitchFamily="66" charset="0"/>
                <a:cs typeface="Times New Roman" panose="02020603050405020304" pitchFamily="18" charset="0"/>
              </a:rPr>
              <a:t>Татарстан – минем Ватаным. Татарстан – Родина моя </a:t>
            </a:r>
          </a:p>
          <a:p>
            <a:pPr marL="285750" indent="-285750">
              <a:buFontTx/>
              <a:buChar char="-"/>
            </a:pPr>
            <a:r>
              <a:rPr lang="tt-RU" sz="1600" dirty="0" smtClean="0">
                <a:latin typeface="Comic Sans MS" panose="030F0702030302020204" pitchFamily="66" charset="0"/>
                <a:cs typeface="Times New Roman" panose="02020603050405020304" pitchFamily="18" charset="0"/>
              </a:rPr>
              <a:t>Татар халык киемнэре. Татарская народная одежда</a:t>
            </a:r>
          </a:p>
          <a:p>
            <a:pPr marL="285750" indent="-285750">
              <a:buFontTx/>
              <a:buChar char="-"/>
            </a:pPr>
            <a:r>
              <a:rPr lang="tt-RU" sz="1600" dirty="0" smtClean="0">
                <a:latin typeface="Comic Sans MS" panose="030F0702030302020204" pitchFamily="66" charset="0"/>
                <a:cs typeface="Times New Roman" panose="02020603050405020304" pitchFamily="18" charset="0"/>
              </a:rPr>
              <a:t>Декоративно- прикладное искуство казанских татар</a:t>
            </a:r>
          </a:p>
          <a:p>
            <a:pPr marL="285750" indent="-285750">
              <a:buFontTx/>
              <a:buChar char="-"/>
            </a:pPr>
            <a:r>
              <a:rPr lang="tt-RU" sz="1600" dirty="0" smtClean="0">
                <a:latin typeface="Comic Sans MS" panose="030F0702030302020204" pitchFamily="66" charset="0"/>
                <a:cs typeface="Times New Roman" panose="02020603050405020304" pitchFamily="18" charset="0"/>
              </a:rPr>
              <a:t>Татар халык экиятлэре</a:t>
            </a:r>
          </a:p>
          <a:p>
            <a:pPr marL="285750" indent="-285750">
              <a:buFontTx/>
              <a:buChar char="-"/>
            </a:pPr>
            <a:r>
              <a:rPr lang="tt-RU" sz="1600" dirty="0" smtClean="0">
                <a:latin typeface="Comic Sans MS" panose="030F0702030302020204" pitchFamily="66" charset="0"/>
                <a:cs typeface="Times New Roman" panose="02020603050405020304" pitchFamily="18" charset="0"/>
              </a:rPr>
              <a:t>Г.Тукай  “Тылсымлы сэхифэлэр”</a:t>
            </a:r>
          </a:p>
          <a:p>
            <a:pPr marL="285750" indent="-285750">
              <a:buFontTx/>
              <a:buChar char="-"/>
            </a:pPr>
            <a:r>
              <a:rPr lang="tt-RU" sz="1600" dirty="0">
                <a:latin typeface="Comic Sans MS" panose="030F0702030302020204" pitchFamily="66" charset="0"/>
                <a:cs typeface="Times New Roman" panose="02020603050405020304" pitchFamily="18" charset="0"/>
              </a:rPr>
              <a:t> </a:t>
            </a:r>
            <a:r>
              <a:rPr lang="tt-RU" sz="1600" dirty="0" smtClean="0">
                <a:latin typeface="Comic Sans MS" panose="030F0702030302020204" pitchFamily="66" charset="0"/>
                <a:cs typeface="Times New Roman" panose="02020603050405020304" pitchFamily="18" charset="0"/>
              </a:rPr>
              <a:t>“Музей   Г.Тукая в Кырлае”</a:t>
            </a:r>
          </a:p>
          <a:p>
            <a:pPr marL="285750" indent="-285750">
              <a:buFontTx/>
              <a:buChar char="-"/>
            </a:pPr>
            <a:r>
              <a:rPr lang="tt-RU" sz="1600" dirty="0" smtClean="0">
                <a:latin typeface="Comic Sans MS" panose="030F0702030302020204" pitchFamily="66" charset="0"/>
                <a:cs typeface="Times New Roman" panose="02020603050405020304" pitchFamily="18" charset="0"/>
              </a:rPr>
              <a:t>“Музей Г. Тукая в Казани”</a:t>
            </a:r>
          </a:p>
          <a:p>
            <a:pPr marL="285750" indent="-285750">
              <a:buFontTx/>
              <a:buChar char="-"/>
            </a:pPr>
            <a:r>
              <a:rPr lang="tt-RU" sz="1600" dirty="0" smtClean="0">
                <a:latin typeface="Comic Sans MS" panose="030F0702030302020204" pitchFamily="66" charset="0"/>
                <a:cs typeface="Times New Roman" panose="02020603050405020304" pitchFamily="18" charset="0"/>
              </a:rPr>
              <a:t>Г.Тукай  “ И матур тел”</a:t>
            </a:r>
          </a:p>
          <a:p>
            <a:pPr marL="285750" indent="-285750">
              <a:buFontTx/>
              <a:buChar char="-"/>
            </a:pPr>
            <a:r>
              <a:rPr lang="tt-RU" sz="1600" dirty="0" smtClean="0">
                <a:latin typeface="Comic Sans MS" panose="030F0702030302020204" pitchFamily="66" charset="0"/>
                <a:cs typeface="Times New Roman" panose="02020603050405020304" pitchFamily="18" charset="0"/>
              </a:rPr>
              <a:t>Карточки  про Кырлай</a:t>
            </a:r>
          </a:p>
          <a:p>
            <a:pPr marL="285750" indent="-285750">
              <a:buFontTx/>
              <a:buChar char="-"/>
            </a:pPr>
            <a:r>
              <a:rPr lang="tt-RU" sz="1600" dirty="0" smtClean="0">
                <a:latin typeface="Comic Sans MS" panose="030F0702030302020204" pitchFamily="66" charset="0"/>
                <a:cs typeface="Times New Roman" panose="02020603050405020304" pitchFamily="18" charset="0"/>
              </a:rPr>
              <a:t>Журналы “Салават купере”</a:t>
            </a:r>
          </a:p>
          <a:p>
            <a:pPr marL="285750" indent="-285750">
              <a:buFontTx/>
              <a:buChar char="-"/>
            </a:pPr>
            <a:r>
              <a:rPr lang="tt-RU" sz="1600" dirty="0" smtClean="0">
                <a:latin typeface="Comic Sans MS" panose="030F0702030302020204" pitchFamily="66" charset="0"/>
                <a:cs typeface="Times New Roman" panose="02020603050405020304" pitchFamily="18" charset="0"/>
              </a:rPr>
              <a:t>Журналы “Тылсымлы куллар”</a:t>
            </a:r>
            <a:endParaRPr lang="ru-RU" sz="1600" dirty="0" smtClean="0">
              <a:latin typeface="Comic Sans MS" panose="030F0702030302020204" pitchFamily="66" charset="0"/>
              <a:cs typeface="Times New Roman" panose="02020603050405020304" pitchFamily="18" charset="0"/>
            </a:endParaRPr>
          </a:p>
          <a:p>
            <a:pPr marL="285750" indent="-285750">
              <a:buFontTx/>
              <a:buChar char="-"/>
            </a:pPr>
            <a:endParaRPr lang="tt-RU" dirty="0" smtClean="0">
              <a:latin typeface="Comic Sans MS" panose="030F0702030302020204" pitchFamily="66" charset="0"/>
              <a:cs typeface="Times New Roman" panose="02020603050405020304" pitchFamily="18" charset="0"/>
            </a:endParaRPr>
          </a:p>
          <a:p>
            <a:pPr marL="285750" indent="-285750">
              <a:buFontTx/>
              <a:buChar char="-"/>
            </a:pPr>
            <a:endParaRPr lang="tt-RU" dirty="0">
              <a:latin typeface="Comic Sans MS" panose="030F0702030302020204" pitchFamily="66" charset="0"/>
              <a:cs typeface="Times New Roman" panose="02020603050405020304" pitchFamily="18" charset="0"/>
            </a:endParaRPr>
          </a:p>
          <a:p>
            <a:pPr marL="285750" indent="-285750">
              <a:buFontTx/>
              <a:buChar char="-"/>
            </a:pPr>
            <a:endParaRPr lang="tt-RU" dirty="0" smtClean="0">
              <a:latin typeface="Comic Sans MS" panose="030F0702030302020204" pitchFamily="66" charset="0"/>
              <a:cs typeface="Times New Roman" panose="02020603050405020304" pitchFamily="18" charset="0"/>
            </a:endParaRPr>
          </a:p>
          <a:p>
            <a:pPr marL="285750" indent="-285750">
              <a:buFontTx/>
              <a:buChar char="-"/>
            </a:pPr>
            <a:endParaRPr lang="ru-RU" dirty="0">
              <a:latin typeface="Comic Sans MS" panose="030F0702030302020204" pitchFamily="66" charset="0"/>
              <a:cs typeface="Times New Roman" panose="02020603050405020304" pitchFamily="18" charset="0"/>
            </a:endParaRPr>
          </a:p>
        </p:txBody>
      </p:sp>
    </p:spTree>
    <p:extLst>
      <p:ext uri="{BB962C8B-B14F-4D97-AF65-F5344CB8AC3E}">
        <p14:creationId xmlns:p14="http://schemas.microsoft.com/office/powerpoint/2010/main" val="2862208924"/>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3308" y="0"/>
            <a:ext cx="6834692" cy="9144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 name="Рисунок 2" descr="20161130_133432.jpg"/>
          <p:cNvPicPr>
            <a:picLocks noChangeAspect="1"/>
          </p:cNvPicPr>
          <p:nvPr/>
        </p:nvPicPr>
        <p:blipFill>
          <a:blip r:embed="rId3" cstate="print"/>
          <a:stretch>
            <a:fillRect/>
          </a:stretch>
        </p:blipFill>
        <p:spPr>
          <a:xfrm>
            <a:off x="2276872" y="3059832"/>
            <a:ext cx="4104456" cy="2469087"/>
          </a:xfrm>
          <a:prstGeom prst="rect">
            <a:avLst/>
          </a:prstGeom>
          <a:ln>
            <a:noFill/>
          </a:ln>
          <a:effectLst>
            <a:softEdge rad="112500"/>
          </a:effectLst>
        </p:spPr>
      </p:pic>
      <p:pic>
        <p:nvPicPr>
          <p:cNvPr id="4" name="Рисунок 3" descr="20170125_104344.jpg"/>
          <p:cNvPicPr>
            <a:picLocks noChangeAspect="1"/>
          </p:cNvPicPr>
          <p:nvPr/>
        </p:nvPicPr>
        <p:blipFill>
          <a:blip r:embed="rId4" cstate="print"/>
          <a:stretch>
            <a:fillRect/>
          </a:stretch>
        </p:blipFill>
        <p:spPr>
          <a:xfrm>
            <a:off x="764704" y="611560"/>
            <a:ext cx="4025265" cy="2421449"/>
          </a:xfrm>
          <a:prstGeom prst="rect">
            <a:avLst/>
          </a:prstGeom>
          <a:ln>
            <a:noFill/>
          </a:ln>
          <a:effectLst>
            <a:softEdge rad="112500"/>
          </a:effectLst>
        </p:spPr>
      </p:pic>
      <p:pic>
        <p:nvPicPr>
          <p:cNvPr id="5" name="Рисунок 4" descr="20170130_102959.jpg"/>
          <p:cNvPicPr>
            <a:picLocks noChangeAspect="1"/>
          </p:cNvPicPr>
          <p:nvPr/>
        </p:nvPicPr>
        <p:blipFill>
          <a:blip r:embed="rId5" cstate="print"/>
          <a:stretch>
            <a:fillRect/>
          </a:stretch>
        </p:blipFill>
        <p:spPr>
          <a:xfrm>
            <a:off x="692696" y="5508104"/>
            <a:ext cx="4392488" cy="2642356"/>
          </a:xfrm>
          <a:prstGeom prst="rect">
            <a:avLst/>
          </a:prstGeom>
          <a:ln>
            <a:noFill/>
          </a:ln>
          <a:effectLst>
            <a:softEdge rad="112500"/>
          </a:effectLst>
        </p:spPr>
      </p:pic>
    </p:spTree>
    <p:extLst>
      <p:ext uri="{BB962C8B-B14F-4D97-AF65-F5344CB8AC3E}">
        <p14:creationId xmlns:p14="http://schemas.microsoft.com/office/powerpoint/2010/main" val="159703831"/>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3308" y="0"/>
            <a:ext cx="6834692" cy="9144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Прямоугольник 1"/>
          <p:cNvSpPr/>
          <p:nvPr/>
        </p:nvSpPr>
        <p:spPr>
          <a:xfrm>
            <a:off x="1132608" y="867996"/>
            <a:ext cx="4744663" cy="4278094"/>
          </a:xfrm>
          <a:prstGeom prst="rect">
            <a:avLst/>
          </a:prstGeom>
        </p:spPr>
        <p:txBody>
          <a:bodyPr wrap="square">
            <a:spAutoFit/>
          </a:bodyPr>
          <a:lstStyle/>
          <a:p>
            <a:pPr lvl="0"/>
            <a:r>
              <a:rPr lang="tt-RU" sz="1600" dirty="0" smtClean="0">
                <a:solidFill>
                  <a:prstClr val="black"/>
                </a:solidFill>
                <a:latin typeface="Comic Sans MS" panose="030F0702030302020204" pitchFamily="66" charset="0"/>
                <a:cs typeface="Times New Roman" panose="02020603050405020304" pitchFamily="18" charset="0"/>
              </a:rPr>
              <a:t>По УМК:</a:t>
            </a:r>
            <a:endParaRPr lang="tt-RU" sz="1600" dirty="0">
              <a:solidFill>
                <a:prstClr val="black"/>
              </a:solidFill>
              <a:latin typeface="Comic Sans MS" panose="030F0702030302020204" pitchFamily="66" charset="0"/>
              <a:cs typeface="Times New Roman" panose="02020603050405020304" pitchFamily="18" charset="0"/>
            </a:endParaRPr>
          </a:p>
          <a:p>
            <a:pPr marL="285750" lvl="0" indent="-285750">
              <a:buFontTx/>
              <a:buChar char="-"/>
            </a:pPr>
            <a:r>
              <a:rPr lang="tt-RU" sz="1600" dirty="0">
                <a:solidFill>
                  <a:prstClr val="black"/>
                </a:solidFill>
                <a:latin typeface="Comic Sans MS" panose="030F0702030302020204" pitchFamily="66" charset="0"/>
                <a:cs typeface="Times New Roman" panose="02020603050405020304" pitchFamily="18" charset="0"/>
              </a:rPr>
              <a:t>Пальчиковая игра “Семья”(УМК)</a:t>
            </a:r>
          </a:p>
          <a:p>
            <a:pPr marL="285750" lvl="0" indent="-285750">
              <a:buFontTx/>
              <a:buChar char="-"/>
            </a:pPr>
            <a:r>
              <a:rPr lang="tt-RU" sz="1600" dirty="0">
                <a:solidFill>
                  <a:prstClr val="black"/>
                </a:solidFill>
                <a:latin typeface="Comic Sans MS" panose="030F0702030302020204" pitchFamily="66" charset="0"/>
                <a:cs typeface="Times New Roman" panose="02020603050405020304" pitchFamily="18" charset="0"/>
              </a:rPr>
              <a:t>Кубики  с материалом УМК</a:t>
            </a:r>
          </a:p>
          <a:p>
            <a:pPr marL="285750" lvl="0" indent="-285750">
              <a:buFontTx/>
              <a:buChar char="-"/>
            </a:pPr>
            <a:r>
              <a:rPr lang="tt-RU" sz="1600" dirty="0">
                <a:solidFill>
                  <a:prstClr val="black"/>
                </a:solidFill>
                <a:latin typeface="Comic Sans MS" panose="030F0702030302020204" pitchFamily="66" charset="0"/>
                <a:cs typeface="Times New Roman" panose="02020603050405020304" pitchFamily="18" charset="0"/>
              </a:rPr>
              <a:t>Папка УМК –материалы для закрепления пройденного </a:t>
            </a:r>
          </a:p>
          <a:p>
            <a:pPr lvl="0"/>
            <a:r>
              <a:rPr lang="tt-RU" sz="1600" dirty="0">
                <a:solidFill>
                  <a:prstClr val="black"/>
                </a:solidFill>
                <a:latin typeface="Comic Sans MS" panose="030F0702030302020204" pitchFamily="66" charset="0"/>
                <a:cs typeface="Times New Roman" panose="02020603050405020304" pitchFamily="18" charset="0"/>
              </a:rPr>
              <a:t> материала по проекту “Мой дом”</a:t>
            </a:r>
          </a:p>
          <a:p>
            <a:pPr marL="285750" lvl="0" indent="-285750">
              <a:buFontTx/>
              <a:buChar char="-"/>
            </a:pPr>
            <a:r>
              <a:rPr lang="tt-RU" sz="1600" dirty="0">
                <a:solidFill>
                  <a:prstClr val="black"/>
                </a:solidFill>
                <a:latin typeface="Comic Sans MS" panose="030F0702030302020204" pitchFamily="66" charset="0"/>
                <a:cs typeface="Times New Roman" panose="02020603050405020304" pitchFamily="18" charset="0"/>
              </a:rPr>
              <a:t>Раскраски  по УМК  по проекту “Мой дом”</a:t>
            </a:r>
          </a:p>
          <a:p>
            <a:pPr marL="285750" lvl="0" indent="-285750">
              <a:buFontTx/>
              <a:buChar char="-"/>
            </a:pPr>
            <a:r>
              <a:rPr lang="tt-RU" sz="1600" dirty="0">
                <a:solidFill>
                  <a:prstClr val="black"/>
                </a:solidFill>
                <a:latin typeface="Comic Sans MS" panose="030F0702030302020204" pitchFamily="66" charset="0"/>
                <a:cs typeface="Times New Roman" panose="02020603050405020304" pitchFamily="18" charset="0"/>
              </a:rPr>
              <a:t>Игры и задания для детей по проекту  “Мой дом”</a:t>
            </a:r>
          </a:p>
          <a:p>
            <a:pPr marL="285750" lvl="0" indent="-285750">
              <a:buFontTx/>
              <a:buChar char="-"/>
            </a:pPr>
            <a:r>
              <a:rPr lang="ru-RU" sz="1600" dirty="0">
                <a:solidFill>
                  <a:prstClr val="black"/>
                </a:solidFill>
                <a:latin typeface="Comic Sans MS" panose="030F0702030302020204" pitchFamily="66" charset="0"/>
                <a:cs typeface="Times New Roman" panose="02020603050405020304" pitchFamily="18" charset="0"/>
              </a:rPr>
              <a:t>«200 игр по проекту «Мой дом»» . Автор  Исаева  Р.С</a:t>
            </a:r>
            <a:r>
              <a:rPr lang="ru-RU" sz="1600" dirty="0" smtClean="0">
                <a:solidFill>
                  <a:prstClr val="black"/>
                </a:solidFill>
                <a:latin typeface="Comic Sans MS" panose="030F0702030302020204" pitchFamily="66" charset="0"/>
                <a:cs typeface="Times New Roman" panose="02020603050405020304" pitchFamily="18" charset="0"/>
              </a:rPr>
              <a:t>.</a:t>
            </a:r>
          </a:p>
          <a:p>
            <a:pPr marL="285750" lvl="0" indent="-285750">
              <a:buFontTx/>
              <a:buChar char="-"/>
            </a:pPr>
            <a:r>
              <a:rPr lang="ru-RU" sz="1600" dirty="0" smtClean="0">
                <a:solidFill>
                  <a:prstClr val="black"/>
                </a:solidFill>
                <a:latin typeface="Comic Sans MS" panose="030F0702030302020204" pitchFamily="66" charset="0"/>
                <a:cs typeface="Times New Roman" panose="02020603050405020304" pitchFamily="18" charset="0"/>
              </a:rPr>
              <a:t>Дидактические игры:</a:t>
            </a:r>
          </a:p>
          <a:p>
            <a:pPr marL="342900" lvl="0" indent="-342900">
              <a:buAutoNum type="arabicPeriod"/>
            </a:pPr>
            <a:r>
              <a:rPr lang="ru-RU" sz="1600" dirty="0" smtClean="0">
                <a:solidFill>
                  <a:prstClr val="black"/>
                </a:solidFill>
                <a:latin typeface="Comic Sans MS" panose="030F0702030302020204" pitchFamily="66" charset="0"/>
                <a:cs typeface="Times New Roman" panose="02020603050405020304" pitchFamily="18" charset="0"/>
              </a:rPr>
              <a:t>«Кем </a:t>
            </a:r>
            <a:r>
              <a:rPr lang="ru-RU" sz="1600" dirty="0" err="1" smtClean="0">
                <a:solidFill>
                  <a:prstClr val="black"/>
                </a:solidFill>
                <a:latin typeface="Comic Sans MS" panose="030F0702030302020204" pitchFamily="66" charset="0"/>
                <a:cs typeface="Times New Roman" panose="02020603050405020304" pitchFamily="18" charset="0"/>
              </a:rPr>
              <a:t>кайда</a:t>
            </a:r>
            <a:r>
              <a:rPr lang="ru-RU" sz="1600" dirty="0" smtClean="0">
                <a:solidFill>
                  <a:prstClr val="black"/>
                </a:solidFill>
                <a:latin typeface="Comic Sans MS" panose="030F0702030302020204" pitchFamily="66" charset="0"/>
                <a:cs typeface="Times New Roman" panose="02020603050405020304" pitchFamily="18" charset="0"/>
              </a:rPr>
              <a:t> </a:t>
            </a:r>
            <a:r>
              <a:rPr lang="ru-RU" sz="1600" dirty="0" err="1" smtClean="0">
                <a:solidFill>
                  <a:prstClr val="black"/>
                </a:solidFill>
                <a:latin typeface="Comic Sans MS" panose="030F0702030302020204" pitchFamily="66" charset="0"/>
                <a:cs typeface="Times New Roman" panose="02020603050405020304" pitchFamily="18" charset="0"/>
              </a:rPr>
              <a:t>яши</a:t>
            </a:r>
            <a:r>
              <a:rPr lang="ru-RU" sz="1600" dirty="0" smtClean="0">
                <a:solidFill>
                  <a:prstClr val="black"/>
                </a:solidFill>
                <a:latin typeface="Comic Sans MS" panose="030F0702030302020204" pitchFamily="66" charset="0"/>
                <a:cs typeface="Times New Roman" panose="02020603050405020304" pitchFamily="18" charset="0"/>
              </a:rPr>
              <a:t>?», «Кто  где живет? »</a:t>
            </a:r>
          </a:p>
          <a:p>
            <a:pPr marL="342900" lvl="0" indent="-342900">
              <a:buAutoNum type="arabicPeriod"/>
            </a:pPr>
            <a:r>
              <a:rPr lang="ru-RU" sz="1600" dirty="0" smtClean="0">
                <a:solidFill>
                  <a:prstClr val="black"/>
                </a:solidFill>
                <a:latin typeface="Comic Sans MS" panose="030F0702030302020204" pitchFamily="66" charset="0"/>
                <a:cs typeface="Times New Roman" panose="02020603050405020304" pitchFamily="18" charset="0"/>
              </a:rPr>
              <a:t>«</a:t>
            </a:r>
            <a:r>
              <a:rPr lang="ru-RU" sz="1600" dirty="0" err="1" smtClean="0">
                <a:solidFill>
                  <a:prstClr val="black"/>
                </a:solidFill>
                <a:latin typeface="Comic Sans MS" panose="030F0702030302020204" pitchFamily="66" charset="0"/>
                <a:cs typeface="Times New Roman" panose="02020603050405020304" pitchFamily="18" charset="0"/>
              </a:rPr>
              <a:t>Нэрсэ</a:t>
            </a:r>
            <a:r>
              <a:rPr lang="ru-RU" sz="1600" dirty="0" smtClean="0">
                <a:solidFill>
                  <a:prstClr val="black"/>
                </a:solidFill>
                <a:latin typeface="Comic Sans MS" panose="030F0702030302020204" pitchFamily="66" charset="0"/>
                <a:cs typeface="Times New Roman" panose="02020603050405020304" pitchFamily="18" charset="0"/>
              </a:rPr>
              <a:t> </a:t>
            </a:r>
            <a:r>
              <a:rPr lang="ru-RU" sz="1600" dirty="0" err="1" smtClean="0">
                <a:solidFill>
                  <a:prstClr val="black"/>
                </a:solidFill>
                <a:latin typeface="Comic Sans MS" panose="030F0702030302020204" pitchFamily="66" charset="0"/>
                <a:cs typeface="Times New Roman" panose="02020603050405020304" pitchFamily="18" charset="0"/>
              </a:rPr>
              <a:t>артык</a:t>
            </a:r>
            <a:r>
              <a:rPr lang="ru-RU" sz="1600" dirty="0" smtClean="0">
                <a:solidFill>
                  <a:prstClr val="black"/>
                </a:solidFill>
                <a:latin typeface="Comic Sans MS" panose="030F0702030302020204" pitchFamily="66" charset="0"/>
                <a:cs typeface="Times New Roman" panose="02020603050405020304" pitchFamily="18" charset="0"/>
              </a:rPr>
              <a:t>?», «Что лишнее?»</a:t>
            </a:r>
          </a:p>
          <a:p>
            <a:pPr marL="342900" lvl="0" indent="-342900">
              <a:buFontTx/>
              <a:buAutoNum type="arabicPeriod"/>
            </a:pPr>
            <a:r>
              <a:rPr lang="ru-RU" sz="1600" dirty="0">
                <a:solidFill>
                  <a:prstClr val="black"/>
                </a:solidFill>
                <a:latin typeface="Comic Sans MS" panose="030F0702030302020204" pitchFamily="66" charset="0"/>
                <a:cs typeface="Times New Roman" panose="02020603050405020304" pitchFamily="18" charset="0"/>
              </a:rPr>
              <a:t>«</a:t>
            </a:r>
            <a:r>
              <a:rPr lang="ru-RU" sz="1600" dirty="0" err="1">
                <a:solidFill>
                  <a:prstClr val="black"/>
                </a:solidFill>
                <a:latin typeface="Comic Sans MS" panose="030F0702030302020204" pitchFamily="66" charset="0"/>
                <a:cs typeface="Times New Roman" panose="02020603050405020304" pitchFamily="18" charset="0"/>
              </a:rPr>
              <a:t>Бу</a:t>
            </a:r>
            <a:r>
              <a:rPr lang="ru-RU" sz="1600" dirty="0">
                <a:solidFill>
                  <a:prstClr val="black"/>
                </a:solidFill>
                <a:latin typeface="Comic Sans MS" panose="030F0702030302020204" pitchFamily="66" charset="0"/>
                <a:cs typeface="Times New Roman" panose="02020603050405020304" pitchFamily="18" charset="0"/>
              </a:rPr>
              <a:t> кем</a:t>
            </a:r>
            <a:r>
              <a:rPr lang="ru-RU" sz="1600" dirty="0" smtClean="0">
                <a:solidFill>
                  <a:prstClr val="black"/>
                </a:solidFill>
                <a:latin typeface="Comic Sans MS" panose="030F0702030302020204" pitchFamily="66" charset="0"/>
                <a:cs typeface="Times New Roman" panose="02020603050405020304" pitchFamily="18" charset="0"/>
              </a:rPr>
              <a:t>?»</a:t>
            </a:r>
            <a:r>
              <a:rPr lang="ru-RU" sz="1600" dirty="0">
                <a:solidFill>
                  <a:prstClr val="black"/>
                </a:solidFill>
                <a:latin typeface="Comic Sans MS" panose="030F0702030302020204" pitchFamily="66" charset="0"/>
                <a:cs typeface="Times New Roman" panose="02020603050405020304" pitchFamily="18" charset="0"/>
              </a:rPr>
              <a:t> </a:t>
            </a:r>
            <a:r>
              <a:rPr lang="ru-RU" sz="1600" dirty="0" smtClean="0">
                <a:solidFill>
                  <a:prstClr val="black"/>
                </a:solidFill>
                <a:latin typeface="Comic Sans MS" panose="030F0702030302020204" pitchFamily="66" charset="0"/>
                <a:cs typeface="Times New Roman" panose="02020603050405020304" pitchFamily="18" charset="0"/>
              </a:rPr>
              <a:t>, «</a:t>
            </a:r>
            <a:r>
              <a:rPr lang="ru-RU" sz="1600" dirty="0">
                <a:solidFill>
                  <a:prstClr val="black"/>
                </a:solidFill>
                <a:latin typeface="Comic Sans MS" panose="030F0702030302020204" pitchFamily="66" charset="0"/>
                <a:cs typeface="Times New Roman" panose="02020603050405020304" pitchFamily="18" charset="0"/>
              </a:rPr>
              <a:t>Это кто</a:t>
            </a:r>
            <a:r>
              <a:rPr lang="ru-RU" sz="1600" dirty="0" smtClean="0">
                <a:solidFill>
                  <a:prstClr val="black"/>
                </a:solidFill>
                <a:latin typeface="Comic Sans MS" panose="030F0702030302020204" pitchFamily="66" charset="0"/>
                <a:cs typeface="Times New Roman" panose="02020603050405020304" pitchFamily="18" charset="0"/>
              </a:rPr>
              <a:t>?»</a:t>
            </a:r>
          </a:p>
          <a:p>
            <a:pPr marL="342900" lvl="0" indent="-342900">
              <a:buFontTx/>
              <a:buAutoNum type="arabicPeriod"/>
            </a:pPr>
            <a:r>
              <a:rPr lang="ru-RU" sz="1600" dirty="0" smtClean="0">
                <a:solidFill>
                  <a:prstClr val="black"/>
                </a:solidFill>
                <a:latin typeface="Comic Sans MS" panose="030F0702030302020204" pitchFamily="66" charset="0"/>
                <a:cs typeface="Times New Roman" panose="02020603050405020304" pitchFamily="18" charset="0"/>
              </a:rPr>
              <a:t>«Кем </a:t>
            </a:r>
            <a:r>
              <a:rPr lang="ru-RU" sz="1600" dirty="0" err="1" smtClean="0">
                <a:solidFill>
                  <a:prstClr val="black"/>
                </a:solidFill>
                <a:latin typeface="Comic Sans MS" panose="030F0702030302020204" pitchFamily="66" charset="0"/>
                <a:cs typeface="Times New Roman" panose="02020603050405020304" pitchFamily="18" charset="0"/>
              </a:rPr>
              <a:t>юк</a:t>
            </a:r>
            <a:r>
              <a:rPr lang="ru-RU" sz="1600" dirty="0" smtClean="0">
                <a:solidFill>
                  <a:prstClr val="black"/>
                </a:solidFill>
                <a:latin typeface="Comic Sans MS" panose="030F0702030302020204" pitchFamily="66" charset="0"/>
                <a:cs typeface="Times New Roman" panose="02020603050405020304" pitchFamily="18" charset="0"/>
              </a:rPr>
              <a:t>?», «Кого нет?»</a:t>
            </a:r>
            <a:endParaRPr lang="tt-RU" sz="1600" dirty="0">
              <a:solidFill>
                <a:prstClr val="black"/>
              </a:solidFill>
              <a:latin typeface="Comic Sans MS" panose="030F0702030302020204" pitchFamily="66" charset="0"/>
              <a:cs typeface="Times New Roman" panose="02020603050405020304" pitchFamily="18" charset="0"/>
            </a:endParaRPr>
          </a:p>
          <a:p>
            <a:endParaRPr lang="ru-RU" sz="1600" dirty="0">
              <a:solidFill>
                <a:prstClr val="black"/>
              </a:solidFill>
              <a:latin typeface="Comic Sans MS" panose="030F0702030302020204" pitchFamily="66" charset="0"/>
              <a:cs typeface="Times New Roman" panose="02020603050405020304" pitchFamily="18" charset="0"/>
            </a:endParaRPr>
          </a:p>
        </p:txBody>
      </p:sp>
      <p:pic>
        <p:nvPicPr>
          <p:cNvPr id="4" name="Рисунок 3" descr="20170208_172011.jpg"/>
          <p:cNvPicPr>
            <a:picLocks noChangeAspect="1"/>
          </p:cNvPicPr>
          <p:nvPr/>
        </p:nvPicPr>
        <p:blipFill>
          <a:blip r:embed="rId3" cstate="print"/>
          <a:stretch>
            <a:fillRect/>
          </a:stretch>
        </p:blipFill>
        <p:spPr>
          <a:xfrm rot="5400000">
            <a:off x="3337353" y="5167704"/>
            <a:ext cx="3351645" cy="2304256"/>
          </a:xfrm>
          <a:prstGeom prst="rect">
            <a:avLst/>
          </a:prstGeom>
          <a:ln>
            <a:noFill/>
          </a:ln>
          <a:effectLst>
            <a:softEdge rad="112500"/>
          </a:effectLst>
        </p:spPr>
      </p:pic>
      <p:pic>
        <p:nvPicPr>
          <p:cNvPr id="5" name="Рисунок 4" descr="20170208_172339.jpg"/>
          <p:cNvPicPr>
            <a:picLocks noChangeAspect="1"/>
          </p:cNvPicPr>
          <p:nvPr/>
        </p:nvPicPr>
        <p:blipFill>
          <a:blip r:embed="rId4" cstate="print"/>
          <a:stretch>
            <a:fillRect/>
          </a:stretch>
        </p:blipFill>
        <p:spPr>
          <a:xfrm>
            <a:off x="764704" y="5364088"/>
            <a:ext cx="2772138" cy="2232248"/>
          </a:xfrm>
          <a:prstGeom prst="rect">
            <a:avLst/>
          </a:prstGeom>
          <a:ln>
            <a:noFill/>
          </a:ln>
          <a:effectLst>
            <a:softEdge rad="112500"/>
          </a:effectLst>
        </p:spPr>
      </p:pic>
    </p:spTree>
    <p:extLst>
      <p:ext uri="{BB962C8B-B14F-4D97-AF65-F5344CB8AC3E}">
        <p14:creationId xmlns:p14="http://schemas.microsoft.com/office/powerpoint/2010/main" val="2767336369"/>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3308" y="0"/>
            <a:ext cx="6834692" cy="9144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4" name="Рисунок 3" descr="20170208_173300.jpg"/>
          <p:cNvPicPr>
            <a:picLocks noChangeAspect="1"/>
          </p:cNvPicPr>
          <p:nvPr/>
        </p:nvPicPr>
        <p:blipFill>
          <a:blip r:embed="rId3" cstate="print"/>
          <a:stretch>
            <a:fillRect/>
          </a:stretch>
        </p:blipFill>
        <p:spPr>
          <a:xfrm>
            <a:off x="-4116" y="611560"/>
            <a:ext cx="5248430" cy="3157260"/>
          </a:xfrm>
          <a:prstGeom prst="ellipse">
            <a:avLst/>
          </a:prstGeom>
          <a:ln>
            <a:noFill/>
          </a:ln>
          <a:effectLst>
            <a:softEdge rad="112500"/>
          </a:effectLst>
        </p:spPr>
      </p:pic>
      <p:pic>
        <p:nvPicPr>
          <p:cNvPr id="3" name="Рисунок 2" descr="20170208_172628.jpg"/>
          <p:cNvPicPr>
            <a:picLocks noChangeAspect="1"/>
          </p:cNvPicPr>
          <p:nvPr/>
        </p:nvPicPr>
        <p:blipFill>
          <a:blip r:embed="rId4" cstate="print"/>
          <a:stretch>
            <a:fillRect/>
          </a:stretch>
        </p:blipFill>
        <p:spPr>
          <a:xfrm>
            <a:off x="1550485" y="2627784"/>
            <a:ext cx="5307515" cy="3192803"/>
          </a:xfrm>
          <a:prstGeom prst="ellipse">
            <a:avLst/>
          </a:prstGeom>
          <a:ln>
            <a:noFill/>
          </a:ln>
          <a:effectLst>
            <a:softEdge rad="112500"/>
          </a:effectLst>
        </p:spPr>
      </p:pic>
      <p:pic>
        <p:nvPicPr>
          <p:cNvPr id="5" name="Рисунок 4" descr="20170118_100223.jpg"/>
          <p:cNvPicPr>
            <a:picLocks noChangeAspect="1"/>
          </p:cNvPicPr>
          <p:nvPr/>
        </p:nvPicPr>
        <p:blipFill>
          <a:blip r:embed="rId5" cstate="print"/>
          <a:stretch>
            <a:fillRect/>
          </a:stretch>
        </p:blipFill>
        <p:spPr>
          <a:xfrm>
            <a:off x="260648" y="5076056"/>
            <a:ext cx="5706135" cy="3432598"/>
          </a:xfrm>
          <a:prstGeom prst="ellipse">
            <a:avLst/>
          </a:prstGeom>
          <a:ln>
            <a:noFill/>
          </a:ln>
          <a:effectLst>
            <a:softEdge rad="112500"/>
          </a:effectLst>
        </p:spPr>
      </p:pic>
    </p:spTree>
    <p:extLst>
      <p:ext uri="{BB962C8B-B14F-4D97-AF65-F5344CB8AC3E}">
        <p14:creationId xmlns:p14="http://schemas.microsoft.com/office/powerpoint/2010/main" val="3170464732"/>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3308" y="0"/>
            <a:ext cx="6834692" cy="9144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 name="Прямоугольник 2"/>
          <p:cNvSpPr/>
          <p:nvPr/>
        </p:nvSpPr>
        <p:spPr>
          <a:xfrm>
            <a:off x="764704" y="899592"/>
            <a:ext cx="5544616" cy="6186309"/>
          </a:xfrm>
          <a:prstGeom prst="rect">
            <a:avLst/>
          </a:prstGeom>
        </p:spPr>
        <p:txBody>
          <a:bodyPr wrap="square">
            <a:spAutoFit/>
          </a:bodyPr>
          <a:lstStyle/>
          <a:p>
            <a:pPr algn="ctr">
              <a:spcAft>
                <a:spcPts val="0"/>
              </a:spcAft>
            </a:pPr>
            <a:r>
              <a:rPr lang="ru-RU" sz="2800" b="1" dirty="0" smtClean="0">
                <a:latin typeface="Times New Roman"/>
                <a:ea typeface="Times New Roman"/>
              </a:rPr>
              <a:t>Центр книги</a:t>
            </a:r>
          </a:p>
          <a:p>
            <a:pPr>
              <a:spcAft>
                <a:spcPts val="0"/>
              </a:spcAft>
            </a:pPr>
            <a:r>
              <a:rPr lang="ru-RU" sz="2000" kern="0" dirty="0" smtClean="0">
                <a:latin typeface="Comic Sans MS" pitchFamily="66" charset="0"/>
                <a:cs typeface="Times New Roman" panose="02020603050405020304" pitchFamily="18" charset="0"/>
              </a:rPr>
              <a:t>Цель:</a:t>
            </a:r>
            <a:r>
              <a:rPr lang="ru-RU" sz="2800" kern="0" dirty="0">
                <a:solidFill>
                  <a:srgbClr val="333399">
                    <a:lumMod val="75000"/>
                  </a:srgbClr>
                </a:solidFill>
                <a:latin typeface="Comic Sans MS" pitchFamily="66" charset="0"/>
                <a:cs typeface="Times New Roman" panose="02020603050405020304" pitchFamily="18" charset="0"/>
              </a:rPr>
              <a:t> </a:t>
            </a:r>
            <a:r>
              <a:rPr lang="ru-RU" sz="2000" kern="0" dirty="0">
                <a:latin typeface="Comic Sans MS" pitchFamily="66" charset="0"/>
                <a:cs typeface="Times New Roman" panose="02020603050405020304" pitchFamily="18" charset="0"/>
              </a:rPr>
              <a:t>развитие познавательных и творческих способностей детей средствами детской художественной </a:t>
            </a:r>
            <a:r>
              <a:rPr lang="ru-RU" sz="2000" kern="0" dirty="0" smtClean="0">
                <a:latin typeface="Comic Sans MS" pitchFamily="66" charset="0"/>
                <a:cs typeface="Times New Roman" panose="02020603050405020304" pitchFamily="18" charset="0"/>
              </a:rPr>
              <a:t>литературы; формирование у дошкольников интереса к художественной литературе.</a:t>
            </a:r>
          </a:p>
          <a:p>
            <a:pPr>
              <a:spcAft>
                <a:spcPts val="0"/>
              </a:spcAft>
            </a:pPr>
            <a:r>
              <a:rPr lang="ru-RU" sz="2000" kern="0" dirty="0" smtClean="0">
                <a:latin typeface="Comic Sans MS" pitchFamily="66" charset="0"/>
                <a:ea typeface="Times New Roman"/>
                <a:cs typeface="Times New Roman" panose="02020603050405020304" pitchFamily="18" charset="0"/>
              </a:rPr>
              <a:t>Задачи:</a:t>
            </a:r>
            <a:endParaRPr lang="ru-RU" sz="2000" dirty="0" smtClean="0">
              <a:latin typeface="Comic Sans MS" pitchFamily="66" charset="0"/>
              <a:ea typeface="Times New Roman"/>
            </a:endParaRPr>
          </a:p>
          <a:p>
            <a:pPr>
              <a:spcAft>
                <a:spcPts val="0"/>
              </a:spcAft>
            </a:pPr>
            <a:r>
              <a:rPr lang="ru-RU" sz="2000" dirty="0" smtClean="0">
                <a:latin typeface="Comic Sans MS" pitchFamily="66" charset="0"/>
                <a:ea typeface="Times New Roman"/>
              </a:rPr>
              <a:t>-</a:t>
            </a:r>
            <a:r>
              <a:rPr lang="ru-RU" sz="2000" dirty="0">
                <a:latin typeface="Comic Sans MS" pitchFamily="66" charset="0"/>
                <a:ea typeface="Times New Roman"/>
              </a:rPr>
              <a:t>Учить самостоятельному сосредоточенному общению с книгой;</a:t>
            </a:r>
          </a:p>
          <a:p>
            <a:pPr>
              <a:spcAft>
                <a:spcPts val="0"/>
              </a:spcAft>
            </a:pPr>
            <a:r>
              <a:rPr lang="ru-RU" sz="2000" dirty="0">
                <a:latin typeface="Comic Sans MS" pitchFamily="66" charset="0"/>
                <a:ea typeface="Times New Roman"/>
              </a:rPr>
              <a:t>- Способствовать совместному рассматриванию и обсуждению. Общение воспитателя и ребенка носит теплый, доверительный характер;</a:t>
            </a:r>
          </a:p>
          <a:p>
            <a:pPr>
              <a:spcAft>
                <a:spcPts val="0"/>
              </a:spcAft>
            </a:pPr>
            <a:r>
              <a:rPr lang="ru-RU" sz="2000" dirty="0">
                <a:latin typeface="Comic Sans MS" pitchFamily="66" charset="0"/>
                <a:ea typeface="Times New Roman"/>
              </a:rPr>
              <a:t> - Формировать умение воспринимать книгу в единстве словесного и изобразительного  искусства;</a:t>
            </a:r>
          </a:p>
          <a:p>
            <a:pPr>
              <a:spcAft>
                <a:spcPts val="0"/>
              </a:spcAft>
            </a:pPr>
            <a:r>
              <a:rPr lang="ru-RU" sz="2000" dirty="0">
                <a:latin typeface="Comic Sans MS" pitchFamily="66" charset="0"/>
                <a:ea typeface="Times New Roman"/>
              </a:rPr>
              <a:t>   - Закрепить  интерес дошкольников  к сказкам</a:t>
            </a:r>
            <a:r>
              <a:rPr lang="ru-RU" sz="2000" dirty="0" smtClean="0">
                <a:latin typeface="Comic Sans MS" pitchFamily="66" charset="0"/>
                <a:ea typeface="Times New Roman"/>
              </a:rPr>
              <a:t>;</a:t>
            </a:r>
            <a:endParaRPr lang="ru-RU" sz="2000" dirty="0">
              <a:latin typeface="Comic Sans MS" pitchFamily="66" charset="0"/>
              <a:ea typeface="Times New Roman"/>
            </a:endParaRPr>
          </a:p>
        </p:txBody>
      </p:sp>
    </p:spTree>
    <p:extLst>
      <p:ext uri="{BB962C8B-B14F-4D97-AF65-F5344CB8AC3E}">
        <p14:creationId xmlns:p14="http://schemas.microsoft.com/office/powerpoint/2010/main" val="1721852114"/>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3308" y="0"/>
            <a:ext cx="6834692" cy="9144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TextBox 3"/>
          <p:cNvSpPr txBox="1"/>
          <p:nvPr/>
        </p:nvSpPr>
        <p:spPr>
          <a:xfrm>
            <a:off x="980728" y="971600"/>
            <a:ext cx="4896544" cy="4555093"/>
          </a:xfrm>
          <a:prstGeom prst="rect">
            <a:avLst/>
          </a:prstGeom>
          <a:noFill/>
        </p:spPr>
        <p:txBody>
          <a:bodyPr wrap="square" rtlCol="0">
            <a:spAutoFit/>
          </a:bodyPr>
          <a:lstStyle/>
          <a:p>
            <a:pPr lvl="0"/>
            <a:r>
              <a:rPr lang="ru-RU" b="1" dirty="0">
                <a:solidFill>
                  <a:srgbClr val="333333"/>
                </a:solidFill>
                <a:latin typeface="Comic Sans MS" panose="030F0702030302020204" pitchFamily="66" charset="0"/>
                <a:cs typeface="Times New Roman" panose="02020603050405020304" pitchFamily="18" charset="0"/>
              </a:rPr>
              <a:t>Комплектация уголка</a:t>
            </a:r>
            <a:r>
              <a:rPr lang="ru-RU" dirty="0">
                <a:solidFill>
                  <a:srgbClr val="333333"/>
                </a:solidFill>
                <a:latin typeface="Comic Sans MS" panose="030F0702030302020204" pitchFamily="66" charset="0"/>
                <a:cs typeface="Times New Roman" panose="02020603050405020304" pitchFamily="18" charset="0"/>
              </a:rPr>
              <a:t>:</a:t>
            </a:r>
          </a:p>
          <a:p>
            <a:endParaRPr lang="ru-RU" dirty="0">
              <a:latin typeface="Comic Sans MS" pitchFamily="66" charset="0"/>
            </a:endParaRPr>
          </a:p>
          <a:p>
            <a:pPr marL="342900" indent="-342900">
              <a:buAutoNum type="arabicPeriod"/>
            </a:pPr>
            <a:r>
              <a:rPr lang="ru-RU" dirty="0" smtClean="0">
                <a:latin typeface="Comic Sans MS" pitchFamily="66" charset="0"/>
              </a:rPr>
              <a:t>Русские народные сказки</a:t>
            </a:r>
          </a:p>
          <a:p>
            <a:pPr marL="342900" indent="-342900">
              <a:buAutoNum type="arabicPeriod"/>
            </a:pPr>
            <a:r>
              <a:rPr lang="ru-RU" dirty="0" smtClean="0">
                <a:latin typeface="Comic Sans MS" pitchFamily="66" charset="0"/>
              </a:rPr>
              <a:t>К. </a:t>
            </a:r>
            <a:r>
              <a:rPr lang="ru-RU" dirty="0" err="1" smtClean="0">
                <a:latin typeface="Comic Sans MS" pitchFamily="66" charset="0"/>
              </a:rPr>
              <a:t>Чуйковский</a:t>
            </a:r>
            <a:r>
              <a:rPr lang="ru-RU" dirty="0" smtClean="0">
                <a:latin typeface="Comic Sans MS" pitchFamily="66" charset="0"/>
              </a:rPr>
              <a:t> «Лучшие сказки»</a:t>
            </a:r>
          </a:p>
          <a:p>
            <a:pPr marL="342900" indent="-342900">
              <a:buAutoNum type="arabicPeriod"/>
            </a:pPr>
            <a:r>
              <a:rPr lang="ru-RU" dirty="0" err="1" smtClean="0">
                <a:latin typeface="Comic Sans MS" pitchFamily="66" charset="0"/>
              </a:rPr>
              <a:t>К.Чуйковский</a:t>
            </a:r>
            <a:r>
              <a:rPr lang="ru-RU" dirty="0" smtClean="0">
                <a:latin typeface="Comic Sans MS" pitchFamily="66" charset="0"/>
              </a:rPr>
              <a:t> «</a:t>
            </a:r>
            <a:r>
              <a:rPr lang="ru-RU" dirty="0" err="1" smtClean="0">
                <a:latin typeface="Comic Sans MS" pitchFamily="66" charset="0"/>
              </a:rPr>
              <a:t>Бармалей</a:t>
            </a:r>
            <a:r>
              <a:rPr lang="ru-RU" dirty="0" smtClean="0">
                <a:latin typeface="Comic Sans MS" pitchFamily="66" charset="0"/>
              </a:rPr>
              <a:t>»</a:t>
            </a:r>
          </a:p>
          <a:p>
            <a:pPr marL="342900" indent="-342900">
              <a:buAutoNum type="arabicPeriod"/>
            </a:pPr>
            <a:r>
              <a:rPr lang="ru-RU" dirty="0" err="1" smtClean="0">
                <a:latin typeface="Comic Sans MS" pitchFamily="66" charset="0"/>
              </a:rPr>
              <a:t>А.Барто</a:t>
            </a:r>
            <a:r>
              <a:rPr lang="ru-RU" dirty="0" smtClean="0">
                <a:latin typeface="Comic Sans MS" pitchFamily="66" charset="0"/>
              </a:rPr>
              <a:t> «Стихи детям»</a:t>
            </a:r>
          </a:p>
          <a:p>
            <a:pPr marL="342900" indent="-342900">
              <a:buAutoNum type="arabicPeriod"/>
            </a:pPr>
            <a:r>
              <a:rPr lang="ru-RU" dirty="0" err="1" smtClean="0">
                <a:latin typeface="Comic Sans MS" pitchFamily="66" charset="0"/>
              </a:rPr>
              <a:t>С.Маршак</a:t>
            </a:r>
            <a:r>
              <a:rPr lang="ru-RU" dirty="0" smtClean="0">
                <a:latin typeface="Comic Sans MS" pitchFamily="66" charset="0"/>
              </a:rPr>
              <a:t> «Стихи и сказки»</a:t>
            </a:r>
          </a:p>
          <a:p>
            <a:pPr marL="342900" indent="-342900">
              <a:buAutoNum type="arabicPeriod"/>
            </a:pPr>
            <a:r>
              <a:rPr lang="ru-RU" dirty="0" smtClean="0">
                <a:latin typeface="Comic Sans MS" pitchFamily="66" charset="0"/>
              </a:rPr>
              <a:t>Большая книга для маленьких</a:t>
            </a:r>
          </a:p>
          <a:p>
            <a:pPr marL="342900" indent="-342900">
              <a:buAutoNum type="arabicPeriod"/>
            </a:pPr>
            <a:r>
              <a:rPr lang="ru-RU" dirty="0" smtClean="0">
                <a:latin typeface="Comic Sans MS" pitchFamily="66" charset="0"/>
              </a:rPr>
              <a:t>Для самых маленьких «Русские сказки»</a:t>
            </a:r>
          </a:p>
          <a:p>
            <a:pPr marL="342900" indent="-342900">
              <a:buAutoNum type="arabicPeriod"/>
            </a:pPr>
            <a:r>
              <a:rPr lang="ru-RU" dirty="0" smtClean="0">
                <a:latin typeface="Comic Sans MS" pitchFamily="66" charset="0"/>
              </a:rPr>
              <a:t>Для самых маленьких «Возвращение блудного попугая»</a:t>
            </a:r>
          </a:p>
          <a:p>
            <a:pPr marL="342900" indent="-342900">
              <a:buAutoNum type="arabicPeriod"/>
            </a:pPr>
            <a:endParaRPr lang="ru-RU" dirty="0" smtClean="0">
              <a:latin typeface="Comic Sans MS" pitchFamily="66" charset="0"/>
            </a:endParaRPr>
          </a:p>
          <a:p>
            <a:pPr marL="342900" indent="-342900">
              <a:buAutoNum type="arabicPeriod"/>
            </a:pPr>
            <a:endParaRPr lang="ru-RU" dirty="0" smtClean="0"/>
          </a:p>
          <a:p>
            <a:pPr marL="342900" indent="-342900">
              <a:buAutoNum type="arabicPeriod"/>
            </a:pPr>
            <a:endParaRPr lang="ru-RU" dirty="0" smtClean="0"/>
          </a:p>
          <a:p>
            <a:endParaRPr lang="ru-RU" dirty="0"/>
          </a:p>
        </p:txBody>
      </p:sp>
      <p:pic>
        <p:nvPicPr>
          <p:cNvPr id="2" name="Рисунок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rot="4911822">
            <a:off x="-123249" y="5505763"/>
            <a:ext cx="3944002" cy="2372564"/>
          </a:xfrm>
          <a:prstGeom prst="rect">
            <a:avLst/>
          </a:prstGeom>
          <a:ln>
            <a:noFill/>
          </a:ln>
          <a:effectLst>
            <a:softEdge rad="112500"/>
          </a:effectLst>
        </p:spPr>
      </p:pic>
      <p:pic>
        <p:nvPicPr>
          <p:cNvPr id="3" name="Рисунок 2"/>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rot="6092860">
            <a:off x="2891567" y="5058176"/>
            <a:ext cx="3902660" cy="2347694"/>
          </a:xfrm>
          <a:prstGeom prst="rect">
            <a:avLst/>
          </a:prstGeom>
          <a:ln>
            <a:noFill/>
          </a:ln>
          <a:effectLst>
            <a:softEdge rad="112500"/>
          </a:effectLst>
        </p:spPr>
      </p:pic>
    </p:spTree>
    <p:extLst>
      <p:ext uri="{BB962C8B-B14F-4D97-AF65-F5344CB8AC3E}">
        <p14:creationId xmlns:p14="http://schemas.microsoft.com/office/powerpoint/2010/main" val="1721852114"/>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3308" y="0"/>
            <a:ext cx="6834692" cy="9144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Прямоугольник 1"/>
          <p:cNvSpPr/>
          <p:nvPr/>
        </p:nvSpPr>
        <p:spPr>
          <a:xfrm>
            <a:off x="596338" y="611560"/>
            <a:ext cx="5688632" cy="3754874"/>
          </a:xfrm>
          <a:prstGeom prst="rect">
            <a:avLst/>
          </a:prstGeom>
        </p:spPr>
        <p:txBody>
          <a:bodyPr wrap="square">
            <a:spAutoFit/>
          </a:bodyPr>
          <a:lstStyle/>
          <a:p>
            <a:pPr lvl="0" algn="ctr"/>
            <a:r>
              <a:rPr lang="ru-RU" sz="2400" b="1" dirty="0">
                <a:latin typeface="Times New Roman"/>
              </a:rPr>
              <a:t>Центр  </a:t>
            </a:r>
            <a:r>
              <a:rPr lang="ru-RU" sz="2400" b="1" dirty="0" err="1" smtClean="0">
                <a:latin typeface="Times New Roman"/>
              </a:rPr>
              <a:t>Речевичок</a:t>
            </a:r>
            <a:r>
              <a:rPr lang="ru-RU" sz="2400" b="1" dirty="0" smtClean="0">
                <a:latin typeface="Times New Roman"/>
              </a:rPr>
              <a:t> </a:t>
            </a:r>
            <a:endParaRPr lang="ru-RU" sz="2400" b="1" dirty="0">
              <a:latin typeface="Times New Roman"/>
            </a:endParaRPr>
          </a:p>
          <a:p>
            <a:pPr lvl="0" algn="just" fontAlgn="base">
              <a:spcBef>
                <a:spcPct val="0"/>
              </a:spcBef>
              <a:spcAft>
                <a:spcPct val="0"/>
              </a:spcAft>
            </a:pPr>
            <a:r>
              <a:rPr lang="ru-RU" sz="1400" b="1" dirty="0" smtClean="0">
                <a:solidFill>
                  <a:prstClr val="black"/>
                </a:solidFill>
                <a:latin typeface="Comic Sans MS" pitchFamily="66" charset="0"/>
                <a:ea typeface="Times New Roman" pitchFamily="18" charset="0"/>
                <a:cs typeface="Times New Roman" pitchFamily="18" charset="0"/>
              </a:rPr>
              <a:t>Цель</a:t>
            </a:r>
            <a:r>
              <a:rPr lang="ru-RU" sz="1400" b="1" dirty="0">
                <a:solidFill>
                  <a:prstClr val="black"/>
                </a:solidFill>
                <a:latin typeface="Comic Sans MS" pitchFamily="66" charset="0"/>
                <a:ea typeface="Times New Roman" pitchFamily="18" charset="0"/>
                <a:cs typeface="Times New Roman" pitchFamily="18" charset="0"/>
              </a:rPr>
              <a:t>.</a:t>
            </a:r>
            <a:endParaRPr lang="ru-RU" sz="1400" dirty="0">
              <a:solidFill>
                <a:prstClr val="black"/>
              </a:solidFill>
              <a:latin typeface="Comic Sans MS" pitchFamily="66" charset="0"/>
              <a:cs typeface="Arial" pitchFamily="34" charset="0"/>
            </a:endParaRPr>
          </a:p>
          <a:p>
            <a:pPr lvl="0" algn="just" eaLnBrk="0" fontAlgn="base" hangingPunct="0">
              <a:spcBef>
                <a:spcPct val="0"/>
              </a:spcBef>
              <a:spcAft>
                <a:spcPct val="0"/>
              </a:spcAft>
            </a:pPr>
            <a:r>
              <a:rPr lang="ru-RU" sz="1400" dirty="0">
                <a:solidFill>
                  <a:prstClr val="black"/>
                </a:solidFill>
                <a:latin typeface="Comic Sans MS" pitchFamily="66" charset="0"/>
                <a:ea typeface="Times New Roman" pitchFamily="18" charset="0"/>
                <a:cs typeface="Times New Roman" pitchFamily="18" charset="0"/>
              </a:rPr>
              <a:t>Формирование правильной и хорошей устной речи, с учетом возрастных особенностей и возможностей детей.</a:t>
            </a:r>
            <a:endParaRPr lang="ru-RU" sz="1400" dirty="0">
              <a:solidFill>
                <a:prstClr val="black"/>
              </a:solidFill>
              <a:latin typeface="Comic Sans MS" pitchFamily="66" charset="0"/>
              <a:cs typeface="Arial" pitchFamily="34" charset="0"/>
            </a:endParaRPr>
          </a:p>
          <a:p>
            <a:pPr lvl="0"/>
            <a:r>
              <a:rPr lang="ru-RU" sz="1400" b="1" dirty="0">
                <a:solidFill>
                  <a:srgbClr val="000000"/>
                </a:solidFill>
                <a:latin typeface="Comic Sans MS" pitchFamily="66" charset="0"/>
              </a:rPr>
              <a:t>Задачи:  </a:t>
            </a:r>
          </a:p>
          <a:p>
            <a:pPr lvl="0"/>
            <a:r>
              <a:rPr lang="ru-RU" sz="1400" dirty="0">
                <a:solidFill>
                  <a:srgbClr val="000000"/>
                </a:solidFill>
                <a:latin typeface="Comic Sans MS" pitchFamily="66" charset="0"/>
              </a:rPr>
              <a:t>-создать условия для речевой активности и коррекции речевого и психического развития детей,</a:t>
            </a:r>
          </a:p>
          <a:p>
            <a:pPr lvl="0"/>
            <a:r>
              <a:rPr lang="ru-RU" sz="1400" dirty="0">
                <a:solidFill>
                  <a:srgbClr val="000000"/>
                </a:solidFill>
                <a:latin typeface="Comic Sans MS" pitchFamily="66" charset="0"/>
              </a:rPr>
              <a:t> -формировать представление о себе и окружающем мире а также положительное отношение к предметам и действиям с ними.;</a:t>
            </a:r>
          </a:p>
          <a:p>
            <a:pPr lvl="0"/>
            <a:r>
              <a:rPr lang="ru-RU" sz="1400" dirty="0">
                <a:solidFill>
                  <a:srgbClr val="000000"/>
                </a:solidFill>
                <a:latin typeface="Comic Sans MS" pitchFamily="66" charset="0"/>
              </a:rPr>
              <a:t>-</a:t>
            </a:r>
            <a:r>
              <a:rPr lang="ru-RU" sz="1400" dirty="0">
                <a:solidFill>
                  <a:prstClr val="black"/>
                </a:solidFill>
                <a:latin typeface="Comic Sans MS" pitchFamily="66" charset="0"/>
                <a:ea typeface="Times New Roman" pitchFamily="18" charset="0"/>
                <a:cs typeface="Times New Roman" pitchFamily="18" charset="0"/>
              </a:rPr>
              <a:t>формирование монологической и диалогической речи;</a:t>
            </a:r>
            <a:endParaRPr lang="ru-RU" sz="1400" dirty="0">
              <a:solidFill>
                <a:prstClr val="black"/>
              </a:solidFill>
              <a:latin typeface="Comic Sans MS" pitchFamily="66" charset="0"/>
              <a:cs typeface="Arial" pitchFamily="34" charset="0"/>
            </a:endParaRPr>
          </a:p>
          <a:p>
            <a:pPr lvl="0"/>
            <a:r>
              <a:rPr lang="ru-RU" sz="1400" dirty="0">
                <a:solidFill>
                  <a:srgbClr val="000000"/>
                </a:solidFill>
                <a:latin typeface="Comic Sans MS" pitchFamily="66" charset="0"/>
              </a:rPr>
              <a:t>-создать условия для речевой активности и коррекции речевого и психического развития детей,</a:t>
            </a:r>
          </a:p>
          <a:p>
            <a:pPr lvl="0"/>
            <a:r>
              <a:rPr lang="ru-RU" sz="1400" dirty="0">
                <a:solidFill>
                  <a:srgbClr val="000000"/>
                </a:solidFill>
                <a:latin typeface="Comic Sans MS" pitchFamily="66" charset="0"/>
              </a:rPr>
              <a:t> -формировать представление о себе и окружающем мире а также положительное отношение к предметам и действиям с ними</a:t>
            </a:r>
            <a:r>
              <a:rPr lang="ru-RU" dirty="0">
                <a:solidFill>
                  <a:srgbClr val="000000"/>
                </a:solidFill>
                <a:latin typeface="Comic Sans MS" pitchFamily="66" charset="0"/>
              </a:rPr>
              <a:t>. </a:t>
            </a:r>
            <a:endParaRPr lang="ru-RU" dirty="0">
              <a:solidFill>
                <a:prstClr val="black"/>
              </a:solidFill>
              <a:latin typeface="Comic Sans MS" pitchFamily="66" charset="0"/>
            </a:endParaRPr>
          </a:p>
        </p:txBody>
      </p:sp>
      <p:pic>
        <p:nvPicPr>
          <p:cNvPr id="5" name="Рисунок 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3308" y="4139952"/>
            <a:ext cx="3857172" cy="3306933"/>
          </a:xfrm>
          <a:prstGeom prst="ellipse">
            <a:avLst/>
          </a:prstGeom>
          <a:ln>
            <a:noFill/>
          </a:ln>
          <a:effectLst>
            <a:softEdge rad="112500"/>
          </a:effectLst>
        </p:spPr>
      </p:pic>
      <p:pic>
        <p:nvPicPr>
          <p:cNvPr id="6" name="Рисунок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rot="5993120">
            <a:off x="2581151" y="5047304"/>
            <a:ext cx="4848188" cy="2916488"/>
          </a:xfrm>
          <a:prstGeom prst="ellipse">
            <a:avLst/>
          </a:prstGeom>
          <a:ln>
            <a:noFill/>
          </a:ln>
          <a:effectLst>
            <a:softEdge rad="112500"/>
          </a:effectLst>
        </p:spPr>
      </p:pic>
    </p:spTree>
    <p:extLst>
      <p:ext uri="{BB962C8B-B14F-4D97-AF65-F5344CB8AC3E}">
        <p14:creationId xmlns:p14="http://schemas.microsoft.com/office/powerpoint/2010/main" val="117822630"/>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2"/>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3308" y="0"/>
            <a:ext cx="6834692" cy="9144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TextBox 1"/>
          <p:cNvSpPr txBox="1"/>
          <p:nvPr/>
        </p:nvSpPr>
        <p:spPr>
          <a:xfrm>
            <a:off x="692696" y="827584"/>
            <a:ext cx="5400600" cy="4985980"/>
          </a:xfrm>
          <a:prstGeom prst="rect">
            <a:avLst/>
          </a:prstGeom>
          <a:noFill/>
        </p:spPr>
        <p:txBody>
          <a:bodyPr wrap="square" rtlCol="0">
            <a:spAutoFit/>
          </a:bodyPr>
          <a:lstStyle/>
          <a:p>
            <a:pPr algn="ctr"/>
            <a:r>
              <a:rPr lang="ru-RU" sz="2400" b="1" dirty="0" smtClean="0">
                <a:latin typeface="Times New Roman" panose="02020603050405020304" pitchFamily="18" charset="0"/>
                <a:cs typeface="Times New Roman" panose="02020603050405020304" pitchFamily="18" charset="0"/>
              </a:rPr>
              <a:t>Центр музыки и театра</a:t>
            </a:r>
          </a:p>
          <a:p>
            <a:r>
              <a:rPr lang="ru-RU" b="1" dirty="0" smtClean="0">
                <a:latin typeface="Comic Sans MS" pitchFamily="66" charset="0"/>
              </a:rPr>
              <a:t>Цель.</a:t>
            </a:r>
            <a:endParaRPr lang="ru-RU" dirty="0" smtClean="0">
              <a:latin typeface="Comic Sans MS" pitchFamily="66" charset="0"/>
            </a:endParaRPr>
          </a:p>
          <a:p>
            <a:r>
              <a:rPr lang="ru-RU" dirty="0" smtClean="0">
                <a:latin typeface="Comic Sans MS" pitchFamily="66" charset="0"/>
              </a:rPr>
              <a:t>Развитие творческих способностей детей через театрализованную и музыкальную деятельность. </a:t>
            </a:r>
          </a:p>
          <a:p>
            <a:r>
              <a:rPr lang="ru-RU" b="1" dirty="0" smtClean="0">
                <a:latin typeface="Comic Sans MS" pitchFamily="66" charset="0"/>
              </a:rPr>
              <a:t>Задачи:</a:t>
            </a:r>
          </a:p>
          <a:p>
            <a:r>
              <a:rPr lang="ru-RU" b="1" dirty="0" smtClean="0">
                <a:latin typeface="Comic Sans MS" pitchFamily="66" charset="0"/>
              </a:rPr>
              <a:t>-</a:t>
            </a:r>
            <a:r>
              <a:rPr lang="ru-RU" dirty="0" smtClean="0">
                <a:latin typeface="Comic Sans MS" pitchFamily="66" charset="0"/>
              </a:rPr>
              <a:t>познакомить детей музыкальными инструментами;</a:t>
            </a:r>
          </a:p>
          <a:p>
            <a:pPr lvl="0"/>
            <a:r>
              <a:rPr lang="ru-RU" dirty="0" smtClean="0">
                <a:latin typeface="Comic Sans MS" pitchFamily="66" charset="0"/>
              </a:rPr>
              <a:t>-последовательное знакомство с видами театра; </a:t>
            </a:r>
          </a:p>
          <a:p>
            <a:pPr lvl="0"/>
            <a:r>
              <a:rPr lang="ru-RU" dirty="0" smtClean="0">
                <a:latin typeface="Comic Sans MS" pitchFamily="66" charset="0"/>
              </a:rPr>
              <a:t>-поэтапное освоение детьми видов творчества по возрастным группам; </a:t>
            </a:r>
          </a:p>
          <a:p>
            <a:pPr lvl="0"/>
            <a:r>
              <a:rPr lang="ru-RU" dirty="0" smtClean="0">
                <a:latin typeface="Comic Sans MS" pitchFamily="66" charset="0"/>
              </a:rPr>
              <a:t>-совершенствование артистических навыков; </a:t>
            </a:r>
          </a:p>
          <a:p>
            <a:pPr lvl="0"/>
            <a:r>
              <a:rPr lang="ru-RU" dirty="0" smtClean="0">
                <a:latin typeface="Comic Sans MS" pitchFamily="66" charset="0"/>
              </a:rPr>
              <a:t>-работа над речью и интонацией; </a:t>
            </a:r>
          </a:p>
          <a:p>
            <a:pPr lvl="0"/>
            <a:r>
              <a:rPr lang="ru-RU" dirty="0" smtClean="0">
                <a:latin typeface="Comic Sans MS" pitchFamily="66" charset="0"/>
              </a:rPr>
              <a:t>-коллективные взаимодействия; </a:t>
            </a:r>
          </a:p>
          <a:p>
            <a:pPr lvl="0"/>
            <a:r>
              <a:rPr lang="ru-RU" dirty="0" smtClean="0">
                <a:latin typeface="Comic Sans MS" pitchFamily="66" charset="0"/>
              </a:rPr>
              <a:t>-умение сочувствовать, сопереживать. </a:t>
            </a:r>
          </a:p>
          <a:p>
            <a:r>
              <a:rPr lang="ru-RU" sz="2400" b="1" dirty="0" smtClean="0"/>
              <a:t> </a:t>
            </a:r>
            <a:endParaRPr lang="ru-RU" sz="2400" b="1" dirty="0">
              <a:latin typeface="Times New Roman" panose="02020603050405020304" pitchFamily="18" charset="0"/>
              <a:cs typeface="Times New Roman" panose="02020603050405020304" pitchFamily="18" charset="0"/>
            </a:endParaRPr>
          </a:p>
        </p:txBody>
      </p:sp>
      <p:pic>
        <p:nvPicPr>
          <p:cNvPr id="1026"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rot="755290">
            <a:off x="735915" y="4960380"/>
            <a:ext cx="5314161" cy="388489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170464732"/>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3308" y="0"/>
            <a:ext cx="6834692" cy="9144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4" name="Рисунок 3" descr="20160317_111626.jpg"/>
          <p:cNvPicPr>
            <a:picLocks noChangeAspect="1"/>
          </p:cNvPicPr>
          <p:nvPr/>
        </p:nvPicPr>
        <p:blipFill>
          <a:blip r:embed="rId3" cstate="print"/>
          <a:stretch>
            <a:fillRect/>
          </a:stretch>
        </p:blipFill>
        <p:spPr>
          <a:xfrm>
            <a:off x="2466395" y="2201847"/>
            <a:ext cx="4628151" cy="2784122"/>
          </a:xfrm>
          <a:prstGeom prst="ellipse">
            <a:avLst/>
          </a:prstGeom>
          <a:ln>
            <a:noFill/>
          </a:ln>
          <a:effectLst>
            <a:softEdge rad="112500"/>
          </a:effectLst>
        </p:spPr>
      </p:pic>
      <p:pic>
        <p:nvPicPr>
          <p:cNvPr id="5" name="Рисунок 4" descr="20170125_104333.jpg"/>
          <p:cNvPicPr>
            <a:picLocks noChangeAspect="1"/>
          </p:cNvPicPr>
          <p:nvPr/>
        </p:nvPicPr>
        <p:blipFill>
          <a:blip r:embed="rId4" cstate="print"/>
          <a:stretch>
            <a:fillRect/>
          </a:stretch>
        </p:blipFill>
        <p:spPr>
          <a:xfrm>
            <a:off x="-69265" y="-6897"/>
            <a:ext cx="4896544" cy="2945577"/>
          </a:xfrm>
          <a:prstGeom prst="ellipse">
            <a:avLst/>
          </a:prstGeom>
          <a:ln>
            <a:noFill/>
          </a:ln>
          <a:effectLst>
            <a:softEdge rad="112500"/>
          </a:effectLst>
        </p:spPr>
      </p:pic>
      <p:pic>
        <p:nvPicPr>
          <p:cNvPr id="2" name="Рисунок 1"/>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25249" y="3995936"/>
            <a:ext cx="4626016" cy="2782838"/>
          </a:xfrm>
          <a:prstGeom prst="ellipse">
            <a:avLst/>
          </a:prstGeom>
          <a:ln>
            <a:noFill/>
          </a:ln>
          <a:effectLst>
            <a:softEdge rad="112500"/>
          </a:effectLst>
        </p:spPr>
      </p:pic>
      <p:pic>
        <p:nvPicPr>
          <p:cNvPr id="2050" name="Picture 2"/>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3440654" y="4693102"/>
            <a:ext cx="3312368" cy="4478485"/>
          </a:xfrm>
          <a:prstGeom prst="ellipse">
            <a:avLst/>
          </a:prstGeom>
          <a:ln>
            <a:noFill/>
          </a:ln>
          <a:effectLst>
            <a:softEdge rad="1125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401110817"/>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3308" y="0"/>
            <a:ext cx="6834692" cy="9144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TextBox 1"/>
          <p:cNvSpPr txBox="1"/>
          <p:nvPr/>
        </p:nvSpPr>
        <p:spPr>
          <a:xfrm>
            <a:off x="512676" y="323528"/>
            <a:ext cx="5976664" cy="3724096"/>
          </a:xfrm>
          <a:prstGeom prst="rect">
            <a:avLst/>
          </a:prstGeom>
          <a:noFill/>
        </p:spPr>
        <p:txBody>
          <a:bodyPr wrap="square" rtlCol="0">
            <a:spAutoFit/>
          </a:bodyPr>
          <a:lstStyle/>
          <a:p>
            <a:pPr algn="ctr"/>
            <a:r>
              <a:rPr lang="ru-RU" sz="2000" b="1" dirty="0" smtClean="0">
                <a:solidFill>
                  <a:schemeClr val="accent1"/>
                </a:solidFill>
                <a:latin typeface="Comic Sans MS" panose="030F0702030302020204" pitchFamily="66" charset="0"/>
                <a:cs typeface="Times New Roman" panose="02020603050405020304" pitchFamily="18" charset="0"/>
              </a:rPr>
              <a:t>Центр уединения</a:t>
            </a:r>
          </a:p>
          <a:p>
            <a:r>
              <a:rPr lang="ru-RU" b="1" dirty="0">
                <a:solidFill>
                  <a:srgbClr val="000000"/>
                </a:solidFill>
                <a:latin typeface="Comic Sans MS" panose="030F0702030302020204" pitchFamily="66" charset="0"/>
                <a:cs typeface="Times New Roman" pitchFamily="18" charset="0"/>
              </a:rPr>
              <a:t>Цель:</a:t>
            </a:r>
            <a:r>
              <a:rPr lang="ru-RU" dirty="0">
                <a:solidFill>
                  <a:srgbClr val="000000"/>
                </a:solidFill>
                <a:latin typeface="Comic Sans MS" panose="030F0702030302020204" pitchFamily="66" charset="0"/>
                <a:cs typeface="Times New Roman" pitchFamily="18" charset="0"/>
              </a:rPr>
              <a:t> преодоление эмоционального неблагополучия детей дошкольного возраста.</a:t>
            </a:r>
            <a:r>
              <a:rPr lang="ru-RU" dirty="0">
                <a:latin typeface="Comic Sans MS" panose="030F0702030302020204" pitchFamily="66" charset="0"/>
                <a:cs typeface="Times New Roman" pitchFamily="18" charset="0"/>
              </a:rPr>
              <a:t/>
            </a:r>
            <a:br>
              <a:rPr lang="ru-RU" dirty="0">
                <a:latin typeface="Comic Sans MS" panose="030F0702030302020204" pitchFamily="66" charset="0"/>
                <a:cs typeface="Times New Roman" pitchFamily="18" charset="0"/>
              </a:rPr>
            </a:br>
            <a:r>
              <a:rPr lang="ru-RU" b="1" dirty="0">
                <a:solidFill>
                  <a:srgbClr val="000000"/>
                </a:solidFill>
                <a:latin typeface="Comic Sans MS" panose="030F0702030302020204" pitchFamily="66" charset="0"/>
                <a:cs typeface="Times New Roman" pitchFamily="18" charset="0"/>
              </a:rPr>
              <a:t>Задачи</a:t>
            </a:r>
            <a:r>
              <a:rPr lang="ru-RU" dirty="0">
                <a:solidFill>
                  <a:srgbClr val="000000"/>
                </a:solidFill>
                <a:latin typeface="Comic Sans MS" panose="030F0702030302020204" pitchFamily="66" charset="0"/>
                <a:cs typeface="Times New Roman" pitchFamily="18" charset="0"/>
              </a:rPr>
              <a:t>:</a:t>
            </a:r>
            <a:r>
              <a:rPr lang="ru-RU" dirty="0">
                <a:latin typeface="Comic Sans MS" panose="030F0702030302020204" pitchFamily="66" charset="0"/>
                <a:cs typeface="Times New Roman" pitchFamily="18" charset="0"/>
              </a:rPr>
              <a:t/>
            </a:r>
            <a:br>
              <a:rPr lang="ru-RU" dirty="0">
                <a:latin typeface="Comic Sans MS" panose="030F0702030302020204" pitchFamily="66" charset="0"/>
                <a:cs typeface="Times New Roman" pitchFamily="18" charset="0"/>
              </a:rPr>
            </a:br>
            <a:r>
              <a:rPr lang="ru-RU" dirty="0">
                <a:solidFill>
                  <a:srgbClr val="000000"/>
                </a:solidFill>
                <a:latin typeface="Comic Sans MS" panose="030F0702030302020204" pitchFamily="66" charset="0"/>
                <a:cs typeface="Times New Roman" pitchFamily="18" charset="0"/>
              </a:rPr>
              <a:t>- </a:t>
            </a:r>
            <a:r>
              <a:rPr lang="ru-RU" i="1" dirty="0">
                <a:solidFill>
                  <a:srgbClr val="000000"/>
                </a:solidFill>
                <a:latin typeface="Comic Sans MS" panose="030F0702030302020204" pitchFamily="66" charset="0"/>
                <a:cs typeface="Times New Roman" pitchFamily="18" charset="0"/>
              </a:rPr>
              <a:t>создать положительный эмоциональный климат в группе и обеспечить позитивное отношение ребенка к взрослым и сверстникам;</a:t>
            </a:r>
            <a:br>
              <a:rPr lang="ru-RU" i="1" dirty="0">
                <a:solidFill>
                  <a:srgbClr val="000000"/>
                </a:solidFill>
                <a:latin typeface="Comic Sans MS" panose="030F0702030302020204" pitchFamily="66" charset="0"/>
                <a:cs typeface="Times New Roman" pitchFamily="18" charset="0"/>
              </a:rPr>
            </a:br>
            <a:r>
              <a:rPr lang="ru-RU" i="1" dirty="0">
                <a:solidFill>
                  <a:srgbClr val="000000"/>
                </a:solidFill>
                <a:latin typeface="Comic Sans MS" panose="030F0702030302020204" pitchFamily="66" charset="0"/>
                <a:cs typeface="Times New Roman" pitchFamily="18" charset="0"/>
              </a:rPr>
              <a:t>- организовать систематическую работу по коррекции и развитию эмоциональной сферы детей;</a:t>
            </a:r>
            <a:br>
              <a:rPr lang="ru-RU" i="1" dirty="0">
                <a:solidFill>
                  <a:srgbClr val="000000"/>
                </a:solidFill>
                <a:latin typeface="Comic Sans MS" panose="030F0702030302020204" pitchFamily="66" charset="0"/>
                <a:cs typeface="Times New Roman" pitchFamily="18" charset="0"/>
              </a:rPr>
            </a:br>
            <a:r>
              <a:rPr lang="ru-RU" i="1" dirty="0">
                <a:solidFill>
                  <a:srgbClr val="000000"/>
                </a:solidFill>
                <a:latin typeface="Comic Sans MS" panose="030F0702030302020204" pitchFamily="66" charset="0"/>
                <a:cs typeface="Times New Roman" pitchFamily="18" charset="0"/>
              </a:rPr>
              <a:t>- формировать дружеские взаимоотношения, способствовать сплочению детского коллектива. </a:t>
            </a:r>
            <a:endParaRPr lang="ru-RU" dirty="0" smtClean="0">
              <a:latin typeface="Comic Sans MS" panose="030F0702030302020204" pitchFamily="66" charset="0"/>
              <a:cs typeface="Times New Roman" pitchFamily="18" charset="0"/>
            </a:endParaRPr>
          </a:p>
          <a:p>
            <a:pPr algn="ctr"/>
            <a:r>
              <a:rPr lang="ru-RU" dirty="0" smtClean="0">
                <a:latin typeface="Comic Sans MS" panose="030F0702030302020204" pitchFamily="66" charset="0"/>
                <a:cs typeface="Times New Roman" pitchFamily="18" charset="0"/>
              </a:rPr>
              <a:t> </a:t>
            </a:r>
            <a:endParaRPr lang="ru-RU" dirty="0">
              <a:latin typeface="Comic Sans MS" panose="030F0702030302020204" pitchFamily="66" charset="0"/>
              <a:cs typeface="Times New Roman" pitchFamily="18" charset="0"/>
            </a:endParaRPr>
          </a:p>
        </p:txBody>
      </p:sp>
      <p:sp>
        <p:nvSpPr>
          <p:cNvPr id="3" name="Прямоугольник 2"/>
          <p:cNvSpPr/>
          <p:nvPr/>
        </p:nvSpPr>
        <p:spPr>
          <a:xfrm>
            <a:off x="404664" y="3923928"/>
            <a:ext cx="6192688" cy="1754326"/>
          </a:xfrm>
          <a:prstGeom prst="rect">
            <a:avLst/>
          </a:prstGeom>
        </p:spPr>
        <p:txBody>
          <a:bodyPr wrap="square">
            <a:spAutoFit/>
          </a:bodyPr>
          <a:lstStyle/>
          <a:p>
            <a:pPr algn="just"/>
            <a:r>
              <a:rPr lang="ru-RU" dirty="0">
                <a:latin typeface="Times New Roman" pitchFamily="18" charset="0"/>
                <a:cs typeface="Times New Roman" pitchFamily="18" charset="0"/>
              </a:rPr>
              <a:t>«</a:t>
            </a:r>
            <a:r>
              <a:rPr lang="ru-RU" dirty="0">
                <a:latin typeface="Comic Sans MS" panose="030F0702030302020204" pitchFamily="66" charset="0"/>
                <a:cs typeface="Times New Roman" pitchFamily="18" charset="0"/>
              </a:rPr>
              <a:t>Уголок уединения» в группе - это место, где ребёнок ощущает себя в полной безопасности, здесь он может побыть наедине с собой, успокоиться и расслабиться, поиграть с любимым предметом или игрушкой, рассмотреть интересную книгу или просто помечтать. Нашей целью стало создание условий </a:t>
            </a:r>
          </a:p>
        </p:txBody>
      </p:sp>
      <p:pic>
        <p:nvPicPr>
          <p:cNvPr id="6" name="Рисунок 5" descr="20160802_192257.jpg"/>
          <p:cNvPicPr>
            <a:picLocks noChangeAspect="1"/>
          </p:cNvPicPr>
          <p:nvPr/>
        </p:nvPicPr>
        <p:blipFill>
          <a:blip r:embed="rId3" cstate="print"/>
          <a:stretch>
            <a:fillRect/>
          </a:stretch>
        </p:blipFill>
        <p:spPr>
          <a:xfrm>
            <a:off x="1412776" y="5724128"/>
            <a:ext cx="4320480" cy="2599039"/>
          </a:xfrm>
          <a:prstGeom prst="rect">
            <a:avLst/>
          </a:prstGeom>
          <a:ln>
            <a:noFill/>
          </a:ln>
          <a:effectLst>
            <a:softEdge rad="112500"/>
          </a:effectLst>
        </p:spPr>
      </p:pic>
    </p:spTree>
    <p:extLst>
      <p:ext uri="{BB962C8B-B14F-4D97-AF65-F5344CB8AC3E}">
        <p14:creationId xmlns:p14="http://schemas.microsoft.com/office/powerpoint/2010/main" val="159703831"/>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3308" y="0"/>
            <a:ext cx="6834692" cy="9144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Прямоугольник 1"/>
          <p:cNvSpPr/>
          <p:nvPr/>
        </p:nvSpPr>
        <p:spPr>
          <a:xfrm>
            <a:off x="494152" y="323528"/>
            <a:ext cx="6103199" cy="7448193"/>
          </a:xfrm>
          <a:prstGeom prst="rect">
            <a:avLst/>
          </a:prstGeom>
        </p:spPr>
        <p:txBody>
          <a:bodyPr wrap="square">
            <a:spAutoFit/>
          </a:bodyPr>
          <a:lstStyle/>
          <a:p>
            <a:pPr algn="ctr">
              <a:lnSpc>
                <a:spcPct val="115000"/>
              </a:lnSpc>
              <a:spcAft>
                <a:spcPts val="0"/>
              </a:spcAft>
            </a:pPr>
            <a:r>
              <a:rPr lang="ru-RU" sz="2000" b="1" dirty="0" smtClean="0">
                <a:solidFill>
                  <a:srgbClr val="333333"/>
                </a:solidFill>
                <a:latin typeface="Comic Sans MS" panose="030F0702030302020204" pitchFamily="66" charset="0"/>
                <a:ea typeface="Times New Roman"/>
                <a:cs typeface="Times New Roman" panose="02020603050405020304" pitchFamily="18" charset="0"/>
              </a:rPr>
              <a:t>Центр изобразительной деятельности</a:t>
            </a:r>
          </a:p>
          <a:p>
            <a:pPr algn="ctr">
              <a:lnSpc>
                <a:spcPct val="115000"/>
              </a:lnSpc>
              <a:spcAft>
                <a:spcPts val="0"/>
              </a:spcAft>
            </a:pPr>
            <a:endParaRPr lang="ru-RU" sz="2000" b="1" dirty="0">
              <a:latin typeface="Comic Sans MS" panose="030F0702030302020204" pitchFamily="66" charset="0"/>
              <a:ea typeface="Calibri"/>
              <a:cs typeface="Times New Roman" panose="02020603050405020304" pitchFamily="18" charset="0"/>
            </a:endParaRPr>
          </a:p>
          <a:p>
            <a:r>
              <a:rPr lang="ru-RU" sz="1600" u="sng" dirty="0">
                <a:solidFill>
                  <a:srgbClr val="333333"/>
                </a:solidFill>
                <a:latin typeface="Comic Sans MS" panose="030F0702030302020204" pitchFamily="66" charset="0"/>
                <a:ea typeface="Times New Roman"/>
                <a:cs typeface="Times New Roman" panose="02020603050405020304" pitchFamily="18" charset="0"/>
              </a:rPr>
              <a:t>Цель</a:t>
            </a:r>
            <a:r>
              <a:rPr lang="ru-RU" sz="1600" dirty="0">
                <a:solidFill>
                  <a:srgbClr val="333333"/>
                </a:solidFill>
                <a:latin typeface="Comic Sans MS" panose="030F0702030302020204" pitchFamily="66" charset="0"/>
                <a:ea typeface="Times New Roman"/>
                <a:cs typeface="Times New Roman" panose="02020603050405020304" pitchFamily="18" charset="0"/>
              </a:rPr>
              <a:t>: формировать умение творить прекрасное в своей повседневной жизни через включение в процесс воспитания обучения изобразительного и декоративно-прикладного </a:t>
            </a:r>
            <a:r>
              <a:rPr lang="ru-RU" sz="1600" dirty="0" smtClean="0">
                <a:solidFill>
                  <a:srgbClr val="333333"/>
                </a:solidFill>
                <a:latin typeface="Comic Sans MS" panose="030F0702030302020204" pitchFamily="66" charset="0"/>
                <a:ea typeface="Times New Roman"/>
                <a:cs typeface="Times New Roman" panose="02020603050405020304" pitchFamily="18" charset="0"/>
              </a:rPr>
              <a:t>искусства, обеспечение</a:t>
            </a:r>
            <a:r>
              <a:rPr lang="ru-RU" sz="1600" dirty="0">
                <a:solidFill>
                  <a:srgbClr val="333333"/>
                </a:solidFill>
                <a:latin typeface="Comic Sans MS" panose="030F0702030302020204" pitchFamily="66" charset="0"/>
                <a:ea typeface="Times New Roman"/>
                <a:cs typeface="Times New Roman" panose="02020603050405020304" pitchFamily="18" charset="0"/>
              </a:rPr>
              <a:t> творческой </a:t>
            </a:r>
            <a:r>
              <a:rPr lang="ru-RU" sz="1600" dirty="0" smtClean="0">
                <a:solidFill>
                  <a:srgbClr val="333333"/>
                </a:solidFill>
                <a:latin typeface="Comic Sans MS" panose="030F0702030302020204" pitchFamily="66" charset="0"/>
                <a:ea typeface="Times New Roman"/>
                <a:cs typeface="Times New Roman" panose="02020603050405020304" pitchFamily="18" charset="0"/>
              </a:rPr>
              <a:t> самореализации </a:t>
            </a:r>
            <a:r>
              <a:rPr lang="ru-RU" sz="1600" dirty="0">
                <a:solidFill>
                  <a:srgbClr val="333333"/>
                </a:solidFill>
                <a:latin typeface="Comic Sans MS" panose="030F0702030302020204" pitchFamily="66" charset="0"/>
                <a:ea typeface="Times New Roman"/>
                <a:cs typeface="Times New Roman" panose="02020603050405020304" pitchFamily="18" charset="0"/>
              </a:rPr>
              <a:t>своего </a:t>
            </a:r>
            <a:r>
              <a:rPr lang="ru-RU" sz="1600" i="1" dirty="0">
                <a:solidFill>
                  <a:srgbClr val="333333"/>
                </a:solidFill>
                <a:latin typeface="Comic Sans MS" panose="030F0702030302020204" pitchFamily="66" charset="0"/>
                <a:ea typeface="Times New Roman"/>
                <a:cs typeface="Times New Roman" panose="02020603050405020304" pitchFamily="18" charset="0"/>
              </a:rPr>
              <a:t>«Я»</a:t>
            </a:r>
            <a:r>
              <a:rPr lang="ru-RU" sz="1600" dirty="0">
                <a:solidFill>
                  <a:srgbClr val="333333"/>
                </a:solidFill>
                <a:latin typeface="Comic Sans MS" panose="030F0702030302020204" pitchFamily="66" charset="0"/>
                <a:ea typeface="Times New Roman"/>
                <a:cs typeface="Times New Roman" panose="02020603050405020304" pitchFamily="18" charset="0"/>
              </a:rPr>
              <a:t> в различных видах продуктивной деятельности.</a:t>
            </a:r>
            <a:endParaRPr lang="ru-RU" sz="1600" dirty="0">
              <a:latin typeface="Comic Sans MS" panose="030F0702030302020204" pitchFamily="66" charset="0"/>
              <a:ea typeface="Calibri"/>
              <a:cs typeface="Times New Roman" panose="02020603050405020304" pitchFamily="18" charset="0"/>
            </a:endParaRPr>
          </a:p>
          <a:p>
            <a:r>
              <a:rPr lang="ru-RU" sz="1600" u="sng" dirty="0">
                <a:solidFill>
                  <a:srgbClr val="333333"/>
                </a:solidFill>
                <a:latin typeface="Comic Sans MS" panose="030F0702030302020204" pitchFamily="66" charset="0"/>
                <a:ea typeface="Times New Roman"/>
                <a:cs typeface="Times New Roman" panose="02020603050405020304" pitchFamily="18" charset="0"/>
              </a:rPr>
              <a:t>Задачи</a:t>
            </a:r>
            <a:r>
              <a:rPr lang="ru-RU" sz="1600" dirty="0">
                <a:solidFill>
                  <a:srgbClr val="333333"/>
                </a:solidFill>
                <a:latin typeface="Comic Sans MS" panose="030F0702030302020204" pitchFamily="66" charset="0"/>
                <a:ea typeface="Times New Roman"/>
                <a:cs typeface="Times New Roman" panose="02020603050405020304" pitchFamily="18" charset="0"/>
              </a:rPr>
              <a:t>: </a:t>
            </a:r>
            <a:r>
              <a:rPr lang="ru-RU" sz="1600" dirty="0" smtClean="0">
                <a:solidFill>
                  <a:srgbClr val="333333"/>
                </a:solidFill>
                <a:latin typeface="Comic Sans MS" panose="030F0702030302020204" pitchFamily="66" charset="0"/>
                <a:ea typeface="Times New Roman"/>
                <a:cs typeface="Times New Roman" panose="02020603050405020304" pitchFamily="18" charset="0"/>
              </a:rPr>
              <a:t>1.</a:t>
            </a:r>
            <a:r>
              <a:rPr lang="ru-RU" sz="1600" dirty="0">
                <a:solidFill>
                  <a:srgbClr val="333333"/>
                </a:solidFill>
                <a:latin typeface="Comic Sans MS" panose="030F0702030302020204" pitchFamily="66" charset="0"/>
                <a:ea typeface="Times New Roman"/>
                <a:cs typeface="Times New Roman" panose="02020603050405020304" pitchFamily="18" charset="0"/>
              </a:rPr>
              <a:t> Формировать желание самостоятельно экспериментировать с цветом (смешение цветов, получение оттенков, материалом </a:t>
            </a:r>
            <a:r>
              <a:rPr lang="ru-RU" sz="1600" i="1" dirty="0">
                <a:solidFill>
                  <a:srgbClr val="333333"/>
                </a:solidFill>
                <a:latin typeface="Comic Sans MS" panose="030F0702030302020204" pitchFamily="66" charset="0"/>
                <a:ea typeface="Times New Roman"/>
                <a:cs typeface="Times New Roman" panose="02020603050405020304" pitchFamily="18" charset="0"/>
              </a:rPr>
              <a:t>(пластилин, глина, тесто)</a:t>
            </a:r>
            <a:r>
              <a:rPr lang="ru-RU" sz="1600" dirty="0">
                <a:solidFill>
                  <a:srgbClr val="333333"/>
                </a:solidFill>
                <a:latin typeface="Comic Sans MS" panose="030F0702030302020204" pitchFamily="66" charset="0"/>
                <a:ea typeface="Times New Roman"/>
                <a:cs typeface="Times New Roman" panose="02020603050405020304" pitchFamily="18" charset="0"/>
              </a:rPr>
              <a:t>.</a:t>
            </a:r>
            <a:endParaRPr lang="ru-RU" sz="1600" dirty="0">
              <a:latin typeface="Comic Sans MS" panose="030F0702030302020204" pitchFamily="66" charset="0"/>
              <a:ea typeface="Calibri"/>
              <a:cs typeface="Times New Roman" panose="02020603050405020304" pitchFamily="18" charset="0"/>
            </a:endParaRPr>
          </a:p>
          <a:p>
            <a:r>
              <a:rPr lang="ru-RU" sz="1600" dirty="0" smtClean="0">
                <a:solidFill>
                  <a:srgbClr val="333333"/>
                </a:solidFill>
                <a:latin typeface="Comic Sans MS" panose="030F0702030302020204" pitchFamily="66" charset="0"/>
                <a:ea typeface="Times New Roman"/>
                <a:cs typeface="Times New Roman" panose="02020603050405020304" pitchFamily="18" charset="0"/>
              </a:rPr>
              <a:t>2.</a:t>
            </a:r>
            <a:r>
              <a:rPr lang="ru-RU" sz="1600" dirty="0">
                <a:solidFill>
                  <a:srgbClr val="333333"/>
                </a:solidFill>
                <a:latin typeface="Comic Sans MS" panose="030F0702030302020204" pitchFamily="66" charset="0"/>
                <a:ea typeface="Times New Roman"/>
                <a:cs typeface="Times New Roman" panose="02020603050405020304" pitchFamily="18" charset="0"/>
              </a:rPr>
              <a:t> Формировать правильную осанку в процессе занятий художественно-изобразительной деятельности.</a:t>
            </a:r>
            <a:endParaRPr lang="ru-RU" sz="1600" dirty="0">
              <a:latin typeface="Comic Sans MS" panose="030F0702030302020204" pitchFamily="66" charset="0"/>
              <a:ea typeface="Calibri"/>
              <a:cs typeface="Times New Roman" panose="02020603050405020304" pitchFamily="18" charset="0"/>
            </a:endParaRPr>
          </a:p>
          <a:p>
            <a:r>
              <a:rPr lang="ru-RU" sz="1600" dirty="0" smtClean="0">
                <a:solidFill>
                  <a:srgbClr val="333333"/>
                </a:solidFill>
                <a:latin typeface="Comic Sans MS" panose="030F0702030302020204" pitchFamily="66" charset="0"/>
                <a:ea typeface="Times New Roman"/>
                <a:cs typeface="Times New Roman" panose="02020603050405020304" pitchFamily="18" charset="0"/>
              </a:rPr>
              <a:t> 3</a:t>
            </a:r>
            <a:r>
              <a:rPr lang="ru-RU" sz="1600" dirty="0">
                <a:solidFill>
                  <a:srgbClr val="333333"/>
                </a:solidFill>
                <a:latin typeface="Comic Sans MS" panose="030F0702030302020204" pitchFamily="66" charset="0"/>
                <a:ea typeface="Times New Roman"/>
                <a:cs typeface="Times New Roman" panose="02020603050405020304" pitchFamily="18" charset="0"/>
              </a:rPr>
              <a:t>. . Формировать мелкую мускулатуру пальцев рук </a:t>
            </a:r>
            <a:r>
              <a:rPr lang="ru-RU" sz="1600" i="1" dirty="0">
                <a:solidFill>
                  <a:srgbClr val="333333"/>
                </a:solidFill>
                <a:latin typeface="Comic Sans MS" panose="030F0702030302020204" pitchFamily="66" charset="0"/>
                <a:ea typeface="Times New Roman"/>
                <a:cs typeface="Times New Roman" panose="02020603050405020304" pitchFamily="18" charset="0"/>
              </a:rPr>
              <a:t>(работа с пластилином, глиной, трафаретами, обводками)</a:t>
            </a:r>
            <a:r>
              <a:rPr lang="ru-RU" sz="1600" dirty="0">
                <a:solidFill>
                  <a:srgbClr val="333333"/>
                </a:solidFill>
                <a:latin typeface="Comic Sans MS" panose="030F0702030302020204" pitchFamily="66" charset="0"/>
                <a:ea typeface="Times New Roman"/>
                <a:cs typeface="Times New Roman" panose="02020603050405020304" pitchFamily="18" charset="0"/>
              </a:rPr>
              <a:t>. </a:t>
            </a:r>
            <a:endParaRPr lang="ru-RU" sz="1600" dirty="0" smtClean="0">
              <a:solidFill>
                <a:srgbClr val="333333"/>
              </a:solidFill>
              <a:latin typeface="Comic Sans MS" panose="030F0702030302020204" pitchFamily="66" charset="0"/>
              <a:ea typeface="Times New Roman"/>
              <a:cs typeface="Times New Roman" panose="02020603050405020304" pitchFamily="18" charset="0"/>
            </a:endParaRPr>
          </a:p>
          <a:p>
            <a:r>
              <a:rPr lang="ru-RU" sz="1600" dirty="0" smtClean="0">
                <a:solidFill>
                  <a:srgbClr val="333333"/>
                </a:solidFill>
                <a:latin typeface="Comic Sans MS" panose="030F0702030302020204" pitchFamily="66" charset="0"/>
                <a:ea typeface="Times New Roman"/>
                <a:cs typeface="Times New Roman" panose="02020603050405020304" pitchFamily="18" charset="0"/>
              </a:rPr>
              <a:t>4</a:t>
            </a:r>
            <a:r>
              <a:rPr lang="ru-RU" sz="1600" dirty="0">
                <a:solidFill>
                  <a:srgbClr val="333333"/>
                </a:solidFill>
                <a:latin typeface="Comic Sans MS" panose="030F0702030302020204" pitchFamily="66" charset="0"/>
                <a:ea typeface="Times New Roman"/>
                <a:cs typeface="Times New Roman" panose="02020603050405020304" pitchFamily="18" charset="0"/>
              </a:rPr>
              <a:t>. Развивать творческие способности и стремление к самовыражению в различных видах художественной деятельности.</a:t>
            </a:r>
            <a:endParaRPr lang="ru-RU" sz="1600" dirty="0">
              <a:latin typeface="Comic Sans MS" panose="030F0702030302020204" pitchFamily="66" charset="0"/>
              <a:ea typeface="Calibri"/>
              <a:cs typeface="Times New Roman" panose="02020603050405020304" pitchFamily="18" charset="0"/>
            </a:endParaRPr>
          </a:p>
          <a:p>
            <a:r>
              <a:rPr lang="ru-RU" sz="1600" dirty="0">
                <a:solidFill>
                  <a:srgbClr val="333333"/>
                </a:solidFill>
                <a:latin typeface="Comic Sans MS" panose="030F0702030302020204" pitchFamily="66" charset="0"/>
                <a:ea typeface="Times New Roman"/>
                <a:cs typeface="Times New Roman" panose="02020603050405020304" pitchFamily="18" charset="0"/>
              </a:rPr>
              <a:t>5. Развивать умение выбирать и менять по желанию цвет материала и способ рисования или создания образа (мазками, пятнами, линиями и т. д., размер листа, тип фона, средство изображения.</a:t>
            </a:r>
            <a:endParaRPr lang="ru-RU" sz="1600" dirty="0">
              <a:latin typeface="Comic Sans MS" panose="030F0702030302020204" pitchFamily="66" charset="0"/>
              <a:ea typeface="Calibri"/>
              <a:cs typeface="Times New Roman" panose="02020603050405020304" pitchFamily="18" charset="0"/>
            </a:endParaRPr>
          </a:p>
          <a:p>
            <a:r>
              <a:rPr lang="ru-RU" sz="1600" dirty="0" smtClean="0">
                <a:solidFill>
                  <a:srgbClr val="333333"/>
                </a:solidFill>
                <a:latin typeface="Comic Sans MS" panose="030F0702030302020204" pitchFamily="66" charset="0"/>
                <a:ea typeface="Times New Roman"/>
                <a:cs typeface="Times New Roman" panose="02020603050405020304" pitchFamily="18" charset="0"/>
              </a:rPr>
              <a:t>6. </a:t>
            </a:r>
            <a:r>
              <a:rPr lang="ru-RU" sz="1600" dirty="0">
                <a:solidFill>
                  <a:srgbClr val="333333"/>
                </a:solidFill>
                <a:latin typeface="Comic Sans MS" panose="030F0702030302020204" pitchFamily="66" charset="0"/>
                <a:ea typeface="Times New Roman"/>
                <a:cs typeface="Times New Roman" panose="02020603050405020304" pitchFamily="18" charset="0"/>
              </a:rPr>
              <a:t>Воспитывать эмоциональное отношение к процессу художественно-изобразительной деятельности, желание создавать яркие выразительные образы</a:t>
            </a:r>
            <a:endParaRPr lang="ru-RU" sz="1600" dirty="0">
              <a:latin typeface="Comic Sans MS" panose="030F0702030302020204" pitchFamily="66" charset="0"/>
              <a:ea typeface="Calibri"/>
              <a:cs typeface="Times New Roman" panose="02020603050405020304" pitchFamily="18" charset="0"/>
            </a:endParaRPr>
          </a:p>
          <a:p>
            <a:r>
              <a:rPr lang="ru-RU" sz="1600" dirty="0">
                <a:solidFill>
                  <a:srgbClr val="333333"/>
                </a:solidFill>
                <a:latin typeface="Comic Sans MS" panose="030F0702030302020204" pitchFamily="66" charset="0"/>
                <a:ea typeface="Times New Roman"/>
                <a:cs typeface="Times New Roman" panose="02020603050405020304" pitchFamily="18" charset="0"/>
              </a:rPr>
              <a:t>7. Воспитывать бережное отношение к инструментам, материалам, использовать их по назначению, убирать на место.</a:t>
            </a:r>
            <a:endParaRPr lang="ru-RU" sz="1600" dirty="0">
              <a:effectLst/>
              <a:latin typeface="Comic Sans MS" panose="030F0702030302020204" pitchFamily="66" charset="0"/>
              <a:ea typeface="Calibri"/>
              <a:cs typeface="Times New Roman" panose="02020603050405020304" pitchFamily="18" charset="0"/>
            </a:endParaRPr>
          </a:p>
        </p:txBody>
      </p:sp>
    </p:spTree>
    <p:extLst>
      <p:ext uri="{BB962C8B-B14F-4D97-AF65-F5344CB8AC3E}">
        <p14:creationId xmlns:p14="http://schemas.microsoft.com/office/powerpoint/2010/main" val="1721852114"/>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3308" y="0"/>
            <a:ext cx="6834692" cy="9144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Прямоугольник 1"/>
          <p:cNvSpPr/>
          <p:nvPr/>
        </p:nvSpPr>
        <p:spPr>
          <a:xfrm>
            <a:off x="699058" y="611560"/>
            <a:ext cx="5472608" cy="4801314"/>
          </a:xfrm>
          <a:prstGeom prst="rect">
            <a:avLst/>
          </a:prstGeom>
        </p:spPr>
        <p:txBody>
          <a:bodyPr wrap="square">
            <a:spAutoFit/>
          </a:bodyPr>
          <a:lstStyle/>
          <a:p>
            <a:pPr lvl="0"/>
            <a:r>
              <a:rPr lang="ru-RU" b="1" dirty="0">
                <a:latin typeface="Comic Sans MS" panose="030F0702030302020204" pitchFamily="66" charset="0"/>
                <a:cs typeface="Times New Roman" panose="02020603050405020304" pitchFamily="18" charset="0"/>
              </a:rPr>
              <a:t>Комплектация уголка</a:t>
            </a:r>
            <a:r>
              <a:rPr lang="ru-RU" dirty="0">
                <a:latin typeface="Comic Sans MS" panose="030F0702030302020204" pitchFamily="66" charset="0"/>
                <a:cs typeface="Times New Roman" panose="02020603050405020304" pitchFamily="18" charset="0"/>
              </a:rPr>
              <a:t>:</a:t>
            </a:r>
          </a:p>
          <a:p>
            <a:pPr>
              <a:spcAft>
                <a:spcPts val="0"/>
              </a:spcAft>
            </a:pPr>
            <a:r>
              <a:rPr lang="ru-RU" i="1" dirty="0">
                <a:latin typeface="Comic Sans MS" panose="030F0702030302020204" pitchFamily="66" charset="0"/>
                <a:ea typeface="SimSun"/>
              </a:rPr>
              <a:t> </a:t>
            </a:r>
            <a:r>
              <a:rPr lang="ru-RU" dirty="0" smtClean="0">
                <a:latin typeface="Comic Sans MS" panose="030F0702030302020204" pitchFamily="66" charset="0"/>
                <a:ea typeface="SimSun"/>
              </a:rPr>
              <a:t>1</a:t>
            </a:r>
            <a:r>
              <a:rPr lang="ru-RU" dirty="0">
                <a:latin typeface="Comic Sans MS" panose="030F0702030302020204" pitchFamily="66" charset="0"/>
                <a:ea typeface="SimSun"/>
              </a:rPr>
              <a:t>. Материал для рисования: альбомы, акварельные и гуашевые краски, простые и цветные карандаши, мелки, пастель, баночки для воды, трафареты для рисования; </a:t>
            </a:r>
          </a:p>
          <a:p>
            <a:pPr algn="just">
              <a:spcAft>
                <a:spcPts val="0"/>
              </a:spcAft>
            </a:pPr>
            <a:r>
              <a:rPr lang="ru-RU" dirty="0">
                <a:latin typeface="Comic Sans MS" panose="030F0702030302020204" pitchFamily="66" charset="0"/>
                <a:ea typeface="SimSun"/>
              </a:rPr>
              <a:t>2. Материал для лепки: пластилин, стеки, индивидуальные клеёнки; </a:t>
            </a:r>
          </a:p>
          <a:p>
            <a:pPr algn="just">
              <a:spcAft>
                <a:spcPts val="0"/>
              </a:spcAft>
            </a:pPr>
            <a:r>
              <a:rPr lang="ru-RU" dirty="0">
                <a:latin typeface="Comic Sans MS" panose="030F0702030302020204" pitchFamily="66" charset="0"/>
                <a:ea typeface="SimSun"/>
              </a:rPr>
              <a:t>3. Материал для аппликации и ручного труда: клей ПВА, кисти для клея, ёмкость под клей, салфетки, цветная бумага и картон, белый картон, гофрированная бумага;</a:t>
            </a:r>
          </a:p>
          <a:p>
            <a:pPr algn="just">
              <a:spcAft>
                <a:spcPts val="0"/>
              </a:spcAft>
            </a:pPr>
            <a:r>
              <a:rPr lang="ru-RU" dirty="0">
                <a:latin typeface="Comic Sans MS" panose="030F0702030302020204" pitchFamily="66" charset="0"/>
                <a:ea typeface="SimSun"/>
              </a:rPr>
              <a:t>4. Образцы по аппликации и рисованию; </a:t>
            </a:r>
          </a:p>
          <a:p>
            <a:pPr algn="just">
              <a:spcAft>
                <a:spcPts val="0"/>
              </a:spcAft>
            </a:pPr>
            <a:r>
              <a:rPr lang="ru-RU" dirty="0">
                <a:latin typeface="Comic Sans MS" panose="030F0702030302020204" pitchFamily="66" charset="0"/>
                <a:ea typeface="SimSun"/>
              </a:rPr>
              <a:t>5. Демонстрационный материал «Виды живописи: портрет, пейзаж, натюрморт, художественные картины».</a:t>
            </a:r>
          </a:p>
          <a:p>
            <a:pPr>
              <a:spcAft>
                <a:spcPts val="0"/>
              </a:spcAft>
            </a:pPr>
            <a:r>
              <a:rPr lang="ru-RU" dirty="0">
                <a:latin typeface="Comic Sans MS" panose="030F0702030302020204" pitchFamily="66" charset="0"/>
                <a:ea typeface="SimSun"/>
              </a:rPr>
              <a:t> </a:t>
            </a:r>
          </a:p>
          <a:p>
            <a:pPr>
              <a:spcAft>
                <a:spcPts val="0"/>
              </a:spcAft>
            </a:pPr>
            <a:r>
              <a:rPr lang="ru-RU" dirty="0">
                <a:latin typeface="Comic Sans MS" panose="030F0702030302020204" pitchFamily="66" charset="0"/>
                <a:ea typeface="SimSun"/>
              </a:rPr>
              <a:t> </a:t>
            </a:r>
            <a:endParaRPr lang="ru-RU" sz="1600" dirty="0">
              <a:effectLst/>
              <a:latin typeface="Comic Sans MS" panose="030F0702030302020204" pitchFamily="66" charset="0"/>
              <a:ea typeface="SimSun"/>
            </a:endParaRPr>
          </a:p>
        </p:txBody>
      </p:sp>
      <p:pic>
        <p:nvPicPr>
          <p:cNvPr id="1026" name="Picture 2"/>
          <p:cNvPicPr>
            <a:picLocks noChangeAspect="1" noChangeArrowheads="1"/>
          </p:cNvPicPr>
          <p:nvPr/>
        </p:nvPicPr>
        <p:blipFill>
          <a:blip r:embed="rId3" cstate="print">
            <a:extLst>
              <a:ext uri="{28A0092B-C50C-407E-A947-70E740481C1C}">
                <a14:useLocalDpi xmlns:a14="http://schemas.microsoft.com/office/drawing/2010/main" val="0"/>
              </a:ext>
            </a:extLst>
          </a:blip>
          <a:stretch>
            <a:fillRect/>
          </a:stretch>
        </p:blipFill>
        <p:spPr bwMode="auto">
          <a:xfrm rot="5400000">
            <a:off x="1545802" y="5353101"/>
            <a:ext cx="3975492" cy="2815238"/>
          </a:xfrm>
          <a:prstGeom prst="rect">
            <a:avLst/>
          </a:prstGeom>
          <a:ln>
            <a:noFill/>
          </a:ln>
          <a:effectLst>
            <a:softEdge rad="1125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238135305"/>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3308" y="0"/>
            <a:ext cx="6834692" cy="9144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 name="Рисунок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rot="5400000">
            <a:off x="2869117" y="4914319"/>
            <a:ext cx="4248472" cy="2555722"/>
          </a:xfrm>
          <a:prstGeom prst="rect">
            <a:avLst/>
          </a:prstGeom>
          <a:ln>
            <a:noFill/>
          </a:ln>
          <a:effectLst>
            <a:softEdge rad="112500"/>
          </a:effectLst>
        </p:spPr>
      </p:pic>
      <p:pic>
        <p:nvPicPr>
          <p:cNvPr id="3" name="Рисунок 2"/>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405727" y="899592"/>
            <a:ext cx="4069854" cy="2448272"/>
          </a:xfrm>
          <a:prstGeom prst="rect">
            <a:avLst/>
          </a:prstGeom>
          <a:ln>
            <a:noFill/>
          </a:ln>
          <a:effectLst>
            <a:softEdge rad="112500"/>
          </a:effectLst>
        </p:spPr>
      </p:pic>
      <p:pic>
        <p:nvPicPr>
          <p:cNvPr id="5" name="Рисунок 4" descr="20170208_183133.jpg"/>
          <p:cNvPicPr>
            <a:picLocks noChangeAspect="1"/>
          </p:cNvPicPr>
          <p:nvPr/>
        </p:nvPicPr>
        <p:blipFill>
          <a:blip r:embed="rId5" cstate="print"/>
          <a:stretch>
            <a:fillRect/>
          </a:stretch>
        </p:blipFill>
        <p:spPr>
          <a:xfrm rot="5400000">
            <a:off x="-284555" y="4188053"/>
            <a:ext cx="5266870" cy="3168352"/>
          </a:xfrm>
          <a:prstGeom prst="rect">
            <a:avLst/>
          </a:prstGeom>
          <a:ln>
            <a:noFill/>
          </a:ln>
          <a:effectLst>
            <a:softEdge rad="112500"/>
          </a:effectLst>
        </p:spPr>
      </p:pic>
    </p:spTree>
    <p:extLst>
      <p:ext uri="{BB962C8B-B14F-4D97-AF65-F5344CB8AC3E}">
        <p14:creationId xmlns:p14="http://schemas.microsoft.com/office/powerpoint/2010/main" val="1721852114"/>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3308" y="0"/>
            <a:ext cx="6834692" cy="9144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Прямоугольник 1"/>
          <p:cNvSpPr/>
          <p:nvPr/>
        </p:nvSpPr>
        <p:spPr>
          <a:xfrm>
            <a:off x="548680" y="626305"/>
            <a:ext cx="5760640" cy="4038029"/>
          </a:xfrm>
          <a:prstGeom prst="rect">
            <a:avLst/>
          </a:prstGeom>
        </p:spPr>
        <p:txBody>
          <a:bodyPr wrap="square">
            <a:spAutoFit/>
          </a:bodyPr>
          <a:lstStyle/>
          <a:p>
            <a:pPr algn="ctr">
              <a:lnSpc>
                <a:spcPct val="115000"/>
              </a:lnSpc>
              <a:spcBef>
                <a:spcPts val="600"/>
              </a:spcBef>
              <a:spcAft>
                <a:spcPts val="0"/>
              </a:spcAft>
            </a:pPr>
            <a:r>
              <a:rPr lang="ru-RU" sz="2400" b="1" dirty="0">
                <a:latin typeface="Comic Sans MS" panose="030F0702030302020204" pitchFamily="66" charset="0"/>
                <a:ea typeface="Times New Roman"/>
                <a:cs typeface="Times New Roman" panose="02020603050405020304" pitchFamily="18" charset="0"/>
              </a:rPr>
              <a:t>Центр </a:t>
            </a:r>
            <a:r>
              <a:rPr lang="ru-RU" sz="2400" b="1" dirty="0" smtClean="0">
                <a:latin typeface="Comic Sans MS" panose="030F0702030302020204" pitchFamily="66" charset="0"/>
                <a:ea typeface="Times New Roman"/>
                <a:cs typeface="Times New Roman" panose="02020603050405020304" pitchFamily="18" charset="0"/>
              </a:rPr>
              <a:t> </a:t>
            </a:r>
            <a:r>
              <a:rPr lang="ru-RU" sz="2400" b="1" dirty="0">
                <a:latin typeface="Comic Sans MS" panose="030F0702030302020204" pitchFamily="66" charset="0"/>
                <a:ea typeface="Times New Roman"/>
                <a:cs typeface="Times New Roman" panose="02020603050405020304" pitchFamily="18" charset="0"/>
              </a:rPr>
              <a:t>экологии и </a:t>
            </a:r>
            <a:r>
              <a:rPr lang="ru-RU" sz="2400" b="1" dirty="0" smtClean="0">
                <a:latin typeface="Comic Sans MS" panose="030F0702030302020204" pitchFamily="66" charset="0"/>
                <a:ea typeface="Times New Roman"/>
                <a:cs typeface="Times New Roman" panose="02020603050405020304" pitchFamily="18" charset="0"/>
              </a:rPr>
              <a:t>экспериментирования</a:t>
            </a:r>
          </a:p>
          <a:p>
            <a:pPr algn="ctr">
              <a:lnSpc>
                <a:spcPct val="115000"/>
              </a:lnSpc>
              <a:spcBef>
                <a:spcPts val="600"/>
              </a:spcBef>
              <a:spcAft>
                <a:spcPts val="0"/>
              </a:spcAft>
            </a:pPr>
            <a:r>
              <a:rPr lang="ru-RU" sz="2000" b="1" dirty="0" smtClean="0">
                <a:latin typeface="Comic Sans MS" panose="030F0702030302020204" pitchFamily="66" charset="0"/>
                <a:ea typeface="Times New Roman"/>
                <a:cs typeface="Times New Roman" panose="02020603050405020304" pitchFamily="18" charset="0"/>
              </a:rPr>
              <a:t>Уголок экспериментирования «Почемучки»</a:t>
            </a:r>
          </a:p>
          <a:p>
            <a:pPr algn="just">
              <a:lnSpc>
                <a:spcPct val="115000"/>
              </a:lnSpc>
              <a:spcBef>
                <a:spcPts val="600"/>
              </a:spcBef>
              <a:spcAft>
                <a:spcPts val="0"/>
              </a:spcAft>
            </a:pPr>
            <a:r>
              <a:rPr lang="ru-RU" sz="1600" b="1" dirty="0" smtClean="0">
                <a:latin typeface="Comic Sans MS" panose="030F0702030302020204" pitchFamily="66" charset="0"/>
                <a:ea typeface="Times New Roman"/>
                <a:cs typeface="Times New Roman" panose="02020603050405020304" pitchFamily="18" charset="0"/>
              </a:rPr>
              <a:t>Задачи </a:t>
            </a:r>
            <a:r>
              <a:rPr lang="ru-RU" sz="1600" b="1" dirty="0">
                <a:latin typeface="Comic Sans MS" panose="030F0702030302020204" pitchFamily="66" charset="0"/>
                <a:ea typeface="Times New Roman"/>
                <a:cs typeface="Times New Roman" panose="02020603050405020304" pitchFamily="18" charset="0"/>
              </a:rPr>
              <a:t>уголка экспериментирования</a:t>
            </a:r>
            <a:endParaRPr lang="ru-RU" sz="1600" dirty="0">
              <a:latin typeface="Comic Sans MS" panose="030F0702030302020204" pitchFamily="66" charset="0"/>
              <a:ea typeface="Times New Roman"/>
              <a:cs typeface="Times New Roman" panose="02020603050405020304" pitchFamily="18" charset="0"/>
            </a:endParaRPr>
          </a:p>
          <a:p>
            <a:pPr marL="342900" lvl="0" indent="-342900" algn="just">
              <a:lnSpc>
                <a:spcPct val="115000"/>
              </a:lnSpc>
              <a:spcAft>
                <a:spcPts val="0"/>
              </a:spcAft>
              <a:buFont typeface="Wingdings"/>
              <a:buChar char=""/>
            </a:pPr>
            <a:r>
              <a:rPr lang="ru-RU" sz="1600" dirty="0">
                <a:latin typeface="Comic Sans MS" panose="030F0702030302020204" pitchFamily="66" charset="0"/>
                <a:ea typeface="Times New Roman"/>
                <a:cs typeface="Times New Roman" panose="02020603050405020304" pitchFamily="18" charset="0"/>
              </a:rPr>
              <a:t>развитие первичных естественнонаучных представлений, наблюдательности, любознательности, активности, мыслительных операций (анализ, сравнение, обобщение, классификация, наблюдение);</a:t>
            </a:r>
          </a:p>
          <a:p>
            <a:pPr marL="342900" lvl="0" indent="-342900" algn="just">
              <a:lnSpc>
                <a:spcPct val="115000"/>
              </a:lnSpc>
              <a:spcAft>
                <a:spcPts val="600"/>
              </a:spcAft>
              <a:buFont typeface="Wingdings"/>
              <a:buChar char=""/>
            </a:pPr>
            <a:r>
              <a:rPr lang="ru-RU" sz="1600" dirty="0">
                <a:latin typeface="Comic Sans MS" panose="030F0702030302020204" pitchFamily="66" charset="0"/>
                <a:ea typeface="Times New Roman"/>
                <a:cs typeface="Times New Roman" panose="02020603050405020304" pitchFamily="18" charset="0"/>
              </a:rPr>
              <a:t>формирование умений комплексно обследовать предмет.</a:t>
            </a:r>
          </a:p>
          <a:p>
            <a:pPr>
              <a:spcAft>
                <a:spcPts val="0"/>
              </a:spcAft>
            </a:pPr>
            <a:r>
              <a:rPr lang="ru-RU" sz="1600" b="1" dirty="0" smtClean="0">
                <a:latin typeface="Comic Sans MS" panose="030F0702030302020204" pitchFamily="66" charset="0"/>
                <a:ea typeface="Times New Roman"/>
                <a:cs typeface="Times New Roman" panose="02020603050405020304" pitchFamily="18" charset="0"/>
              </a:rPr>
              <a:t>                               </a:t>
            </a:r>
            <a:endParaRPr lang="ru-RU" sz="1600" dirty="0">
              <a:effectLst/>
              <a:latin typeface="Comic Sans MS" panose="030F0702030302020204" pitchFamily="66" charset="0"/>
              <a:ea typeface="Times New Roman"/>
              <a:cs typeface="Times New Roman" panose="02020603050405020304" pitchFamily="18" charset="0"/>
            </a:endParaRPr>
          </a:p>
        </p:txBody>
      </p:sp>
      <p:pic>
        <p:nvPicPr>
          <p:cNvPr id="3" name="Рисунок 2"/>
          <p:cNvPicPr>
            <a:picLocks noChangeAspect="1"/>
          </p:cNvPicPr>
          <p:nvPr/>
        </p:nvPicPr>
        <p:blipFill rotWithShape="1">
          <a:blip r:embed="rId3" cstate="print">
            <a:extLst>
              <a:ext uri="{28A0092B-C50C-407E-A947-70E740481C1C}">
                <a14:useLocalDpi xmlns:a14="http://schemas.microsoft.com/office/drawing/2010/main" val="0"/>
              </a:ext>
            </a:extLst>
          </a:blip>
          <a:srcRect l="2787" r="13227" b="521"/>
          <a:stretch/>
        </p:blipFill>
        <p:spPr>
          <a:xfrm rot="5400000">
            <a:off x="1009304" y="4687440"/>
            <a:ext cx="4536504" cy="3585544"/>
          </a:xfrm>
          <a:prstGeom prst="rect">
            <a:avLst/>
          </a:prstGeom>
          <a:ln>
            <a:noFill/>
          </a:ln>
          <a:effectLst>
            <a:softEdge rad="112500"/>
          </a:effectLst>
        </p:spPr>
      </p:pic>
    </p:spTree>
    <p:extLst>
      <p:ext uri="{BB962C8B-B14F-4D97-AF65-F5344CB8AC3E}">
        <p14:creationId xmlns:p14="http://schemas.microsoft.com/office/powerpoint/2010/main" val="1721852114"/>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524" y="0"/>
            <a:ext cx="6834692" cy="9144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 name="Прямоугольник 2"/>
          <p:cNvSpPr/>
          <p:nvPr/>
        </p:nvSpPr>
        <p:spPr>
          <a:xfrm>
            <a:off x="620688" y="495479"/>
            <a:ext cx="5760640" cy="7632859"/>
          </a:xfrm>
          <a:prstGeom prst="rect">
            <a:avLst/>
          </a:prstGeom>
        </p:spPr>
        <p:txBody>
          <a:bodyPr wrap="square">
            <a:spAutoFit/>
          </a:bodyPr>
          <a:lstStyle/>
          <a:p>
            <a:pPr lvl="0"/>
            <a:r>
              <a:rPr lang="ru-RU" sz="1600" b="1" dirty="0" smtClean="0">
                <a:latin typeface="Comic Sans MS" panose="030F0702030302020204" pitchFamily="66" charset="0"/>
                <a:ea typeface="Times New Roman"/>
                <a:cs typeface="Times New Roman" panose="02020603050405020304" pitchFamily="18" charset="0"/>
              </a:rPr>
              <a:t> </a:t>
            </a:r>
          </a:p>
          <a:p>
            <a:pPr lvl="0"/>
            <a:r>
              <a:rPr lang="ru-RU" sz="1600" b="1" dirty="0" smtClean="0">
                <a:latin typeface="Comic Sans MS" panose="030F0702030302020204" pitchFamily="66" charset="0"/>
                <a:cs typeface="Times New Roman" panose="02020603050405020304" pitchFamily="18" charset="0"/>
              </a:rPr>
              <a:t>Комплектация</a:t>
            </a:r>
            <a:r>
              <a:rPr lang="ru-RU" sz="1600" b="1" dirty="0">
                <a:latin typeface="Comic Sans MS" panose="030F0702030302020204" pitchFamily="66" charset="0"/>
                <a:cs typeface="Times New Roman" panose="02020603050405020304" pitchFamily="18" charset="0"/>
              </a:rPr>
              <a:t> </a:t>
            </a:r>
            <a:r>
              <a:rPr lang="ru-RU" sz="1600" b="1" dirty="0" smtClean="0">
                <a:latin typeface="Comic Sans MS" panose="030F0702030302020204" pitchFamily="66" charset="0"/>
                <a:cs typeface="Times New Roman" panose="02020603050405020304" pitchFamily="18" charset="0"/>
              </a:rPr>
              <a:t>уголка:</a:t>
            </a:r>
            <a:endParaRPr lang="ru-RU" sz="1600" dirty="0">
              <a:solidFill>
                <a:srgbClr val="333333"/>
              </a:solidFill>
              <a:latin typeface="Comic Sans MS" panose="030F0702030302020204" pitchFamily="66" charset="0"/>
              <a:cs typeface="Times New Roman" panose="02020603050405020304" pitchFamily="18" charset="0"/>
            </a:endParaRPr>
          </a:p>
          <a:p>
            <a:pPr>
              <a:spcAft>
                <a:spcPts val="0"/>
              </a:spcAft>
            </a:pPr>
            <a:endParaRPr lang="ru-RU" sz="1600" b="1" u="sng" dirty="0" smtClean="0">
              <a:latin typeface="Comic Sans MS" panose="030F0702030302020204" pitchFamily="66" charset="0"/>
              <a:ea typeface="Times New Roman"/>
              <a:cs typeface="Times New Roman" panose="02020603050405020304" pitchFamily="18" charset="0"/>
            </a:endParaRPr>
          </a:p>
          <a:p>
            <a:pPr lvl="0" algn="just">
              <a:spcAft>
                <a:spcPts val="600"/>
              </a:spcAft>
            </a:pPr>
            <a:r>
              <a:rPr lang="ru-RU" sz="1600" dirty="0" smtClean="0">
                <a:latin typeface="Comic Sans MS" panose="030F0702030302020204" pitchFamily="66" charset="0"/>
                <a:ea typeface="Times New Roman"/>
                <a:cs typeface="Times New Roman" panose="02020603050405020304" pitchFamily="18" charset="0"/>
              </a:rPr>
              <a:t>-      книги </a:t>
            </a:r>
            <a:r>
              <a:rPr lang="ru-RU" sz="1600" dirty="0">
                <a:latin typeface="Comic Sans MS" panose="030F0702030302020204" pitchFamily="66" charset="0"/>
                <a:ea typeface="Times New Roman"/>
                <a:cs typeface="Times New Roman" panose="02020603050405020304" pitchFamily="18" charset="0"/>
              </a:rPr>
              <a:t>познавательного характера для среднего возраста;</a:t>
            </a:r>
          </a:p>
          <a:p>
            <a:pPr lvl="0" algn="just">
              <a:spcAft>
                <a:spcPts val="600"/>
              </a:spcAft>
            </a:pPr>
            <a:r>
              <a:rPr lang="ru-RU" sz="1600" dirty="0" smtClean="0">
                <a:latin typeface="Comic Sans MS" panose="030F0702030302020204" pitchFamily="66" charset="0"/>
                <a:ea typeface="Times New Roman"/>
                <a:cs typeface="Times New Roman" panose="02020603050405020304" pitchFamily="18" charset="0"/>
              </a:rPr>
              <a:t>-      тематические </a:t>
            </a:r>
            <a:r>
              <a:rPr lang="ru-RU" sz="1600" dirty="0">
                <a:latin typeface="Comic Sans MS" panose="030F0702030302020204" pitchFamily="66" charset="0"/>
                <a:ea typeface="Times New Roman"/>
                <a:cs typeface="Times New Roman" panose="02020603050405020304" pitchFamily="18" charset="0"/>
              </a:rPr>
              <a:t>альбомы;</a:t>
            </a:r>
          </a:p>
          <a:p>
            <a:pPr marL="342900" lvl="0" indent="-342900" algn="just">
              <a:buFont typeface="Verdana"/>
              <a:buChar char="­"/>
            </a:pPr>
            <a:r>
              <a:rPr lang="ru-RU" sz="1600" dirty="0">
                <a:latin typeface="Comic Sans MS" panose="030F0702030302020204" pitchFamily="66" charset="0"/>
                <a:ea typeface="Times New Roman"/>
                <a:cs typeface="Times New Roman" panose="02020603050405020304" pitchFamily="18" charset="0"/>
              </a:rPr>
              <a:t>коллекции: семена разных растений, шишки, камешки, </a:t>
            </a:r>
            <a:r>
              <a:rPr lang="ru-RU" sz="1600" dirty="0" smtClean="0">
                <a:latin typeface="Comic Sans MS" panose="030F0702030302020204" pitchFamily="66" charset="0"/>
                <a:ea typeface="Times New Roman"/>
                <a:cs typeface="Times New Roman" panose="02020603050405020304" pitchFamily="18" charset="0"/>
              </a:rPr>
              <a:t>, </a:t>
            </a:r>
            <a:r>
              <a:rPr lang="ru-RU" sz="1600" dirty="0">
                <a:latin typeface="Comic Sans MS" panose="030F0702030302020204" pitchFamily="66" charset="0"/>
                <a:ea typeface="Times New Roman"/>
                <a:cs typeface="Times New Roman" panose="02020603050405020304" pitchFamily="18" charset="0"/>
              </a:rPr>
              <a:t>«Пуговицы</a:t>
            </a:r>
            <a:r>
              <a:rPr lang="ru-RU" sz="1600" dirty="0" smtClean="0">
                <a:latin typeface="Comic Sans MS" panose="030F0702030302020204" pitchFamily="66" charset="0"/>
                <a:ea typeface="Times New Roman"/>
                <a:cs typeface="Times New Roman" panose="02020603050405020304" pitchFamily="18" charset="0"/>
              </a:rPr>
              <a:t>»</a:t>
            </a:r>
            <a:endParaRPr lang="ru-RU" sz="1600" dirty="0">
              <a:latin typeface="Comic Sans MS" panose="030F0702030302020204" pitchFamily="66" charset="0"/>
              <a:ea typeface="Times New Roman"/>
              <a:cs typeface="Times New Roman" panose="02020603050405020304" pitchFamily="18" charset="0"/>
            </a:endParaRPr>
          </a:p>
          <a:p>
            <a:pPr marL="342900" lvl="0" indent="-342900" algn="just">
              <a:buFont typeface="Verdana"/>
              <a:buChar char="­"/>
            </a:pPr>
            <a:r>
              <a:rPr lang="ru-RU" sz="1600" dirty="0">
                <a:latin typeface="Comic Sans MS" panose="030F0702030302020204" pitchFamily="66" charset="0"/>
                <a:ea typeface="Times New Roman"/>
                <a:cs typeface="Times New Roman" panose="02020603050405020304" pitchFamily="18" charset="0"/>
              </a:rPr>
              <a:t>песок, глина;</a:t>
            </a:r>
          </a:p>
          <a:p>
            <a:pPr marL="342900" lvl="0" indent="-342900" algn="just">
              <a:buFont typeface="Verdana"/>
              <a:buChar char="­"/>
            </a:pPr>
            <a:r>
              <a:rPr lang="ru-RU" sz="1600" dirty="0">
                <a:latin typeface="Comic Sans MS" panose="030F0702030302020204" pitchFamily="66" charset="0"/>
                <a:ea typeface="Times New Roman"/>
                <a:cs typeface="Times New Roman" panose="02020603050405020304" pitchFamily="18" charset="0"/>
              </a:rPr>
              <a:t>набор игрушек резиновых и пластмассовых для игр в воде;</a:t>
            </a:r>
          </a:p>
          <a:p>
            <a:pPr marL="342900" lvl="0" indent="-342900" algn="just">
              <a:buFont typeface="Verdana"/>
              <a:buChar char="­"/>
            </a:pPr>
            <a:r>
              <a:rPr lang="ru-RU" sz="1600" dirty="0">
                <a:latin typeface="Comic Sans MS" panose="030F0702030302020204" pitchFamily="66" charset="0"/>
                <a:ea typeface="Times New Roman"/>
                <a:cs typeface="Times New Roman" panose="02020603050405020304" pitchFamily="18" charset="0"/>
              </a:rPr>
              <a:t>материалы для игр с мыльной пеной;</a:t>
            </a:r>
          </a:p>
          <a:p>
            <a:pPr marL="342900" lvl="0" indent="-342900" algn="just">
              <a:buFont typeface="Verdana"/>
              <a:buChar char="­"/>
            </a:pPr>
            <a:r>
              <a:rPr lang="ru-RU" sz="1600" dirty="0">
                <a:latin typeface="Comic Sans MS" panose="030F0702030302020204" pitchFamily="66" charset="0"/>
                <a:ea typeface="Times New Roman"/>
                <a:cs typeface="Times New Roman" panose="02020603050405020304" pitchFamily="18" charset="0"/>
              </a:rPr>
              <a:t>красители - пищевые и непищевые (гуашь, акварельные краски и др.);</a:t>
            </a:r>
          </a:p>
          <a:p>
            <a:pPr marL="342900" lvl="0" indent="-342900" algn="just">
              <a:buFont typeface="Verdana"/>
              <a:buChar char="­"/>
            </a:pPr>
            <a:r>
              <a:rPr lang="ru-RU" sz="1600" dirty="0">
                <a:latin typeface="Comic Sans MS" panose="030F0702030302020204" pitchFamily="66" charset="0"/>
                <a:ea typeface="Times New Roman"/>
                <a:cs typeface="Times New Roman" panose="02020603050405020304" pitchFamily="18" charset="0"/>
              </a:rPr>
              <a:t>семена бобов, фасоли, гороха;</a:t>
            </a:r>
          </a:p>
          <a:p>
            <a:pPr marL="342900" lvl="0" indent="-342900" algn="just">
              <a:buFont typeface="Verdana"/>
              <a:buChar char="­"/>
            </a:pPr>
            <a:r>
              <a:rPr lang="ru-RU" sz="1600" dirty="0">
                <a:latin typeface="Comic Sans MS" panose="030F0702030302020204" pitchFamily="66" charset="0"/>
                <a:ea typeface="Times New Roman"/>
                <a:cs typeface="Times New Roman" panose="02020603050405020304" pitchFamily="18" charset="0"/>
              </a:rPr>
              <a:t>некоторые пищевые продукты (сахар, соль, крахмал, мука);</a:t>
            </a:r>
          </a:p>
          <a:p>
            <a:pPr marL="342900" lvl="0" indent="-342900" algn="just">
              <a:buFont typeface="Verdana"/>
              <a:buChar char="­"/>
            </a:pPr>
            <a:r>
              <a:rPr lang="ru-RU" sz="1600" dirty="0">
                <a:latin typeface="Comic Sans MS" panose="030F0702030302020204" pitchFamily="66" charset="0"/>
                <a:ea typeface="Times New Roman"/>
                <a:cs typeface="Times New Roman" panose="02020603050405020304" pitchFamily="18" charset="0"/>
              </a:rPr>
              <a:t>простейшие приборы и приспособления - лупы, сосуды  для воды, «ящик ощущений» (чудесный мешочек), зеркальце для игр с «солнечным зайчиком», контейнеры из «киндер-сюрпризов» с отверстиями, внутрь помещены вещества и травы с разными запахами;</a:t>
            </a:r>
          </a:p>
          <a:p>
            <a:pPr marL="342900" lvl="0" indent="-342900" algn="just">
              <a:buFont typeface="Verdana"/>
              <a:buChar char="­"/>
            </a:pPr>
            <a:r>
              <a:rPr lang="ru-RU" sz="1600" dirty="0">
                <a:latin typeface="Comic Sans MS" panose="030F0702030302020204" pitchFamily="66" charset="0"/>
                <a:ea typeface="Times New Roman"/>
                <a:cs typeface="Times New Roman" panose="02020603050405020304" pitchFamily="18" charset="0"/>
              </a:rPr>
              <a:t>«бросовый материал»: веревки, шнурки, тесьма, катушки деревянные, прищепки, пробки</a:t>
            </a:r>
            <a:r>
              <a:rPr lang="ru-RU" sz="1600" dirty="0" smtClean="0">
                <a:latin typeface="Comic Sans MS" panose="030F0702030302020204" pitchFamily="66" charset="0"/>
                <a:ea typeface="Times New Roman"/>
                <a:cs typeface="Times New Roman" panose="02020603050405020304" pitchFamily="18" charset="0"/>
              </a:rPr>
              <a:t>;</a:t>
            </a:r>
            <a:endParaRPr lang="ru-RU" sz="1600" dirty="0">
              <a:latin typeface="Comic Sans MS" panose="030F0702030302020204" pitchFamily="66" charset="0"/>
              <a:ea typeface="Times New Roman"/>
              <a:cs typeface="Times New Roman" panose="02020603050405020304" pitchFamily="18" charset="0"/>
            </a:endParaRPr>
          </a:p>
          <a:p>
            <a:pPr marL="342900" lvl="0" indent="-342900" algn="just">
              <a:buFont typeface="Verdana"/>
              <a:buChar char="­"/>
            </a:pPr>
            <a:r>
              <a:rPr lang="ru-RU" sz="1600" dirty="0">
                <a:latin typeface="Comic Sans MS" panose="030F0702030302020204" pitchFamily="66" charset="0"/>
                <a:ea typeface="Times New Roman"/>
                <a:cs typeface="Times New Roman" panose="02020603050405020304" pitchFamily="18" charset="0"/>
              </a:rPr>
              <a:t>персонажи, наделенные определенными чертами («почемучка») от имени которого моделируется проблемная ситуация;</a:t>
            </a:r>
          </a:p>
          <a:p>
            <a:pPr marL="342900" lvl="0" indent="-342900" algn="just">
              <a:buFont typeface="Verdana"/>
              <a:buChar char="­"/>
            </a:pPr>
            <a:r>
              <a:rPr lang="ru-RU" sz="1600" dirty="0">
                <a:latin typeface="Comic Sans MS" panose="030F0702030302020204" pitchFamily="66" charset="0"/>
                <a:ea typeface="Times New Roman"/>
                <a:cs typeface="Times New Roman" panose="02020603050405020304" pitchFamily="18" charset="0"/>
              </a:rPr>
              <a:t>карточки-схемы проведения </a:t>
            </a:r>
            <a:r>
              <a:rPr lang="ru-RU" sz="1600" dirty="0" smtClean="0">
                <a:latin typeface="Comic Sans MS" panose="030F0702030302020204" pitchFamily="66" charset="0"/>
                <a:ea typeface="Times New Roman"/>
                <a:cs typeface="Times New Roman" panose="02020603050405020304" pitchFamily="18" charset="0"/>
              </a:rPr>
              <a:t>экспериментов </a:t>
            </a:r>
            <a:endParaRPr lang="ru-RU" sz="1400" dirty="0">
              <a:latin typeface="Comic Sans MS" panose="030F0702030302020204" pitchFamily="66" charset="0"/>
              <a:ea typeface="Times New Roman"/>
              <a:cs typeface="Times New Roman" panose="02020603050405020304" pitchFamily="18" charset="0"/>
            </a:endParaRPr>
          </a:p>
        </p:txBody>
      </p:sp>
    </p:spTree>
    <p:extLst>
      <p:ext uri="{BB962C8B-B14F-4D97-AF65-F5344CB8AC3E}">
        <p14:creationId xmlns:p14="http://schemas.microsoft.com/office/powerpoint/2010/main" val="1721852114"/>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3308" y="0"/>
            <a:ext cx="6834692" cy="9144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Прямоугольник 1"/>
          <p:cNvSpPr/>
          <p:nvPr/>
        </p:nvSpPr>
        <p:spPr>
          <a:xfrm>
            <a:off x="413630" y="611560"/>
            <a:ext cx="5967698" cy="4025717"/>
          </a:xfrm>
          <a:prstGeom prst="rect">
            <a:avLst/>
          </a:prstGeom>
        </p:spPr>
        <p:txBody>
          <a:bodyPr wrap="square">
            <a:spAutoFit/>
          </a:bodyPr>
          <a:lstStyle/>
          <a:p>
            <a:pPr lvl="0">
              <a:lnSpc>
                <a:spcPct val="90000"/>
              </a:lnSpc>
              <a:spcBef>
                <a:spcPts val="1000"/>
              </a:spcBef>
            </a:pPr>
            <a:r>
              <a:rPr lang="ru-RU" dirty="0">
                <a:latin typeface="Times New Roman" panose="02020603050405020304" pitchFamily="18" charset="0"/>
                <a:cs typeface="Times New Roman" panose="02020603050405020304" pitchFamily="18" charset="0"/>
              </a:rPr>
              <a:t> </a:t>
            </a:r>
            <a:r>
              <a:rPr lang="ru-RU" dirty="0" smtClean="0">
                <a:latin typeface="Times New Roman" panose="02020603050405020304" pitchFamily="18" charset="0"/>
                <a:cs typeface="Times New Roman" panose="02020603050405020304" pitchFamily="18" charset="0"/>
              </a:rPr>
              <a:t>                           </a:t>
            </a:r>
            <a:r>
              <a:rPr lang="ru-RU" sz="2400" b="1" dirty="0" smtClean="0">
                <a:latin typeface="Times New Roman" panose="02020603050405020304" pitchFamily="18" charset="0"/>
                <a:cs typeface="Times New Roman" panose="02020603050405020304" pitchFamily="18" charset="0"/>
              </a:rPr>
              <a:t>Уголок  природы</a:t>
            </a:r>
            <a:endParaRPr lang="ru-RU" sz="2400" b="1" dirty="0">
              <a:latin typeface="Times New Roman" panose="02020603050405020304" pitchFamily="18" charset="0"/>
              <a:cs typeface="Times New Roman" panose="02020603050405020304" pitchFamily="18" charset="0"/>
            </a:endParaRPr>
          </a:p>
          <a:p>
            <a:r>
              <a:rPr lang="ru-RU" b="1" dirty="0" smtClean="0"/>
              <a:t>Цель.</a:t>
            </a:r>
            <a:endParaRPr lang="ru-RU" dirty="0" smtClean="0"/>
          </a:p>
          <a:p>
            <a:r>
              <a:rPr lang="ru-RU" dirty="0" smtClean="0"/>
              <a:t>Формирование у детей дошкольного возраста основ экологического сознания и экологической культуры.</a:t>
            </a:r>
          </a:p>
          <a:p>
            <a:r>
              <a:rPr lang="ru-RU" b="1" dirty="0" smtClean="0"/>
              <a:t>Задачи:</a:t>
            </a:r>
            <a:endParaRPr lang="ru-RU" dirty="0" smtClean="0"/>
          </a:p>
          <a:p>
            <a:pPr lvl="0"/>
            <a:r>
              <a:rPr lang="ru-RU" dirty="0" smtClean="0"/>
              <a:t>овладение знаниями о взаимосвязи природы, общества и человека; </a:t>
            </a:r>
          </a:p>
          <a:p>
            <a:pPr lvl="0"/>
            <a:r>
              <a:rPr lang="ru-RU" dirty="0" smtClean="0"/>
              <a:t>формирование практических умений по разрешению экологических проблем;</a:t>
            </a:r>
          </a:p>
          <a:p>
            <a:pPr lvl="0"/>
            <a:r>
              <a:rPr lang="ru-RU" dirty="0" smtClean="0"/>
              <a:t> воспитывать ценностные ориентации, мотивы, потребности, привычки активной деятельности по охране окружающей среды;</a:t>
            </a:r>
          </a:p>
          <a:p>
            <a:pPr lvl="0"/>
            <a:r>
              <a:rPr lang="ru-RU" dirty="0" smtClean="0"/>
              <a:t> развивать способности анализировать экологические ситуации; оценивать эстетическое состояние среды.</a:t>
            </a:r>
            <a:endParaRPr lang="ru-RU" dirty="0"/>
          </a:p>
        </p:txBody>
      </p:sp>
      <p:pic>
        <p:nvPicPr>
          <p:cNvPr id="3" name="Рисунок 2"/>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84491" y="5148064"/>
            <a:ext cx="5625975" cy="3384376"/>
          </a:xfrm>
          <a:prstGeom prst="rect">
            <a:avLst/>
          </a:prstGeom>
          <a:ln>
            <a:noFill/>
          </a:ln>
          <a:effectLst>
            <a:softEdge rad="112500"/>
          </a:effectLst>
        </p:spPr>
      </p:pic>
    </p:spTree>
    <p:extLst>
      <p:ext uri="{BB962C8B-B14F-4D97-AF65-F5344CB8AC3E}">
        <p14:creationId xmlns:p14="http://schemas.microsoft.com/office/powerpoint/2010/main" val="2238135305"/>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3308" y="0"/>
            <a:ext cx="6834692" cy="9144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Прямоугольник 1"/>
          <p:cNvSpPr/>
          <p:nvPr/>
        </p:nvSpPr>
        <p:spPr>
          <a:xfrm>
            <a:off x="980728" y="820011"/>
            <a:ext cx="5196230" cy="2336024"/>
          </a:xfrm>
          <a:prstGeom prst="rect">
            <a:avLst/>
          </a:prstGeom>
        </p:spPr>
        <p:txBody>
          <a:bodyPr wrap="square">
            <a:spAutoFit/>
          </a:bodyPr>
          <a:lstStyle/>
          <a:p>
            <a:pPr lvl="0">
              <a:lnSpc>
                <a:spcPct val="90000"/>
              </a:lnSpc>
              <a:spcBef>
                <a:spcPts val="1000"/>
              </a:spcBef>
            </a:pPr>
            <a:r>
              <a:rPr lang="ru-RU" dirty="0">
                <a:latin typeface="Times New Roman" panose="02020603050405020304" pitchFamily="18" charset="0"/>
                <a:cs typeface="Times New Roman" panose="02020603050405020304" pitchFamily="18" charset="0"/>
              </a:rPr>
              <a:t>Основной задачей ознакомления с природой является продолжение формирования у ребенка представлений о живой и неживой природе, умений наблюдать, сравнивать предметы, обобщать и классифицировать по различным признакам (сезонные изменения, почвенное питание, количество света, тепла, влаги), применять полученные знания и умения на практике.</a:t>
            </a:r>
          </a:p>
        </p:txBody>
      </p:sp>
      <p:pic>
        <p:nvPicPr>
          <p:cNvPr id="4" name="Рисунок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04664" y="3172424"/>
            <a:ext cx="4248472" cy="2555721"/>
          </a:xfrm>
          <a:prstGeom prst="rect">
            <a:avLst/>
          </a:prstGeom>
        </p:spPr>
      </p:pic>
      <p:pic>
        <p:nvPicPr>
          <p:cNvPr id="5" name="Рисунок 4"/>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2237834" y="6012160"/>
            <a:ext cx="4176464" cy="2512404"/>
          </a:xfrm>
          <a:prstGeom prst="rect">
            <a:avLst/>
          </a:prstGeom>
        </p:spPr>
      </p:pic>
    </p:spTree>
    <p:extLst>
      <p:ext uri="{BB962C8B-B14F-4D97-AF65-F5344CB8AC3E}">
        <p14:creationId xmlns:p14="http://schemas.microsoft.com/office/powerpoint/2010/main" val="2238135305"/>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3308" y="0"/>
            <a:ext cx="6834692" cy="9144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Прямоугольник 1"/>
          <p:cNvSpPr/>
          <p:nvPr/>
        </p:nvSpPr>
        <p:spPr>
          <a:xfrm>
            <a:off x="476672" y="209569"/>
            <a:ext cx="5904656" cy="7017306"/>
          </a:xfrm>
          <a:prstGeom prst="rect">
            <a:avLst/>
          </a:prstGeom>
        </p:spPr>
        <p:txBody>
          <a:bodyPr wrap="square">
            <a:spAutoFit/>
          </a:bodyPr>
          <a:lstStyle/>
          <a:p>
            <a:pPr algn="ctr">
              <a:spcAft>
                <a:spcPts val="0"/>
              </a:spcAft>
            </a:pPr>
            <a:r>
              <a:rPr lang="ru-RU" b="1" dirty="0" smtClean="0">
                <a:latin typeface="Comic Sans MS" panose="030F0702030302020204" pitchFamily="66" charset="0"/>
                <a:ea typeface="SimSun"/>
              </a:rPr>
              <a:t>В УГОЛКЕ </a:t>
            </a:r>
            <a:r>
              <a:rPr lang="ru-RU" b="1" dirty="0">
                <a:latin typeface="Comic Sans MS" panose="030F0702030302020204" pitchFamily="66" charset="0"/>
                <a:ea typeface="SimSun"/>
              </a:rPr>
              <a:t>ПРИРОДЫ</a:t>
            </a:r>
            <a:endParaRPr lang="ru-RU" sz="1600" dirty="0">
              <a:latin typeface="Comic Sans MS" panose="030F0702030302020204" pitchFamily="66" charset="0"/>
              <a:ea typeface="SimSun"/>
            </a:endParaRPr>
          </a:p>
          <a:p>
            <a:pPr algn="ctr">
              <a:spcAft>
                <a:spcPts val="0"/>
              </a:spcAft>
            </a:pPr>
            <a:r>
              <a:rPr lang="ru-RU" b="1" dirty="0">
                <a:latin typeface="Times New Roman"/>
                <a:ea typeface="SimSun"/>
              </a:rPr>
              <a:t> </a:t>
            </a:r>
            <a:endParaRPr lang="ru-RU" sz="1600" dirty="0">
              <a:latin typeface="Times New Roman"/>
              <a:ea typeface="SimSun"/>
            </a:endParaRPr>
          </a:p>
          <a:p>
            <a:pPr>
              <a:spcAft>
                <a:spcPts val="0"/>
              </a:spcAft>
            </a:pPr>
            <a:r>
              <a:rPr lang="ru-RU" dirty="0">
                <a:latin typeface="Comic Sans MS" panose="030F0702030302020204" pitchFamily="66" charset="0"/>
                <a:ea typeface="SimSun"/>
              </a:rPr>
              <a:t>1. Календарь природы;</a:t>
            </a:r>
          </a:p>
          <a:p>
            <a:pPr>
              <a:spcAft>
                <a:spcPts val="0"/>
              </a:spcAft>
            </a:pPr>
            <a:r>
              <a:rPr lang="ru-RU" dirty="0">
                <a:latin typeface="Comic Sans MS" panose="030F0702030302020204" pitchFamily="66" charset="0"/>
                <a:ea typeface="SimSun"/>
              </a:rPr>
              <a:t>2. Природный материал (желуди, шишки, ракушки, береста, камушки, скорлупа, веточки, листья и т.д.);</a:t>
            </a:r>
          </a:p>
          <a:p>
            <a:pPr>
              <a:spcAft>
                <a:spcPts val="0"/>
              </a:spcAft>
            </a:pPr>
            <a:r>
              <a:rPr lang="ru-RU" dirty="0" smtClean="0">
                <a:latin typeface="Comic Sans MS" panose="030F0702030302020204" pitchFamily="66" charset="0"/>
                <a:ea typeface="SimSun"/>
              </a:rPr>
              <a:t>3. Наглядно-дидактическое  пособие . Из серии «Расскажите детям» (о </a:t>
            </a:r>
            <a:r>
              <a:rPr lang="ru-RU" dirty="0" err="1" smtClean="0">
                <a:latin typeface="Comic Sans MS" panose="030F0702030302020204" pitchFamily="66" charset="0"/>
                <a:ea typeface="SimSun"/>
              </a:rPr>
              <a:t>птитцах</a:t>
            </a:r>
            <a:r>
              <a:rPr lang="ru-RU" dirty="0" smtClean="0">
                <a:latin typeface="Comic Sans MS" panose="030F0702030302020204" pitchFamily="66" charset="0"/>
                <a:ea typeface="SimSun"/>
              </a:rPr>
              <a:t>, о деревьях, о космонавтике, о космосе, домашние животные и птицы )</a:t>
            </a:r>
            <a:endParaRPr lang="ru-RU" dirty="0">
              <a:latin typeface="Comic Sans MS" panose="030F0702030302020204" pitchFamily="66" charset="0"/>
              <a:ea typeface="SimSun"/>
            </a:endParaRPr>
          </a:p>
          <a:p>
            <a:pPr>
              <a:spcAft>
                <a:spcPts val="0"/>
              </a:spcAft>
            </a:pPr>
            <a:r>
              <a:rPr lang="ru-RU" dirty="0">
                <a:latin typeface="Comic Sans MS" panose="030F0702030302020204" pitchFamily="66" charset="0"/>
                <a:ea typeface="SimSun"/>
              </a:rPr>
              <a:t>4 </a:t>
            </a:r>
            <a:r>
              <a:rPr lang="ru-RU" dirty="0" smtClean="0">
                <a:latin typeface="Comic Sans MS" panose="030F0702030302020204" pitchFamily="66" charset="0"/>
                <a:ea typeface="SimSun"/>
              </a:rPr>
              <a:t>Природа родного края «Деревья и кустарники вокруг нас», «О грибах и не только»,  «Птицы наших лесов »</a:t>
            </a:r>
            <a:endParaRPr lang="ru-RU" dirty="0">
              <a:latin typeface="Comic Sans MS" panose="030F0702030302020204" pitchFamily="66" charset="0"/>
              <a:ea typeface="SimSun"/>
            </a:endParaRPr>
          </a:p>
          <a:p>
            <a:pPr>
              <a:spcAft>
                <a:spcPts val="0"/>
              </a:spcAft>
            </a:pPr>
            <a:r>
              <a:rPr lang="ru-RU" dirty="0">
                <a:latin typeface="Comic Sans MS" panose="030F0702030302020204" pitchFamily="66" charset="0"/>
                <a:ea typeface="SimSun"/>
              </a:rPr>
              <a:t>5 </a:t>
            </a:r>
            <a:r>
              <a:rPr lang="ru-RU" dirty="0" smtClean="0">
                <a:latin typeface="Comic Sans MS" panose="030F0702030302020204" pitchFamily="66" charset="0"/>
                <a:ea typeface="SimSun"/>
              </a:rPr>
              <a:t>Дидактические игры «Фрукты, овощи , ягоды»,  «Мама, папа и я», «Мир вокруг нас», «Выбираем противоположности», «Профессии»</a:t>
            </a:r>
            <a:endParaRPr lang="ru-RU" dirty="0">
              <a:latin typeface="Comic Sans MS" panose="030F0702030302020204" pitchFamily="66" charset="0"/>
              <a:ea typeface="SimSun"/>
            </a:endParaRPr>
          </a:p>
          <a:p>
            <a:pPr>
              <a:spcAft>
                <a:spcPts val="0"/>
              </a:spcAft>
            </a:pPr>
            <a:r>
              <a:rPr lang="ru-RU" dirty="0">
                <a:latin typeface="Comic Sans MS" panose="030F0702030302020204" pitchFamily="66" charset="0"/>
                <a:ea typeface="SimSun"/>
              </a:rPr>
              <a:t>6 </a:t>
            </a:r>
            <a:r>
              <a:rPr lang="ru-RU" dirty="0" smtClean="0">
                <a:latin typeface="Comic Sans MS" panose="030F0702030302020204" pitchFamily="66" charset="0"/>
                <a:ea typeface="SimSun"/>
              </a:rPr>
              <a:t>Набор овощей и фруктов</a:t>
            </a:r>
          </a:p>
          <a:p>
            <a:pPr>
              <a:spcAft>
                <a:spcPts val="0"/>
              </a:spcAft>
            </a:pPr>
            <a:r>
              <a:rPr lang="ru-RU" dirty="0" smtClean="0">
                <a:latin typeface="Comic Sans MS" panose="030F0702030302020204" pitchFamily="66" charset="0"/>
                <a:ea typeface="SimSun"/>
              </a:rPr>
              <a:t>7. Карточки: на даче, на ферме, на птичьем дворе, в магазине, в саду.</a:t>
            </a:r>
            <a:endParaRPr lang="ru-RU" dirty="0">
              <a:latin typeface="Comic Sans MS" panose="030F0702030302020204" pitchFamily="66" charset="0"/>
              <a:ea typeface="SimSun"/>
            </a:endParaRPr>
          </a:p>
          <a:p>
            <a:pPr>
              <a:spcAft>
                <a:spcPts val="0"/>
              </a:spcAft>
            </a:pPr>
            <a:r>
              <a:rPr lang="ru-RU" dirty="0" smtClean="0">
                <a:latin typeface="Comic Sans MS" panose="030F0702030302020204" pitchFamily="66" charset="0"/>
                <a:ea typeface="SimSun"/>
              </a:rPr>
              <a:t>8.Лейки</a:t>
            </a:r>
            <a:r>
              <a:rPr lang="ru-RU" dirty="0">
                <a:latin typeface="Comic Sans MS" panose="030F0702030302020204" pitchFamily="66" charset="0"/>
                <a:ea typeface="SimSun"/>
              </a:rPr>
              <a:t>, фартуки;</a:t>
            </a:r>
          </a:p>
          <a:p>
            <a:pPr algn="just">
              <a:spcAft>
                <a:spcPts val="0"/>
              </a:spcAft>
            </a:pPr>
            <a:r>
              <a:rPr lang="ru-RU" dirty="0" smtClean="0">
                <a:latin typeface="Comic Sans MS" panose="030F0702030302020204" pitchFamily="66" charset="0"/>
                <a:ea typeface="SimSun"/>
              </a:rPr>
              <a:t>9. </a:t>
            </a:r>
            <a:r>
              <a:rPr lang="ru-RU" dirty="0">
                <a:latin typeface="Comic Sans MS" panose="030F0702030302020204" pitchFamily="66" charset="0"/>
                <a:ea typeface="SimSun"/>
              </a:rPr>
              <a:t>Инвентарь для ухода за </a:t>
            </a:r>
            <a:endParaRPr lang="ru-RU" dirty="0" smtClean="0">
              <a:latin typeface="Comic Sans MS" panose="030F0702030302020204" pitchFamily="66" charset="0"/>
              <a:ea typeface="SimSun"/>
            </a:endParaRPr>
          </a:p>
          <a:p>
            <a:pPr algn="just">
              <a:spcAft>
                <a:spcPts val="0"/>
              </a:spcAft>
            </a:pPr>
            <a:r>
              <a:rPr lang="ru-RU" dirty="0" smtClean="0">
                <a:latin typeface="Comic Sans MS" panose="030F0702030302020204" pitchFamily="66" charset="0"/>
                <a:ea typeface="SimSun"/>
              </a:rPr>
              <a:t>комнатными </a:t>
            </a:r>
            <a:r>
              <a:rPr lang="ru-RU" dirty="0">
                <a:latin typeface="Comic Sans MS" panose="030F0702030302020204" pitchFamily="66" charset="0"/>
                <a:ea typeface="SimSun"/>
              </a:rPr>
              <a:t>растениями;</a:t>
            </a:r>
          </a:p>
          <a:p>
            <a:pPr algn="just">
              <a:spcAft>
                <a:spcPts val="0"/>
              </a:spcAft>
            </a:pPr>
            <a:r>
              <a:rPr lang="ru-RU" dirty="0" smtClean="0">
                <a:latin typeface="Comic Sans MS" panose="030F0702030302020204" pitchFamily="66" charset="0"/>
                <a:ea typeface="SimSun"/>
              </a:rPr>
              <a:t>10. Дидактическая игра по</a:t>
            </a:r>
          </a:p>
          <a:p>
            <a:pPr algn="just">
              <a:spcAft>
                <a:spcPts val="0"/>
              </a:spcAft>
            </a:pPr>
            <a:r>
              <a:rPr lang="ru-RU" dirty="0" smtClean="0">
                <a:latin typeface="Comic Sans MS" panose="030F0702030302020204" pitchFamily="66" charset="0"/>
                <a:ea typeface="SimSun"/>
              </a:rPr>
              <a:t> </a:t>
            </a:r>
            <a:r>
              <a:rPr lang="ru-RU" dirty="0">
                <a:latin typeface="Comic Sans MS" panose="030F0702030302020204" pitchFamily="66" charset="0"/>
                <a:ea typeface="SimSun"/>
              </a:rPr>
              <a:t>экологии</a:t>
            </a:r>
            <a:r>
              <a:rPr lang="ru-RU" dirty="0" smtClean="0">
                <a:latin typeface="Comic Sans MS" panose="030F0702030302020204" pitchFamily="66" charset="0"/>
                <a:ea typeface="SimSun"/>
              </a:rPr>
              <a:t>;</a:t>
            </a:r>
            <a:endParaRPr lang="ru-RU" dirty="0">
              <a:latin typeface="Comic Sans MS" panose="030F0702030302020204" pitchFamily="66" charset="0"/>
              <a:ea typeface="SimSun"/>
            </a:endParaRPr>
          </a:p>
          <a:p>
            <a:pPr algn="just">
              <a:spcAft>
                <a:spcPts val="0"/>
              </a:spcAft>
            </a:pPr>
            <a:r>
              <a:rPr lang="ru-RU" dirty="0" smtClean="0">
                <a:latin typeface="Comic Sans MS" panose="030F0702030302020204" pitchFamily="66" charset="0"/>
                <a:ea typeface="SimSun"/>
              </a:rPr>
              <a:t>11 </a:t>
            </a:r>
            <a:r>
              <a:rPr lang="ru-RU" dirty="0">
                <a:latin typeface="Comic Sans MS" panose="030F0702030302020204" pitchFamily="66" charset="0"/>
                <a:ea typeface="SimSun"/>
              </a:rPr>
              <a:t>Разные виды </a:t>
            </a:r>
            <a:r>
              <a:rPr lang="ru-RU" dirty="0" smtClean="0">
                <a:latin typeface="Comic Sans MS" panose="030F0702030302020204" pitchFamily="66" charset="0"/>
                <a:ea typeface="SimSun"/>
              </a:rPr>
              <a:t>энциклопедий</a:t>
            </a:r>
            <a:endParaRPr lang="ru-RU" dirty="0">
              <a:latin typeface="Comic Sans MS" panose="030F0702030302020204" pitchFamily="66" charset="0"/>
              <a:ea typeface="SimSun"/>
            </a:endParaRPr>
          </a:p>
        </p:txBody>
      </p:sp>
      <p:pic>
        <p:nvPicPr>
          <p:cNvPr id="3" name="Рисунок 2"/>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096856" y="5292080"/>
            <a:ext cx="2428488" cy="3456384"/>
          </a:xfrm>
          <a:prstGeom prst="rect">
            <a:avLst/>
          </a:prstGeom>
          <a:ln>
            <a:noFill/>
          </a:ln>
          <a:effectLst>
            <a:softEdge rad="112500"/>
          </a:effectLst>
        </p:spPr>
      </p:pic>
    </p:spTree>
    <p:extLst>
      <p:ext uri="{BB962C8B-B14F-4D97-AF65-F5344CB8AC3E}">
        <p14:creationId xmlns:p14="http://schemas.microsoft.com/office/powerpoint/2010/main" val="2238135305"/>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671" y="0"/>
            <a:ext cx="6834692" cy="9144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Прямоугольник 1"/>
          <p:cNvSpPr/>
          <p:nvPr/>
        </p:nvSpPr>
        <p:spPr>
          <a:xfrm>
            <a:off x="764704" y="747876"/>
            <a:ext cx="5400600" cy="8202245"/>
          </a:xfrm>
          <a:prstGeom prst="rect">
            <a:avLst/>
          </a:prstGeom>
        </p:spPr>
        <p:txBody>
          <a:bodyPr wrap="square">
            <a:spAutoFit/>
          </a:bodyPr>
          <a:lstStyle/>
          <a:p>
            <a:pPr lvl="0" algn="ctr">
              <a:lnSpc>
                <a:spcPct val="115000"/>
              </a:lnSpc>
            </a:pPr>
            <a:r>
              <a:rPr lang="ru-RU" sz="2000" b="1" dirty="0">
                <a:solidFill>
                  <a:prstClr val="black"/>
                </a:solidFill>
                <a:latin typeface="Comic Sans MS" panose="030F0702030302020204" pitchFamily="66" charset="0"/>
                <a:cs typeface="Times New Roman" pitchFamily="18" charset="0"/>
              </a:rPr>
              <a:t>Центр конструктивной деятельности</a:t>
            </a:r>
          </a:p>
          <a:p>
            <a:endParaRPr lang="ru-RU" dirty="0" smtClean="0">
              <a:solidFill>
                <a:srgbClr val="333333"/>
              </a:solidFill>
              <a:latin typeface="Arial"/>
            </a:endParaRPr>
          </a:p>
          <a:p>
            <a:pPr algn="just"/>
            <a:r>
              <a:rPr lang="ru-RU" dirty="0" smtClean="0">
                <a:latin typeface="Times New Roman" panose="02020603050405020304" pitchFamily="18" charset="0"/>
                <a:cs typeface="Times New Roman" panose="02020603050405020304" pitchFamily="18" charset="0"/>
              </a:rPr>
              <a:t> </a:t>
            </a:r>
            <a:r>
              <a:rPr lang="ru-RU" dirty="0" smtClean="0">
                <a:latin typeface="Comic Sans MS" panose="030F0702030302020204" pitchFamily="66" charset="0"/>
                <a:cs typeface="Times New Roman" panose="02020603050405020304" pitchFamily="18" charset="0"/>
              </a:rPr>
              <a:t>Цель</a:t>
            </a:r>
            <a:r>
              <a:rPr lang="ru-RU" dirty="0" smtClean="0">
                <a:latin typeface="Comic Sans MS" panose="030F0702030302020204" pitchFamily="66" charset="0"/>
              </a:rPr>
              <a:t>:  </a:t>
            </a:r>
            <a:r>
              <a:rPr lang="ru-RU" dirty="0" smtClean="0">
                <a:latin typeface="Comic Sans MS" panose="030F0702030302020204" pitchFamily="66" charset="0"/>
                <a:cs typeface="Times New Roman" panose="02020603050405020304" pitchFamily="18" charset="0"/>
              </a:rPr>
              <a:t>Развить </a:t>
            </a:r>
            <a:r>
              <a:rPr lang="ru-RU" dirty="0">
                <a:latin typeface="Comic Sans MS" panose="030F0702030302020204" pitchFamily="66" charset="0"/>
                <a:cs typeface="Times New Roman" panose="02020603050405020304" pitchFamily="18" charset="0"/>
              </a:rPr>
              <a:t>интерес к конструированию. </a:t>
            </a:r>
            <a:endParaRPr lang="ru-RU" dirty="0" smtClean="0">
              <a:latin typeface="Comic Sans MS" panose="030F0702030302020204" pitchFamily="66" charset="0"/>
              <a:cs typeface="Times New Roman" panose="02020603050405020304" pitchFamily="18" charset="0"/>
            </a:endParaRPr>
          </a:p>
          <a:p>
            <a:pPr algn="just"/>
            <a:r>
              <a:rPr lang="ru-RU" dirty="0">
                <a:latin typeface="Comic Sans MS" panose="030F0702030302020204" pitchFamily="66" charset="0"/>
                <a:cs typeface="Times New Roman" panose="02020603050405020304" pitchFamily="18" charset="0"/>
              </a:rPr>
              <a:t> </a:t>
            </a:r>
            <a:r>
              <a:rPr lang="ru-RU" dirty="0" smtClean="0">
                <a:latin typeface="Comic Sans MS" panose="030F0702030302020204" pitchFamily="66" charset="0"/>
                <a:cs typeface="Times New Roman" panose="02020603050405020304" pitchFamily="18" charset="0"/>
              </a:rPr>
              <a:t>Задачи:   Научить </a:t>
            </a:r>
            <a:r>
              <a:rPr lang="ru-RU" dirty="0">
                <a:latin typeface="Comic Sans MS" panose="030F0702030302020204" pitchFamily="66" charset="0"/>
                <a:cs typeface="Times New Roman" panose="02020603050405020304" pitchFamily="18" charset="0"/>
              </a:rPr>
              <a:t>анализировать постройки, рисунки, элементарные чертежи, выделяя основные части, функциональное назначение.</a:t>
            </a:r>
          </a:p>
          <a:p>
            <a:pPr algn="just"/>
            <a:r>
              <a:rPr lang="ru-RU" dirty="0">
                <a:latin typeface="Comic Sans MS" panose="030F0702030302020204" pitchFamily="66" charset="0"/>
                <a:cs typeface="Times New Roman" panose="02020603050405020304" pitchFamily="18" charset="0"/>
              </a:rPr>
              <a:t>Сформировать представление о строительных деталях, их названиях,  свойствах (форма, величина, устойчивость).</a:t>
            </a:r>
          </a:p>
          <a:p>
            <a:pPr algn="just"/>
            <a:r>
              <a:rPr lang="ru-RU" dirty="0">
                <a:latin typeface="Comic Sans MS" panose="030F0702030302020204" pitchFamily="66" charset="0"/>
                <a:cs typeface="Times New Roman" panose="02020603050405020304" pitchFamily="18" charset="0"/>
              </a:rPr>
              <a:t>Научить преобразовывать постройки по разным параметрам, сооружать их по словесной инструкции.   </a:t>
            </a:r>
          </a:p>
          <a:p>
            <a:pPr algn="just"/>
            <a:r>
              <a:rPr lang="ru-RU" dirty="0">
                <a:latin typeface="Comic Sans MS" panose="030F0702030302020204" pitchFamily="66" charset="0"/>
                <a:cs typeface="Times New Roman" panose="02020603050405020304" pitchFamily="18" charset="0"/>
              </a:rPr>
              <a:t>Совершенствовать конструкторские навыки, развить умение комбинировать детали,  сочетая их по форме, величине, цвету.</a:t>
            </a:r>
          </a:p>
          <a:p>
            <a:pPr algn="just"/>
            <a:r>
              <a:rPr lang="ru-RU" dirty="0">
                <a:latin typeface="Comic Sans MS" panose="030F0702030302020204" pitchFamily="66" charset="0"/>
                <a:cs typeface="Times New Roman" panose="02020603050405020304" pitchFamily="18" charset="0"/>
              </a:rPr>
              <a:t>Совершенствовать элементарные навыки пространственной ориентации (спереди, сзади, посередине, внутри).</a:t>
            </a:r>
          </a:p>
          <a:p>
            <a:pPr algn="just"/>
            <a:r>
              <a:rPr lang="ru-RU" dirty="0">
                <a:latin typeface="Comic Sans MS" panose="030F0702030302020204" pitchFamily="66" charset="0"/>
                <a:cs typeface="Times New Roman" panose="02020603050405020304" pitchFamily="18" charset="0"/>
              </a:rPr>
              <a:t>Научить строить, моделировать по элементарным чертежам и схемам, разбираться в несложных планах.</a:t>
            </a:r>
          </a:p>
          <a:p>
            <a:pPr algn="just"/>
            <a:r>
              <a:rPr lang="ru-RU" dirty="0">
                <a:latin typeface="Comic Sans MS" panose="030F0702030302020204" pitchFamily="66" charset="0"/>
                <a:cs typeface="Times New Roman" panose="02020603050405020304" pitchFamily="18" charset="0"/>
              </a:rPr>
              <a:t>Научить создавать постройки по индивидуальному и совместному замыслу.</a:t>
            </a:r>
          </a:p>
          <a:p>
            <a:pPr algn="just"/>
            <a:r>
              <a:rPr lang="ru-RU" dirty="0">
                <a:latin typeface="Comic Sans MS" panose="030F0702030302020204" pitchFamily="66" charset="0"/>
                <a:cs typeface="Times New Roman" panose="02020603050405020304" pitchFamily="18" charset="0"/>
              </a:rPr>
              <a:t>Развить творчество, изобретательность, эстетический вкус в гармоничном сочетании</a:t>
            </a:r>
          </a:p>
          <a:p>
            <a:pPr algn="just"/>
            <a:r>
              <a:rPr lang="ru-RU" dirty="0">
                <a:latin typeface="Comic Sans MS" panose="030F0702030302020204" pitchFamily="66" charset="0"/>
                <a:cs typeface="Times New Roman" panose="02020603050405020304" pitchFamily="18" charset="0"/>
              </a:rPr>
              <a:t>деталей, в красоте и целесообразности оформления постройки дополнительными материалами</a:t>
            </a:r>
            <a:r>
              <a:rPr lang="ru-RU" dirty="0" smtClean="0">
                <a:latin typeface="Comic Sans MS" panose="030F0702030302020204" pitchFamily="66" charset="0"/>
                <a:cs typeface="Times New Roman" panose="02020603050405020304" pitchFamily="18" charset="0"/>
              </a:rPr>
              <a:t>.</a:t>
            </a:r>
            <a:endParaRPr lang="ru-RU" dirty="0">
              <a:latin typeface="Comic Sans MS" panose="030F0702030302020204" pitchFamily="66" charset="0"/>
              <a:cs typeface="Times New Roman" panose="02020603050405020304" pitchFamily="18" charset="0"/>
            </a:endParaRPr>
          </a:p>
        </p:txBody>
      </p:sp>
    </p:spTree>
    <p:extLst>
      <p:ext uri="{BB962C8B-B14F-4D97-AF65-F5344CB8AC3E}">
        <p14:creationId xmlns:p14="http://schemas.microsoft.com/office/powerpoint/2010/main" val="1341813102"/>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30048" y="0"/>
            <a:ext cx="6888048" cy="9144000"/>
          </a:xfrm>
          <a:prstGeom prst="rect">
            <a:avLst/>
          </a:prstGeom>
          <a:ln>
            <a:noFill/>
          </a:ln>
          <a:effectLst>
            <a:softEdge rad="1125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Прямоугольник 3"/>
          <p:cNvSpPr/>
          <p:nvPr/>
        </p:nvSpPr>
        <p:spPr>
          <a:xfrm>
            <a:off x="1124744" y="956866"/>
            <a:ext cx="5112568" cy="3139321"/>
          </a:xfrm>
          <a:prstGeom prst="rect">
            <a:avLst/>
          </a:prstGeom>
        </p:spPr>
        <p:txBody>
          <a:bodyPr wrap="square">
            <a:spAutoFit/>
          </a:bodyPr>
          <a:lstStyle/>
          <a:p>
            <a:r>
              <a:rPr lang="ru-RU" dirty="0" smtClean="0">
                <a:solidFill>
                  <a:srgbClr val="000099"/>
                </a:solidFill>
                <a:latin typeface="Comic Sans MS" pitchFamily="66" charset="0"/>
              </a:rPr>
              <a:t>-</a:t>
            </a:r>
            <a:r>
              <a:rPr lang="ru-RU" dirty="0" smtClean="0">
                <a:latin typeface="Comic Sans MS" pitchFamily="66" charset="0"/>
              </a:rPr>
              <a:t>Рисунки и простые схемы, алгоритмы из выполнения построек</a:t>
            </a:r>
            <a:r>
              <a:rPr lang="ru-RU" dirty="0">
                <a:latin typeface="Comic Sans MS" pitchFamily="66" charset="0"/>
              </a:rPr>
              <a:t>, </a:t>
            </a:r>
            <a:endParaRPr lang="ru-RU" dirty="0" smtClean="0">
              <a:latin typeface="Comic Sans MS" pitchFamily="66" charset="0"/>
            </a:endParaRPr>
          </a:p>
          <a:p>
            <a:r>
              <a:rPr lang="ru-RU" dirty="0">
                <a:latin typeface="Comic Sans MS" pitchFamily="66" charset="0"/>
              </a:rPr>
              <a:t> </a:t>
            </a:r>
            <a:r>
              <a:rPr lang="ru-RU" dirty="0" smtClean="0">
                <a:latin typeface="Comic Sans MS" pitchFamily="66" charset="0"/>
              </a:rPr>
              <a:t>- Деревянные конструкторы маленькие и большие </a:t>
            </a:r>
          </a:p>
          <a:p>
            <a:r>
              <a:rPr lang="ru-RU" dirty="0" smtClean="0">
                <a:latin typeface="Comic Sans MS" pitchFamily="66" charset="0"/>
              </a:rPr>
              <a:t>-Кубики различных размеров,</a:t>
            </a:r>
          </a:p>
          <a:p>
            <a:r>
              <a:rPr lang="ru-RU" dirty="0" smtClean="0">
                <a:latin typeface="Comic Sans MS" pitchFamily="66" charset="0"/>
              </a:rPr>
              <a:t>-Конструктор «</a:t>
            </a:r>
            <a:r>
              <a:rPr lang="ru-RU" dirty="0" err="1" smtClean="0">
                <a:latin typeface="Comic Sans MS" pitchFamily="66" charset="0"/>
              </a:rPr>
              <a:t>Лего</a:t>
            </a:r>
            <a:r>
              <a:rPr lang="ru-RU" dirty="0" smtClean="0">
                <a:latin typeface="Comic Sans MS" pitchFamily="66" charset="0"/>
              </a:rPr>
              <a:t>» маленький и большой</a:t>
            </a:r>
          </a:p>
          <a:p>
            <a:r>
              <a:rPr lang="ru-RU" dirty="0" smtClean="0">
                <a:latin typeface="Comic Sans MS" pitchFamily="66" charset="0"/>
              </a:rPr>
              <a:t>-Набор «Я строитель»</a:t>
            </a:r>
          </a:p>
          <a:p>
            <a:r>
              <a:rPr lang="ru-RU" dirty="0" smtClean="0">
                <a:latin typeface="Comic Sans MS" pitchFamily="66" charset="0"/>
              </a:rPr>
              <a:t>-Машины большие и маленькие</a:t>
            </a:r>
          </a:p>
          <a:p>
            <a:r>
              <a:rPr lang="ru-RU" dirty="0" smtClean="0">
                <a:latin typeface="Comic Sans MS" pitchFamily="66" charset="0"/>
              </a:rPr>
              <a:t>-</a:t>
            </a:r>
            <a:r>
              <a:rPr lang="ru-RU" dirty="0" err="1">
                <a:latin typeface="Comic Sans MS" pitchFamily="66" charset="0"/>
              </a:rPr>
              <a:t>М</a:t>
            </a:r>
            <a:r>
              <a:rPr lang="ru-RU" dirty="0" err="1" smtClean="0">
                <a:latin typeface="Comic Sans MS" pitchFamily="66" charset="0"/>
              </a:rPr>
              <a:t>елькие</a:t>
            </a:r>
            <a:r>
              <a:rPr lang="ru-RU" dirty="0" smtClean="0">
                <a:latin typeface="Comic Sans MS" pitchFamily="66" charset="0"/>
              </a:rPr>
              <a:t> игрушки для обыгрывания построек</a:t>
            </a:r>
          </a:p>
          <a:p>
            <a:pPr marL="285750" indent="-285750">
              <a:buFontTx/>
              <a:buChar char="-"/>
            </a:pPr>
            <a:endParaRPr lang="ru-RU" b="1" dirty="0">
              <a:solidFill>
                <a:srgbClr val="000099"/>
              </a:solidFill>
              <a:latin typeface="Comic Sans MS" pitchFamily="66" charset="0"/>
            </a:endParaRPr>
          </a:p>
        </p:txBody>
      </p:sp>
      <p:pic>
        <p:nvPicPr>
          <p:cNvPr id="5" name="Рисунок 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rot="5400000">
            <a:off x="1412776" y="3995936"/>
            <a:ext cx="4464495" cy="4176464"/>
          </a:xfrm>
          <a:prstGeom prst="rect">
            <a:avLst/>
          </a:prstGeom>
          <a:ln>
            <a:noFill/>
          </a:ln>
          <a:effectLst>
            <a:softEdge rad="112500"/>
          </a:effectLst>
        </p:spPr>
      </p:pic>
    </p:spTree>
    <p:extLst>
      <p:ext uri="{BB962C8B-B14F-4D97-AF65-F5344CB8AC3E}">
        <p14:creationId xmlns:p14="http://schemas.microsoft.com/office/powerpoint/2010/main" val="2414370458"/>
      </p:ext>
    </p:extLst>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2"/>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3308" y="0"/>
            <a:ext cx="6834692" cy="9144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 name="Рисунок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rot="5400000">
            <a:off x="1431766" y="1527620"/>
            <a:ext cx="4208385" cy="3096345"/>
          </a:xfrm>
          <a:prstGeom prst="rect">
            <a:avLst/>
          </a:prstGeom>
          <a:ln>
            <a:noFill/>
          </a:ln>
          <a:effectLst>
            <a:softEdge rad="112500"/>
          </a:effectLst>
        </p:spPr>
      </p:pic>
      <p:pic>
        <p:nvPicPr>
          <p:cNvPr id="3" name="Рисунок 2"/>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482677" y="5200905"/>
            <a:ext cx="4106562" cy="3547559"/>
          </a:xfrm>
          <a:prstGeom prst="rect">
            <a:avLst/>
          </a:prstGeom>
          <a:ln>
            <a:noFill/>
          </a:ln>
          <a:effectLst>
            <a:softEdge rad="112500"/>
          </a:effectLst>
        </p:spPr>
      </p:pic>
    </p:spTree>
    <p:extLst>
      <p:ext uri="{BB962C8B-B14F-4D97-AF65-F5344CB8AC3E}">
        <p14:creationId xmlns:p14="http://schemas.microsoft.com/office/powerpoint/2010/main" val="2414370458"/>
      </p:ext>
    </p:extLst>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3308" y="19472"/>
            <a:ext cx="6834692" cy="9144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Прямоугольник 1"/>
          <p:cNvSpPr/>
          <p:nvPr/>
        </p:nvSpPr>
        <p:spPr>
          <a:xfrm>
            <a:off x="620688" y="827584"/>
            <a:ext cx="5760640" cy="7551298"/>
          </a:xfrm>
          <a:prstGeom prst="rect">
            <a:avLst/>
          </a:prstGeom>
        </p:spPr>
        <p:txBody>
          <a:bodyPr wrap="square">
            <a:spAutoFit/>
          </a:bodyPr>
          <a:lstStyle/>
          <a:p>
            <a:pPr marL="45720" lvl="0" algn="ctr">
              <a:spcBef>
                <a:spcPct val="20000"/>
              </a:spcBef>
              <a:spcAft>
                <a:spcPts val="300"/>
              </a:spcAft>
              <a:buClr>
                <a:srgbClr val="F14124">
                  <a:lumMod val="75000"/>
                </a:srgbClr>
              </a:buClr>
              <a:buSzPct val="130000"/>
            </a:pPr>
            <a:r>
              <a:rPr lang="ru-RU" sz="2000" b="1" dirty="0">
                <a:latin typeface="Comic Sans MS" panose="030F0702030302020204" pitchFamily="66" charset="0"/>
                <a:cs typeface="Times New Roman" panose="02020603050405020304" pitchFamily="18" charset="0"/>
              </a:rPr>
              <a:t>Центр ПДД</a:t>
            </a:r>
            <a:endParaRPr lang="ru-RU" sz="2000" dirty="0">
              <a:latin typeface="Comic Sans MS" panose="030F0702030302020204" pitchFamily="66" charset="0"/>
              <a:cs typeface="Times New Roman" panose="02020603050405020304" pitchFamily="18" charset="0"/>
            </a:endParaRPr>
          </a:p>
          <a:p>
            <a:pPr marL="45720" lvl="0">
              <a:spcBef>
                <a:spcPct val="20000"/>
              </a:spcBef>
              <a:spcAft>
                <a:spcPts val="300"/>
              </a:spcAft>
              <a:buClr>
                <a:srgbClr val="F14124">
                  <a:lumMod val="75000"/>
                </a:srgbClr>
              </a:buClr>
              <a:buSzPct val="130000"/>
            </a:pPr>
            <a:r>
              <a:rPr lang="ru-RU" b="1" dirty="0">
                <a:latin typeface="Comic Sans MS" panose="030F0702030302020204" pitchFamily="66" charset="0"/>
                <a:cs typeface="Times New Roman" panose="02020603050405020304" pitchFamily="18" charset="0"/>
              </a:rPr>
              <a:t> Цель:</a:t>
            </a:r>
            <a:endParaRPr lang="ru-RU" dirty="0">
              <a:latin typeface="Comic Sans MS" panose="030F0702030302020204" pitchFamily="66" charset="0"/>
              <a:cs typeface="Times New Roman" panose="02020603050405020304" pitchFamily="18" charset="0"/>
            </a:endParaRPr>
          </a:p>
          <a:p>
            <a:pPr marL="45720" lvl="0">
              <a:spcBef>
                <a:spcPct val="20000"/>
              </a:spcBef>
              <a:spcAft>
                <a:spcPts val="300"/>
              </a:spcAft>
              <a:buClr>
                <a:srgbClr val="F14124">
                  <a:lumMod val="75000"/>
                </a:srgbClr>
              </a:buClr>
              <a:buSzPct val="130000"/>
            </a:pPr>
            <a:r>
              <a:rPr lang="ru-RU" dirty="0">
                <a:latin typeface="Comic Sans MS" panose="030F0702030302020204" pitchFamily="66" charset="0"/>
                <a:cs typeface="Times New Roman" panose="02020603050405020304" pitchFamily="18" charset="0"/>
              </a:rPr>
              <a:t>    Сформировать у детей дошкольного возраста навыки безопасного поведения на дороге посредством ознакомления с правилами дорожного движения.</a:t>
            </a:r>
          </a:p>
          <a:p>
            <a:pPr marL="45720" lvl="0">
              <a:buClr>
                <a:srgbClr val="F14124">
                  <a:lumMod val="75000"/>
                </a:srgbClr>
              </a:buClr>
              <a:buSzPct val="130000"/>
            </a:pPr>
            <a:r>
              <a:rPr lang="ru-RU" dirty="0">
                <a:latin typeface="Comic Sans MS" panose="030F0702030302020204" pitchFamily="66" charset="0"/>
                <a:cs typeface="Times New Roman" panose="02020603050405020304" pitchFamily="18" charset="0"/>
              </a:rPr>
              <a:t> </a:t>
            </a:r>
            <a:r>
              <a:rPr lang="ru-RU" b="1" dirty="0">
                <a:latin typeface="Comic Sans MS" panose="030F0702030302020204" pitchFamily="66" charset="0"/>
                <a:cs typeface="Times New Roman" panose="02020603050405020304" pitchFamily="18" charset="0"/>
              </a:rPr>
              <a:t>Задачи:</a:t>
            </a:r>
            <a:endParaRPr lang="ru-RU" dirty="0">
              <a:latin typeface="Comic Sans MS" panose="030F0702030302020204" pitchFamily="66" charset="0"/>
              <a:cs typeface="Times New Roman" panose="02020603050405020304" pitchFamily="18" charset="0"/>
            </a:endParaRPr>
          </a:p>
          <a:p>
            <a:pPr marL="45720" lvl="0">
              <a:buClr>
                <a:srgbClr val="F14124">
                  <a:lumMod val="75000"/>
                </a:srgbClr>
              </a:buClr>
              <a:buSzPct val="130000"/>
            </a:pPr>
            <a:r>
              <a:rPr lang="ru-RU" dirty="0">
                <a:latin typeface="Comic Sans MS" panose="030F0702030302020204" pitchFamily="66" charset="0"/>
                <a:cs typeface="Times New Roman" panose="02020603050405020304" pitchFamily="18" charset="0"/>
              </a:rPr>
              <a:t>-сформировать целостную картину мира и расширить представления о возможных опасностях, способах их избегания, способах сохранения здоровья и жизни; </a:t>
            </a:r>
          </a:p>
          <a:p>
            <a:pPr marL="45720" lvl="0">
              <a:buClr>
                <a:srgbClr val="F14124">
                  <a:lumMod val="75000"/>
                </a:srgbClr>
              </a:buClr>
              <a:buSzPct val="130000"/>
            </a:pPr>
            <a:r>
              <a:rPr lang="ru-RU" dirty="0">
                <a:latin typeface="Comic Sans MS" panose="030F0702030302020204" pitchFamily="66" charset="0"/>
                <a:cs typeface="Times New Roman" panose="02020603050405020304" pitchFamily="18" charset="0"/>
              </a:rPr>
              <a:t>-освоить общепринятые нормы и правила взаимоотношений в контексте безопасного поведения;</a:t>
            </a:r>
          </a:p>
          <a:p>
            <a:pPr marL="45720" lvl="0">
              <a:buClr>
                <a:srgbClr val="F14124">
                  <a:lumMod val="75000"/>
                </a:srgbClr>
              </a:buClr>
              <a:buSzPct val="130000"/>
            </a:pPr>
            <a:r>
              <a:rPr lang="ru-RU" dirty="0">
                <a:latin typeface="Comic Sans MS" panose="030F0702030302020204" pitchFamily="66" charset="0"/>
                <a:cs typeface="Times New Roman" panose="02020603050405020304" pitchFamily="18" charset="0"/>
              </a:rPr>
              <a:t>-формировать знания о правилах дорожного движения и безопасного поведения на дороге в качестве пешехода, пассажира;</a:t>
            </a:r>
          </a:p>
          <a:p>
            <a:pPr marL="45720" lvl="0">
              <a:buClr>
                <a:srgbClr val="F14124">
                  <a:lumMod val="75000"/>
                </a:srgbClr>
              </a:buClr>
              <a:buSzPct val="130000"/>
            </a:pPr>
            <a:r>
              <a:rPr lang="ru-RU" dirty="0">
                <a:latin typeface="Comic Sans MS" panose="030F0702030302020204" pitchFamily="66" charset="0"/>
                <a:cs typeface="Times New Roman" panose="02020603050405020304" pitchFamily="18" charset="0"/>
              </a:rPr>
              <a:t>-знакомство с элементами дороги и пешеходным переходом, сопутствующими дорожными знаками;</a:t>
            </a:r>
          </a:p>
          <a:p>
            <a:pPr marL="45720" lvl="0">
              <a:buClr>
                <a:srgbClr val="F14124">
                  <a:lumMod val="75000"/>
                </a:srgbClr>
              </a:buClr>
              <a:buSzPct val="130000"/>
            </a:pPr>
            <a:r>
              <a:rPr lang="ru-RU" dirty="0">
                <a:latin typeface="Comic Sans MS" panose="030F0702030302020204" pitchFamily="66" charset="0"/>
                <a:cs typeface="Times New Roman" panose="02020603050405020304" pitchFamily="18" charset="0"/>
              </a:rPr>
              <a:t>-расширять знания о светофоре и значении его сигналов;</a:t>
            </a:r>
          </a:p>
          <a:p>
            <a:pPr marL="45720" lvl="0">
              <a:buClr>
                <a:srgbClr val="F14124">
                  <a:lumMod val="75000"/>
                </a:srgbClr>
              </a:buClr>
              <a:buSzPct val="130000"/>
            </a:pPr>
            <a:r>
              <a:rPr lang="ru-RU" dirty="0">
                <a:latin typeface="Comic Sans MS" panose="030F0702030302020204" pitchFamily="66" charset="0"/>
                <a:cs typeface="Times New Roman" panose="02020603050405020304" pitchFamily="18" charset="0"/>
              </a:rPr>
              <a:t>-формировать знания о видах транспорта, общественных остановках;</a:t>
            </a:r>
          </a:p>
          <a:p>
            <a:pPr marL="45720" lvl="0">
              <a:buClr>
                <a:srgbClr val="F14124">
                  <a:lumMod val="75000"/>
                </a:srgbClr>
              </a:buClr>
              <a:buSzPct val="130000"/>
            </a:pPr>
            <a:r>
              <a:rPr lang="ru-RU" dirty="0">
                <a:latin typeface="Comic Sans MS" panose="030F0702030302020204" pitchFamily="66" charset="0"/>
                <a:cs typeface="Times New Roman" panose="02020603050405020304" pitchFamily="18" charset="0"/>
              </a:rPr>
              <a:t>-продолжать знакомить с культурой поведения на улице и в транспорте</a:t>
            </a:r>
            <a:r>
              <a:rPr lang="ru-RU" dirty="0" smtClean="0">
                <a:latin typeface="Comic Sans MS" panose="030F0702030302020204" pitchFamily="66" charset="0"/>
                <a:cs typeface="Times New Roman" panose="02020603050405020304" pitchFamily="18" charset="0"/>
              </a:rPr>
              <a:t>.</a:t>
            </a:r>
            <a:endParaRPr lang="ru-RU" sz="5400" dirty="0">
              <a:latin typeface="Comic Sans MS" panose="030F0702030302020204" pitchFamily="66" charset="0"/>
              <a:cs typeface="Times New Roman" panose="02020603050405020304" pitchFamily="18" charset="0"/>
            </a:endParaRPr>
          </a:p>
        </p:txBody>
      </p:sp>
    </p:spTree>
    <p:extLst>
      <p:ext uri="{BB962C8B-B14F-4D97-AF65-F5344CB8AC3E}">
        <p14:creationId xmlns:p14="http://schemas.microsoft.com/office/powerpoint/2010/main" val="1341813102"/>
      </p:ext>
    </p:extLst>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3308" y="0"/>
            <a:ext cx="6834692" cy="9144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TextBox 1"/>
          <p:cNvSpPr txBox="1"/>
          <p:nvPr/>
        </p:nvSpPr>
        <p:spPr>
          <a:xfrm>
            <a:off x="404664" y="827584"/>
            <a:ext cx="5976664" cy="5355312"/>
          </a:xfrm>
          <a:prstGeom prst="rect">
            <a:avLst/>
          </a:prstGeom>
          <a:noFill/>
        </p:spPr>
        <p:txBody>
          <a:bodyPr wrap="square" rtlCol="0">
            <a:spAutoFit/>
          </a:bodyPr>
          <a:lstStyle/>
          <a:p>
            <a:pPr algn="ctr"/>
            <a:r>
              <a:rPr lang="ru-RU" dirty="0" smtClean="0">
                <a:latin typeface="Comic Sans MS" panose="030F0702030302020204" pitchFamily="66" charset="0"/>
              </a:rPr>
              <a:t>В уголке ПДД:</a:t>
            </a:r>
          </a:p>
          <a:p>
            <a:r>
              <a:rPr lang="ru-RU" dirty="0" smtClean="0">
                <a:latin typeface="Comic Sans MS" panose="030F0702030302020204" pitchFamily="66" charset="0"/>
              </a:rPr>
              <a:t>-   Набор  дорожных знаков.</a:t>
            </a:r>
            <a:endParaRPr lang="ru-RU" dirty="0">
              <a:latin typeface="Comic Sans MS" panose="030F0702030302020204" pitchFamily="66" charset="0"/>
            </a:endParaRPr>
          </a:p>
          <a:p>
            <a:pPr marL="285750" indent="-285750">
              <a:buFontTx/>
              <a:buChar char="-"/>
            </a:pPr>
            <a:r>
              <a:rPr lang="ru-RU" dirty="0" smtClean="0">
                <a:latin typeface="Comic Sans MS" panose="030F0702030302020204" pitchFamily="66" charset="0"/>
              </a:rPr>
              <a:t>Наглядно- дидактическое пособие: «Специальные машины», «О транспорте».</a:t>
            </a:r>
          </a:p>
          <a:p>
            <a:pPr marL="285750" indent="-285750">
              <a:buFontTx/>
              <a:buChar char="-"/>
            </a:pPr>
            <a:r>
              <a:rPr lang="ru-RU" dirty="0" smtClean="0">
                <a:latin typeface="Comic Sans MS" panose="030F0702030302020204" pitchFamily="66" charset="0"/>
              </a:rPr>
              <a:t> Правила маленького пешехода.</a:t>
            </a:r>
          </a:p>
          <a:p>
            <a:pPr marL="285750" indent="-285750">
              <a:buFontTx/>
              <a:buChar char="-"/>
            </a:pPr>
            <a:r>
              <a:rPr lang="ru-RU" dirty="0" smtClean="0">
                <a:latin typeface="Comic Sans MS" panose="030F0702030302020204" pitchFamily="66" charset="0"/>
              </a:rPr>
              <a:t>Загадки о ПДД.</a:t>
            </a:r>
          </a:p>
          <a:p>
            <a:pPr marL="285750" indent="-285750">
              <a:buFontTx/>
              <a:buChar char="-"/>
            </a:pPr>
            <a:r>
              <a:rPr lang="ru-RU" dirty="0" smtClean="0">
                <a:latin typeface="Comic Sans MS" panose="030F0702030302020204" pitchFamily="66" charset="0"/>
              </a:rPr>
              <a:t>Занятия по правилам дорожного движения.</a:t>
            </a:r>
          </a:p>
          <a:p>
            <a:pPr marL="285750" indent="-285750">
              <a:buFontTx/>
              <a:buChar char="-"/>
            </a:pPr>
            <a:r>
              <a:rPr lang="ru-RU" dirty="0" smtClean="0">
                <a:latin typeface="Comic Sans MS" panose="030F0702030302020204" pitchFamily="66" charset="0"/>
              </a:rPr>
              <a:t>Правила дорожного движения для маленьких.</a:t>
            </a:r>
          </a:p>
          <a:p>
            <a:pPr marL="285750" indent="-285750">
              <a:buFontTx/>
              <a:buChar char="-"/>
            </a:pPr>
            <a:r>
              <a:rPr lang="ru-RU" dirty="0" smtClean="0">
                <a:latin typeface="Comic Sans MS" panose="030F0702030302020204" pitchFamily="66" charset="0"/>
              </a:rPr>
              <a:t>Дидактические игры «Отремонтируй светофор», «Светофор», «Авто конструктор», «Назови сигналы светофора» , «Назови части светофора», Транспорт карусель».</a:t>
            </a:r>
          </a:p>
          <a:p>
            <a:pPr marL="285750" indent="-285750">
              <a:buFontTx/>
              <a:buChar char="-"/>
            </a:pPr>
            <a:r>
              <a:rPr lang="ru-RU" dirty="0" smtClean="0">
                <a:latin typeface="Comic Sans MS" panose="030F0702030302020204" pitchFamily="66" charset="0"/>
              </a:rPr>
              <a:t>Стихи про дорожные знаки.</a:t>
            </a:r>
          </a:p>
          <a:p>
            <a:pPr marL="285750" indent="-285750">
              <a:buFontTx/>
              <a:buChar char="-"/>
            </a:pPr>
            <a:r>
              <a:rPr lang="ru-RU" dirty="0" smtClean="0">
                <a:latin typeface="Comic Sans MS" panose="030F0702030302020204" pitchFamily="66" charset="0"/>
              </a:rPr>
              <a:t>Настольная игра «Правила  дорожного движения».</a:t>
            </a:r>
          </a:p>
          <a:p>
            <a:pPr marL="285750" indent="-285750">
              <a:buFontTx/>
              <a:buChar char="-"/>
            </a:pPr>
            <a:r>
              <a:rPr lang="ru-RU" dirty="0" smtClean="0">
                <a:latin typeface="Comic Sans MS" panose="030F0702030302020204" pitchFamily="66" charset="0"/>
              </a:rPr>
              <a:t>Дорожное полотно </a:t>
            </a:r>
          </a:p>
          <a:p>
            <a:pPr marL="285750" indent="-285750">
              <a:buFontTx/>
              <a:buChar char="-"/>
            </a:pPr>
            <a:r>
              <a:rPr lang="ru-RU" dirty="0" smtClean="0">
                <a:latin typeface="Comic Sans MS" panose="030F0702030302020204" pitchFamily="66" charset="0"/>
              </a:rPr>
              <a:t>Ширма про ПДД.</a:t>
            </a:r>
          </a:p>
          <a:p>
            <a:pPr marL="285750" indent="-285750">
              <a:buFontTx/>
              <a:buChar char="-"/>
            </a:pPr>
            <a:r>
              <a:rPr lang="ru-RU" dirty="0" smtClean="0">
                <a:latin typeface="Comic Sans MS" panose="030F0702030302020204" pitchFamily="66" charset="0"/>
              </a:rPr>
              <a:t>Папка с метод. </a:t>
            </a:r>
            <a:r>
              <a:rPr lang="ru-RU" dirty="0">
                <a:latin typeface="Comic Sans MS" panose="030F0702030302020204" pitchFamily="66" charset="0"/>
              </a:rPr>
              <a:t>и</a:t>
            </a:r>
            <a:r>
              <a:rPr lang="ru-RU" dirty="0" smtClean="0">
                <a:latin typeface="Comic Sans MS" panose="030F0702030302020204" pitchFamily="66" charset="0"/>
              </a:rPr>
              <a:t> наглядном материалом</a:t>
            </a:r>
          </a:p>
          <a:p>
            <a:pPr algn="ctr"/>
            <a:endParaRPr lang="ru-RU" dirty="0">
              <a:latin typeface="Comic Sans MS" panose="030F0702030302020204" pitchFamily="66" charset="0"/>
            </a:endParaRPr>
          </a:p>
        </p:txBody>
      </p:sp>
      <p:pic>
        <p:nvPicPr>
          <p:cNvPr id="3" name="Рисунок 2"/>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rot="5400000">
            <a:off x="3151771" y="6073365"/>
            <a:ext cx="2930724" cy="2376266"/>
          </a:xfrm>
          <a:prstGeom prst="ellipse">
            <a:avLst/>
          </a:prstGeom>
          <a:ln>
            <a:noFill/>
          </a:ln>
          <a:effectLst>
            <a:softEdge rad="112500"/>
          </a:effectLst>
        </p:spPr>
      </p:pic>
      <p:pic>
        <p:nvPicPr>
          <p:cNvPr id="5" name="Рисунок 4"/>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260648" y="5940152"/>
            <a:ext cx="3671473" cy="2208621"/>
          </a:xfrm>
          <a:prstGeom prst="ellipse">
            <a:avLst/>
          </a:prstGeom>
          <a:ln>
            <a:noFill/>
          </a:ln>
          <a:effectLst>
            <a:softEdge rad="112500"/>
          </a:effectLst>
        </p:spPr>
      </p:pic>
    </p:spTree>
    <p:extLst>
      <p:ext uri="{BB962C8B-B14F-4D97-AF65-F5344CB8AC3E}">
        <p14:creationId xmlns:p14="http://schemas.microsoft.com/office/powerpoint/2010/main" val="1648063563"/>
      </p:ext>
    </p:extLst>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3308" y="0"/>
            <a:ext cx="6834692" cy="9144000"/>
          </a:xfrm>
          <a:prstGeom prst="ellipse">
            <a:avLst/>
          </a:prstGeom>
          <a:ln>
            <a:noFill/>
          </a:ln>
          <a:effectLst>
            <a:softEdge rad="1125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4" name="Рисунок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rot="5400000">
            <a:off x="1346379" y="3031185"/>
            <a:ext cx="4309257" cy="2592288"/>
          </a:xfrm>
          <a:prstGeom prst="ellipse">
            <a:avLst/>
          </a:prstGeom>
          <a:ln>
            <a:noFill/>
          </a:ln>
          <a:effectLst>
            <a:softEdge rad="112500"/>
          </a:effectLst>
        </p:spPr>
      </p:pic>
      <p:pic>
        <p:nvPicPr>
          <p:cNvPr id="7" name="Рисунок 6"/>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rot="5400000">
            <a:off x="-257684" y="806364"/>
            <a:ext cx="4047634" cy="2434906"/>
          </a:xfrm>
          <a:prstGeom prst="ellipse">
            <a:avLst/>
          </a:prstGeom>
          <a:ln>
            <a:noFill/>
          </a:ln>
          <a:effectLst>
            <a:softEdge rad="112500"/>
          </a:effectLst>
        </p:spPr>
      </p:pic>
      <p:pic>
        <p:nvPicPr>
          <p:cNvPr id="2" name="Рисунок 1"/>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rot="5400000">
            <a:off x="-217940" y="5392744"/>
            <a:ext cx="3909504" cy="2376264"/>
          </a:xfrm>
          <a:prstGeom prst="ellipse">
            <a:avLst/>
          </a:prstGeom>
          <a:ln>
            <a:noFill/>
          </a:ln>
          <a:effectLst>
            <a:softEdge rad="112500"/>
          </a:effectLst>
        </p:spPr>
      </p:pic>
      <p:pic>
        <p:nvPicPr>
          <p:cNvPr id="5" name="Рисунок 4"/>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rot="5400000">
            <a:off x="3345358" y="5301861"/>
            <a:ext cx="4386518" cy="2638765"/>
          </a:xfrm>
          <a:prstGeom prst="ellipse">
            <a:avLst/>
          </a:prstGeom>
          <a:ln>
            <a:noFill/>
          </a:ln>
          <a:effectLst>
            <a:softEdge rad="112500"/>
          </a:effectLst>
        </p:spPr>
      </p:pic>
      <p:pic>
        <p:nvPicPr>
          <p:cNvPr id="3" name="Рисунок 2"/>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rot="5400000">
            <a:off x="3259826" y="1140774"/>
            <a:ext cx="4102255" cy="2467763"/>
          </a:xfrm>
          <a:prstGeom prst="ellipse">
            <a:avLst/>
          </a:prstGeom>
          <a:ln>
            <a:noFill/>
          </a:ln>
          <a:effectLst>
            <a:softEdge rad="112500"/>
          </a:effectLst>
        </p:spPr>
      </p:pic>
    </p:spTree>
    <p:extLst>
      <p:ext uri="{BB962C8B-B14F-4D97-AF65-F5344CB8AC3E}">
        <p14:creationId xmlns:p14="http://schemas.microsoft.com/office/powerpoint/2010/main" val="2414370458"/>
      </p:ext>
    </p:extLst>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3308" y="0"/>
            <a:ext cx="6834692" cy="9144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Прямоугольник 1"/>
          <p:cNvSpPr/>
          <p:nvPr/>
        </p:nvSpPr>
        <p:spPr>
          <a:xfrm>
            <a:off x="692696" y="323528"/>
            <a:ext cx="5256584" cy="8309967"/>
          </a:xfrm>
          <a:prstGeom prst="rect">
            <a:avLst/>
          </a:prstGeom>
        </p:spPr>
        <p:txBody>
          <a:bodyPr wrap="square">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ru-RU" sz="2400" b="1" i="1" u="sng" strike="noStrike" kern="0" cap="none" spc="0" normalizeH="0" baseline="0" noProof="0" dirty="0" smtClean="0">
              <a:ln>
                <a:noFill/>
              </a:ln>
              <a:solidFill>
                <a:srgbClr val="2D2DB9"/>
              </a:solidFill>
              <a:effectLst/>
              <a:uLnTx/>
              <a:uFillTx/>
              <a:latin typeface="Arial"/>
            </a:endParaRPr>
          </a:p>
          <a:p>
            <a:pPr lvl="0" algn="ctr"/>
            <a:r>
              <a:rPr lang="ru-RU" sz="2400" b="1" dirty="0">
                <a:solidFill>
                  <a:prstClr val="black"/>
                </a:solidFill>
                <a:latin typeface="Comic Sans MS" panose="030F0702030302020204" pitchFamily="66" charset="0"/>
                <a:ea typeface="Calibri"/>
                <a:cs typeface="Times New Roman"/>
              </a:rPr>
              <a:t>Центр </a:t>
            </a:r>
            <a:r>
              <a:rPr lang="ru-RU" sz="2400" b="1" smtClean="0">
                <a:solidFill>
                  <a:prstClr val="black"/>
                </a:solidFill>
                <a:latin typeface="Comic Sans MS" panose="030F0702030302020204" pitchFamily="66" charset="0"/>
                <a:ea typeface="Calibri"/>
                <a:cs typeface="Times New Roman"/>
              </a:rPr>
              <a:t>Развивайка</a:t>
            </a:r>
            <a:endParaRPr lang="ru-RU" sz="2400" dirty="0">
              <a:solidFill>
                <a:prstClr val="black"/>
              </a:solidFill>
              <a:latin typeface="Comic Sans MS" panose="030F0702030302020204" pitchFamily="66" charset="0"/>
              <a:ea typeface="Calibri"/>
              <a:cs typeface="Times New Roman"/>
            </a:endParaRPr>
          </a:p>
          <a:p>
            <a:pPr lvl="0"/>
            <a:r>
              <a:rPr lang="ru-RU" sz="2400" b="1" dirty="0">
                <a:solidFill>
                  <a:prstClr val="black"/>
                </a:solidFill>
                <a:latin typeface="Times New Roman"/>
                <a:ea typeface="Calibri"/>
                <a:cs typeface="Times New Roman"/>
              </a:rPr>
              <a:t> </a:t>
            </a:r>
            <a:r>
              <a:rPr lang="ru-RU" b="1" dirty="0" smtClean="0">
                <a:solidFill>
                  <a:prstClr val="black"/>
                </a:solidFill>
                <a:latin typeface="Comic Sans MS" panose="030F0702030302020204" pitchFamily="66" charset="0"/>
                <a:ea typeface="Calibri"/>
                <a:cs typeface="Times New Roman"/>
              </a:rPr>
              <a:t>Цель</a:t>
            </a:r>
            <a:r>
              <a:rPr lang="ru-RU" b="1" dirty="0">
                <a:solidFill>
                  <a:prstClr val="black"/>
                </a:solidFill>
                <a:latin typeface="Comic Sans MS" panose="030F0702030302020204" pitchFamily="66" charset="0"/>
                <a:ea typeface="Calibri"/>
                <a:cs typeface="Times New Roman"/>
              </a:rPr>
              <a:t>:</a:t>
            </a:r>
            <a:r>
              <a:rPr lang="ru-RU" dirty="0">
                <a:solidFill>
                  <a:prstClr val="black"/>
                </a:solidFill>
                <a:latin typeface="Comic Sans MS" panose="030F0702030302020204" pitchFamily="66" charset="0"/>
                <a:ea typeface="Calibri"/>
                <a:cs typeface="Times New Roman"/>
              </a:rPr>
              <a:t> знакомство с геометрическими фигурами и формами предметов. Обучение группировки предметов по цвету, размеру, форме. Развитие мышления и пальчиковой моторики. Освоение операций вкладывания, наложения, соединения частей в целое. Развитие зрительного восприятия и внимания. Формирование обследовательских навыков.  Развитие способности использовать речь для определения смысла своих действий. Формирование умения группировать предметы, последовательно составлять картинки. Обогащение активного словаря детей.  Формирование умения описывать и называть предметы на </a:t>
            </a:r>
            <a:r>
              <a:rPr lang="ru-RU" dirty="0" smtClean="0">
                <a:solidFill>
                  <a:prstClr val="black"/>
                </a:solidFill>
                <a:latin typeface="Comic Sans MS" panose="030F0702030302020204" pitchFamily="66" charset="0"/>
                <a:ea typeface="Calibri"/>
                <a:cs typeface="Times New Roman"/>
              </a:rPr>
              <a:t>картинках .</a:t>
            </a:r>
          </a:p>
          <a:p>
            <a:pPr lvl="0"/>
            <a:r>
              <a:rPr lang="ru-RU" sz="1600" b="1" dirty="0" smtClean="0">
                <a:solidFill>
                  <a:prstClr val="black"/>
                </a:solidFill>
                <a:latin typeface="Comic Sans MS" panose="030F0702030302020204" pitchFamily="66" charset="0"/>
                <a:ea typeface="Calibri"/>
                <a:cs typeface="Times New Roman"/>
              </a:rPr>
              <a:t>Обеспечение</a:t>
            </a:r>
            <a:r>
              <a:rPr lang="ru-RU" sz="1600" b="1" dirty="0">
                <a:solidFill>
                  <a:prstClr val="black"/>
                </a:solidFill>
                <a:latin typeface="Comic Sans MS" panose="030F0702030302020204" pitchFamily="66" charset="0"/>
                <a:ea typeface="Calibri"/>
                <a:cs typeface="Times New Roman"/>
              </a:rPr>
              <a:t>: </a:t>
            </a:r>
            <a:endParaRPr lang="ru-RU" sz="1600" dirty="0" smtClean="0">
              <a:solidFill>
                <a:prstClr val="black"/>
              </a:solidFill>
              <a:latin typeface="Comic Sans MS" panose="030F0702030302020204" pitchFamily="66" charset="0"/>
              <a:ea typeface="Calibri"/>
              <a:cs typeface="Times New Roman"/>
            </a:endParaRPr>
          </a:p>
          <a:p>
            <a:pPr lvl="0"/>
            <a:r>
              <a:rPr lang="ru-RU" sz="1600" dirty="0" smtClean="0">
                <a:solidFill>
                  <a:prstClr val="black"/>
                </a:solidFill>
                <a:latin typeface="Comic Sans MS" panose="030F0702030302020204" pitchFamily="66" charset="0"/>
                <a:ea typeface="Calibri"/>
                <a:cs typeface="Times New Roman"/>
              </a:rPr>
              <a:t>1.Пирамидки.</a:t>
            </a:r>
          </a:p>
          <a:p>
            <a:pPr lvl="0"/>
            <a:r>
              <a:rPr lang="ru-RU" sz="1600" dirty="0" smtClean="0">
                <a:solidFill>
                  <a:prstClr val="black"/>
                </a:solidFill>
                <a:latin typeface="Comic Sans MS" panose="030F0702030302020204" pitchFamily="66" charset="0"/>
                <a:ea typeface="Calibri"/>
                <a:cs typeface="Times New Roman"/>
              </a:rPr>
              <a:t>2.Мозаика.</a:t>
            </a:r>
          </a:p>
          <a:p>
            <a:pPr lvl="0"/>
            <a:r>
              <a:rPr lang="ru-RU" sz="1600" dirty="0" smtClean="0">
                <a:solidFill>
                  <a:prstClr val="black"/>
                </a:solidFill>
                <a:latin typeface="Comic Sans MS" panose="030F0702030302020204" pitchFamily="66" charset="0"/>
                <a:ea typeface="Calibri"/>
                <a:cs typeface="Times New Roman"/>
              </a:rPr>
              <a:t>3.Шнуровки.</a:t>
            </a:r>
          </a:p>
          <a:p>
            <a:pPr lvl="0"/>
            <a:r>
              <a:rPr lang="ru-RU" sz="1600" dirty="0" smtClean="0">
                <a:solidFill>
                  <a:prstClr val="black"/>
                </a:solidFill>
                <a:latin typeface="Comic Sans MS" panose="030F0702030302020204" pitchFamily="66" charset="0"/>
                <a:ea typeface="Calibri"/>
                <a:cs typeface="Times New Roman"/>
              </a:rPr>
              <a:t>4.Дидактические </a:t>
            </a:r>
            <a:r>
              <a:rPr lang="ru-RU" sz="1600" dirty="0">
                <a:solidFill>
                  <a:prstClr val="black"/>
                </a:solidFill>
                <a:latin typeface="Comic Sans MS" panose="030F0702030302020204" pitchFamily="66" charset="0"/>
                <a:ea typeface="Calibri"/>
                <a:cs typeface="Times New Roman"/>
              </a:rPr>
              <a:t>игры «Один – много», </a:t>
            </a:r>
            <a:endParaRPr lang="ru-RU" sz="1600" dirty="0" smtClean="0">
              <a:solidFill>
                <a:prstClr val="black"/>
              </a:solidFill>
              <a:latin typeface="Comic Sans MS" panose="030F0702030302020204" pitchFamily="66" charset="0"/>
              <a:ea typeface="Calibri"/>
              <a:cs typeface="Times New Roman"/>
            </a:endParaRPr>
          </a:p>
          <a:p>
            <a:pPr lvl="0"/>
            <a:r>
              <a:rPr lang="ru-RU" sz="1600" dirty="0" smtClean="0">
                <a:solidFill>
                  <a:prstClr val="black"/>
                </a:solidFill>
                <a:latin typeface="Comic Sans MS" panose="030F0702030302020204" pitchFamily="66" charset="0"/>
                <a:ea typeface="Calibri"/>
                <a:cs typeface="Times New Roman"/>
              </a:rPr>
              <a:t>«</a:t>
            </a:r>
            <a:r>
              <a:rPr lang="ru-RU" sz="1600" dirty="0">
                <a:solidFill>
                  <a:prstClr val="black"/>
                </a:solidFill>
                <a:latin typeface="Comic Sans MS" panose="030F0702030302020204" pitchFamily="66" charset="0"/>
                <a:ea typeface="Calibri"/>
                <a:cs typeface="Times New Roman"/>
              </a:rPr>
              <a:t>Поймай рыбку», «Профессии», </a:t>
            </a:r>
            <a:endParaRPr lang="ru-RU" sz="1600" dirty="0" smtClean="0">
              <a:solidFill>
                <a:prstClr val="black"/>
              </a:solidFill>
              <a:latin typeface="Comic Sans MS" panose="030F0702030302020204" pitchFamily="66" charset="0"/>
              <a:ea typeface="Calibri"/>
              <a:cs typeface="Times New Roman"/>
            </a:endParaRPr>
          </a:p>
          <a:p>
            <a:pPr lvl="0"/>
            <a:r>
              <a:rPr lang="ru-RU" sz="1600" dirty="0" smtClean="0">
                <a:solidFill>
                  <a:prstClr val="black"/>
                </a:solidFill>
                <a:latin typeface="Comic Sans MS" panose="030F0702030302020204" pitchFamily="66" charset="0"/>
                <a:ea typeface="Calibri"/>
                <a:cs typeface="Times New Roman"/>
              </a:rPr>
              <a:t>«</a:t>
            </a:r>
            <a:r>
              <a:rPr lang="ru-RU" sz="1600" dirty="0">
                <a:solidFill>
                  <a:prstClr val="black"/>
                </a:solidFill>
                <a:latin typeface="Comic Sans MS" panose="030F0702030302020204" pitchFamily="66" charset="0"/>
                <a:ea typeface="Calibri"/>
                <a:cs typeface="Times New Roman"/>
              </a:rPr>
              <a:t>Занимательные квадраты», </a:t>
            </a:r>
            <a:endParaRPr lang="ru-RU" sz="1600" dirty="0" smtClean="0">
              <a:solidFill>
                <a:prstClr val="black"/>
              </a:solidFill>
              <a:latin typeface="Comic Sans MS" panose="030F0702030302020204" pitchFamily="66" charset="0"/>
              <a:ea typeface="Calibri"/>
              <a:cs typeface="Times New Roman"/>
            </a:endParaRPr>
          </a:p>
          <a:p>
            <a:pPr lvl="0"/>
            <a:r>
              <a:rPr lang="ru-RU" sz="1600" dirty="0" smtClean="0">
                <a:solidFill>
                  <a:prstClr val="black"/>
                </a:solidFill>
                <a:latin typeface="Comic Sans MS" panose="030F0702030302020204" pitchFamily="66" charset="0"/>
                <a:ea typeface="Calibri"/>
                <a:cs typeface="Times New Roman"/>
              </a:rPr>
              <a:t>5.Игры </a:t>
            </a:r>
            <a:r>
              <a:rPr lang="ru-RU" sz="1600" dirty="0">
                <a:solidFill>
                  <a:prstClr val="black"/>
                </a:solidFill>
                <a:latin typeface="Comic Sans MS" panose="030F0702030302020204" pitchFamily="66" charset="0"/>
                <a:ea typeface="Calibri"/>
                <a:cs typeface="Times New Roman"/>
              </a:rPr>
              <a:t>с </a:t>
            </a:r>
            <a:r>
              <a:rPr lang="ru-RU" sz="1600" dirty="0" smtClean="0">
                <a:solidFill>
                  <a:prstClr val="black"/>
                </a:solidFill>
                <a:latin typeface="Comic Sans MS" panose="030F0702030302020204" pitchFamily="66" charset="0"/>
                <a:ea typeface="Calibri"/>
                <a:cs typeface="Times New Roman"/>
              </a:rPr>
              <a:t>прищепками.</a:t>
            </a:r>
          </a:p>
          <a:p>
            <a:pPr lvl="0"/>
            <a:r>
              <a:rPr lang="ru-RU" sz="1600" dirty="0" smtClean="0">
                <a:solidFill>
                  <a:prstClr val="black"/>
                </a:solidFill>
                <a:latin typeface="Comic Sans MS" panose="030F0702030302020204" pitchFamily="66" charset="0"/>
                <a:ea typeface="Calibri"/>
                <a:cs typeface="Times New Roman"/>
              </a:rPr>
              <a:t>6.Домино.</a:t>
            </a:r>
          </a:p>
          <a:p>
            <a:pPr lvl="0"/>
            <a:r>
              <a:rPr lang="ru-RU" sz="1600" dirty="0" smtClean="0">
                <a:solidFill>
                  <a:prstClr val="black"/>
                </a:solidFill>
                <a:latin typeface="Comic Sans MS" panose="030F0702030302020204" pitchFamily="66" charset="0"/>
                <a:ea typeface="Calibri"/>
                <a:cs typeface="Times New Roman"/>
              </a:rPr>
              <a:t>7.Пазлы,кубики                                                                                                           </a:t>
            </a:r>
            <a:r>
              <a:rPr lang="ru-RU" sz="1600" dirty="0">
                <a:solidFill>
                  <a:prstClr val="black"/>
                </a:solidFill>
                <a:latin typeface="Comic Sans MS" panose="030F0702030302020204" pitchFamily="66" charset="0"/>
                <a:ea typeface="Calibri"/>
                <a:cs typeface="Times New Roman"/>
              </a:rPr>
              <a:t>.8.Игры «вкладыши» </a:t>
            </a:r>
          </a:p>
          <a:p>
            <a:pPr lvl="0"/>
            <a:r>
              <a:rPr lang="ru-RU" sz="1600" dirty="0">
                <a:solidFill>
                  <a:prstClr val="black"/>
                </a:solidFill>
                <a:latin typeface="Comic Sans MS" panose="030F0702030302020204" pitchFamily="66" charset="0"/>
                <a:ea typeface="Calibri"/>
                <a:cs typeface="Times New Roman"/>
              </a:rPr>
              <a:t>7.Лото</a:t>
            </a:r>
            <a:r>
              <a:rPr lang="ru-RU" sz="1600" dirty="0" smtClean="0">
                <a:solidFill>
                  <a:prstClr val="black"/>
                </a:solidFill>
                <a:latin typeface="Comic Sans MS" panose="030F0702030302020204" pitchFamily="66" charset="0"/>
                <a:ea typeface="Calibri"/>
                <a:cs typeface="Times New Roman"/>
              </a:rPr>
              <a:t>.</a:t>
            </a:r>
            <a:endParaRPr lang="ru-RU" sz="1600" dirty="0">
              <a:solidFill>
                <a:prstClr val="black"/>
              </a:solidFill>
              <a:latin typeface="Comic Sans MS" panose="030F0702030302020204" pitchFamily="66" charset="0"/>
              <a:ea typeface="Calibri"/>
              <a:cs typeface="Times New Roman"/>
            </a:endParaRPr>
          </a:p>
        </p:txBody>
      </p:sp>
    </p:spTree>
    <p:extLst>
      <p:ext uri="{BB962C8B-B14F-4D97-AF65-F5344CB8AC3E}">
        <p14:creationId xmlns:p14="http://schemas.microsoft.com/office/powerpoint/2010/main" val="2414370458"/>
      </p:ext>
    </p:extLst>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3308" y="-20487"/>
            <a:ext cx="6834692" cy="9144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 name="Рисунок 2" descr="20170208_171618.jpg"/>
          <p:cNvPicPr>
            <a:picLocks noChangeAspect="1"/>
          </p:cNvPicPr>
          <p:nvPr/>
        </p:nvPicPr>
        <p:blipFill>
          <a:blip r:embed="rId3" cstate="print"/>
          <a:stretch>
            <a:fillRect/>
          </a:stretch>
        </p:blipFill>
        <p:spPr>
          <a:xfrm rot="20491623">
            <a:off x="41471" y="251520"/>
            <a:ext cx="4100952" cy="2840763"/>
          </a:xfrm>
          <a:prstGeom prst="ellipse">
            <a:avLst/>
          </a:prstGeom>
          <a:ln>
            <a:noFill/>
          </a:ln>
          <a:effectLst>
            <a:softEdge rad="112500"/>
          </a:effectLst>
        </p:spPr>
      </p:pic>
      <p:pic>
        <p:nvPicPr>
          <p:cNvPr id="4" name="Рисунок 3" descr="20170208_171614.jpg"/>
          <p:cNvPicPr>
            <a:picLocks noChangeAspect="1"/>
          </p:cNvPicPr>
          <p:nvPr/>
        </p:nvPicPr>
        <p:blipFill>
          <a:blip r:embed="rId4" cstate="print"/>
          <a:stretch>
            <a:fillRect/>
          </a:stretch>
        </p:blipFill>
        <p:spPr>
          <a:xfrm rot="20111056">
            <a:off x="2756095" y="1633883"/>
            <a:ext cx="4032854" cy="2426014"/>
          </a:xfrm>
          <a:prstGeom prst="ellipse">
            <a:avLst/>
          </a:prstGeom>
          <a:ln>
            <a:noFill/>
          </a:ln>
          <a:effectLst>
            <a:softEdge rad="112500"/>
          </a:effectLst>
        </p:spPr>
      </p:pic>
      <p:pic>
        <p:nvPicPr>
          <p:cNvPr id="2" name="Рисунок 1"/>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rot="20891876">
            <a:off x="-90432" y="3539676"/>
            <a:ext cx="4170842" cy="2509022"/>
          </a:xfrm>
          <a:prstGeom prst="ellipse">
            <a:avLst/>
          </a:prstGeom>
          <a:ln>
            <a:noFill/>
          </a:ln>
          <a:effectLst>
            <a:softEdge rad="112500"/>
          </a:effectLst>
        </p:spPr>
      </p:pic>
      <p:pic>
        <p:nvPicPr>
          <p:cNvPr id="5" name="Рисунок 4"/>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rot="6343258">
            <a:off x="2457225" y="4798490"/>
            <a:ext cx="5032001" cy="3027064"/>
          </a:xfrm>
          <a:prstGeom prst="ellipse">
            <a:avLst/>
          </a:prstGeom>
          <a:ln>
            <a:noFill/>
          </a:ln>
          <a:effectLst>
            <a:softEdge rad="112500"/>
          </a:effectLst>
        </p:spPr>
      </p:pic>
      <p:pic>
        <p:nvPicPr>
          <p:cNvPr id="1026" name="Picture 2"/>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rot="20326040">
            <a:off x="902910" y="5673849"/>
            <a:ext cx="2378075" cy="35607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35356452"/>
      </p:ext>
    </p:extLst>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3308" y="108520"/>
            <a:ext cx="6834692" cy="9144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 name="Прямоугольник 2"/>
          <p:cNvSpPr/>
          <p:nvPr/>
        </p:nvSpPr>
        <p:spPr>
          <a:xfrm>
            <a:off x="980728" y="971600"/>
            <a:ext cx="4985660" cy="707886"/>
          </a:xfrm>
          <a:prstGeom prst="rect">
            <a:avLst/>
          </a:prstGeom>
        </p:spPr>
        <p:txBody>
          <a:bodyPr wrap="none">
            <a:spAutoFit/>
          </a:bodyPr>
          <a:lstStyle/>
          <a:p>
            <a:r>
              <a:rPr lang="ru-RU" sz="4000" b="1" dirty="0" smtClean="0">
                <a:solidFill>
                  <a:srgbClr val="000099"/>
                </a:solidFill>
                <a:latin typeface="Gabriola" pitchFamily="82" charset="0"/>
              </a:rPr>
              <a:t>Центр сюжетно-ролевых игр</a:t>
            </a:r>
            <a:endParaRPr lang="ru-RU" sz="4000" dirty="0">
              <a:latin typeface="Gabriola" pitchFamily="82" charset="0"/>
            </a:endParaRPr>
          </a:p>
        </p:txBody>
      </p:sp>
      <p:sp>
        <p:nvSpPr>
          <p:cNvPr id="5" name="Прямоугольник 4"/>
          <p:cNvSpPr/>
          <p:nvPr/>
        </p:nvSpPr>
        <p:spPr>
          <a:xfrm>
            <a:off x="620688" y="1763688"/>
            <a:ext cx="5904656" cy="3293209"/>
          </a:xfrm>
          <a:prstGeom prst="rect">
            <a:avLst/>
          </a:prstGeom>
        </p:spPr>
        <p:txBody>
          <a:bodyPr wrap="square">
            <a:spAutoFit/>
          </a:bodyPr>
          <a:lstStyle/>
          <a:p>
            <a:r>
              <a:rPr lang="ru-RU" sz="2000" b="1" dirty="0" smtClean="0">
                <a:latin typeface="Comic Sans MS" pitchFamily="66" charset="0"/>
              </a:rPr>
              <a:t>Цель: </a:t>
            </a:r>
            <a:r>
              <a:rPr lang="ru-RU" sz="2000" dirty="0" smtClean="0">
                <a:latin typeface="Comic Sans MS" pitchFamily="66" charset="0"/>
              </a:rPr>
              <a:t>обогащение  социально- игрового опыта между детьми; развитие игровых умений.</a:t>
            </a:r>
          </a:p>
          <a:p>
            <a:pPr lvl="0"/>
            <a:r>
              <a:rPr lang="ru-RU" b="1" dirty="0" smtClean="0">
                <a:solidFill>
                  <a:srgbClr val="000000"/>
                </a:solidFill>
                <a:latin typeface="Comic Sans MS" panose="030F0702030302020204" pitchFamily="66" charset="0"/>
              </a:rPr>
              <a:t>Задачи:</a:t>
            </a:r>
            <a:r>
              <a:rPr lang="ru-RU" dirty="0" smtClean="0">
                <a:solidFill>
                  <a:srgbClr val="000000"/>
                </a:solidFill>
                <a:latin typeface="Comic Sans MS" panose="030F0702030302020204" pitchFamily="66" charset="0"/>
              </a:rPr>
              <a:t> создать </a:t>
            </a:r>
            <a:r>
              <a:rPr lang="ru-RU" dirty="0">
                <a:solidFill>
                  <a:srgbClr val="000000"/>
                </a:solidFill>
                <a:latin typeface="Comic Sans MS" panose="030F0702030302020204" pitchFamily="66" charset="0"/>
              </a:rPr>
              <a:t>условия для развития сюжетно – ролевой игры; развивать игровой опыт детей; пробуждать интерес к игровому общению с взрослыми и сверстниками. Осуществлять коррекцию эмоционально – личностных проблем развития ребёнка. </a:t>
            </a:r>
            <a:endParaRPr lang="ru-RU" dirty="0">
              <a:solidFill>
                <a:prstClr val="black"/>
              </a:solidFill>
              <a:latin typeface="Comic Sans MS" panose="030F0702030302020204" pitchFamily="66" charset="0"/>
            </a:endParaRPr>
          </a:p>
          <a:p>
            <a:endParaRPr lang="ru-RU" sz="2000" b="1" dirty="0" smtClean="0">
              <a:latin typeface="Comic Sans MS" pitchFamily="66" charset="0"/>
            </a:endParaRPr>
          </a:p>
          <a:p>
            <a:pPr algn="ctr"/>
            <a:endParaRPr lang="ru-RU" sz="2000" b="1" dirty="0">
              <a:latin typeface="Comic Sans MS" pitchFamily="66" charset="0"/>
            </a:endParaRPr>
          </a:p>
        </p:txBody>
      </p:sp>
      <p:sp>
        <p:nvSpPr>
          <p:cNvPr id="6" name="Прямоугольник 5"/>
          <p:cNvSpPr/>
          <p:nvPr/>
        </p:nvSpPr>
        <p:spPr>
          <a:xfrm>
            <a:off x="836712" y="4716016"/>
            <a:ext cx="5256584" cy="3416320"/>
          </a:xfrm>
          <a:prstGeom prst="rect">
            <a:avLst/>
          </a:prstGeom>
        </p:spPr>
        <p:txBody>
          <a:bodyPr wrap="square">
            <a:spAutoFit/>
          </a:bodyPr>
          <a:lstStyle/>
          <a:p>
            <a:r>
              <a:rPr lang="ru-RU" dirty="0" smtClean="0">
                <a:latin typeface="Comic Sans MS" pitchFamily="66" charset="0"/>
              </a:rPr>
              <a:t>Игра - основной вид деятельности наших малышей. Яркий, насыщенный игровой центр создает условия для творческой деятельности детей, развивает фантазию, формирует игровые навыки и умения, воспитывает дружеское взаимоотношение между детьми.</a:t>
            </a:r>
            <a:br>
              <a:rPr lang="ru-RU" dirty="0" smtClean="0">
                <a:latin typeface="Comic Sans MS" pitchFamily="66" charset="0"/>
              </a:rPr>
            </a:br>
            <a:r>
              <a:rPr lang="ru-RU" dirty="0" smtClean="0">
                <a:latin typeface="Comic Sans MS" pitchFamily="66" charset="0"/>
              </a:rPr>
              <a:t>В свободном доступе для детей находятся атрибуты для зарождающихся в этом возрасте сюжетно- ролевых игр: «Хозяюшка», «У врача», «Парикмахерская »,</a:t>
            </a:r>
          </a:p>
          <a:p>
            <a:r>
              <a:rPr lang="ru-RU" dirty="0" smtClean="0">
                <a:latin typeface="Comic Sans MS" pitchFamily="66" charset="0"/>
              </a:rPr>
              <a:t>«Магазин» </a:t>
            </a:r>
            <a:endParaRPr lang="ru-RU" dirty="0">
              <a:latin typeface="Comic Sans MS" pitchFamily="66" charset="0"/>
            </a:endParaRPr>
          </a:p>
        </p:txBody>
      </p:sp>
    </p:spTree>
    <p:extLst>
      <p:ext uri="{BB962C8B-B14F-4D97-AF65-F5344CB8AC3E}">
        <p14:creationId xmlns:p14="http://schemas.microsoft.com/office/powerpoint/2010/main" val="2414370458"/>
      </p:ext>
    </p:extLst>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3308" y="0"/>
            <a:ext cx="6834692" cy="9144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 name="Рисунок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438122" y="5868144"/>
            <a:ext cx="4005064" cy="2409297"/>
          </a:xfrm>
          <a:prstGeom prst="rect">
            <a:avLst/>
          </a:prstGeom>
          <a:ln>
            <a:noFill/>
          </a:ln>
          <a:effectLst>
            <a:softEdge rad="112500"/>
          </a:effectLst>
        </p:spPr>
      </p:pic>
      <p:pic>
        <p:nvPicPr>
          <p:cNvPr id="4" name="Рисунок 3"/>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rot="1458375">
            <a:off x="2929163" y="2525240"/>
            <a:ext cx="3849080" cy="2315462"/>
          </a:xfrm>
          <a:prstGeom prst="rect">
            <a:avLst/>
          </a:prstGeom>
          <a:ln>
            <a:noFill/>
          </a:ln>
          <a:effectLst>
            <a:softEdge rad="112500"/>
          </a:effectLst>
        </p:spPr>
      </p:pic>
      <p:pic>
        <p:nvPicPr>
          <p:cNvPr id="3" name="Рисунок 2"/>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rot="4386868">
            <a:off x="-21579" y="2552069"/>
            <a:ext cx="4215104" cy="2535649"/>
          </a:xfrm>
          <a:prstGeom prst="rect">
            <a:avLst/>
          </a:prstGeom>
          <a:ln>
            <a:noFill/>
          </a:ln>
          <a:effectLst>
            <a:softEdge rad="112500"/>
          </a:effectLst>
        </p:spPr>
      </p:pic>
      <p:sp>
        <p:nvSpPr>
          <p:cNvPr id="5" name="TextBox 4"/>
          <p:cNvSpPr txBox="1"/>
          <p:nvPr/>
        </p:nvSpPr>
        <p:spPr>
          <a:xfrm>
            <a:off x="1038393" y="623530"/>
            <a:ext cx="4804521" cy="707886"/>
          </a:xfrm>
          <a:prstGeom prst="rect">
            <a:avLst/>
          </a:prstGeom>
          <a:noFill/>
        </p:spPr>
        <p:txBody>
          <a:bodyPr wrap="none" rtlCol="0">
            <a:spAutoFit/>
          </a:bodyPr>
          <a:lstStyle/>
          <a:p>
            <a:pPr algn="ctr"/>
            <a:r>
              <a:rPr lang="ru-RU" sz="2000" b="1" dirty="0" smtClean="0">
                <a:latin typeface="Comic Sans MS" panose="030F0702030302020204" pitchFamily="66" charset="0"/>
              </a:rPr>
              <a:t>Сюжетно-ролевая игра </a:t>
            </a:r>
          </a:p>
          <a:p>
            <a:pPr algn="ctr"/>
            <a:r>
              <a:rPr lang="ru-RU" sz="2000" b="1" dirty="0" smtClean="0">
                <a:latin typeface="Comic Sans MS" panose="030F0702030302020204" pitchFamily="66" charset="0"/>
              </a:rPr>
              <a:t>«Хозяюшка», «В гостях у бабушки</a:t>
            </a:r>
            <a:r>
              <a:rPr lang="ru-RU" b="1" dirty="0" smtClean="0">
                <a:latin typeface="Comic Sans MS" panose="030F0702030302020204" pitchFamily="66" charset="0"/>
              </a:rPr>
              <a:t>»</a:t>
            </a:r>
            <a:endParaRPr lang="ru-RU" b="1" dirty="0">
              <a:latin typeface="Comic Sans MS" panose="030F0702030302020204" pitchFamily="66" charset="0"/>
            </a:endParaRPr>
          </a:p>
        </p:txBody>
      </p:sp>
    </p:spTree>
    <p:extLst>
      <p:ext uri="{BB962C8B-B14F-4D97-AF65-F5344CB8AC3E}">
        <p14:creationId xmlns:p14="http://schemas.microsoft.com/office/powerpoint/2010/main" val="2414370458"/>
      </p:ext>
    </p:extLst>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3308" y="0"/>
            <a:ext cx="6834692" cy="9144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 name="Рисунок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196752" y="5879757"/>
            <a:ext cx="3600400" cy="2165866"/>
          </a:xfrm>
          <a:prstGeom prst="rect">
            <a:avLst/>
          </a:prstGeom>
          <a:ln>
            <a:noFill/>
          </a:ln>
          <a:effectLst>
            <a:softEdge rad="112500"/>
          </a:effectLst>
        </p:spPr>
      </p:pic>
      <p:pic>
        <p:nvPicPr>
          <p:cNvPr id="3" name="Рисунок 2"/>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2532044" y="3470460"/>
            <a:ext cx="4005064" cy="2409297"/>
          </a:xfrm>
          <a:prstGeom prst="rect">
            <a:avLst/>
          </a:prstGeom>
          <a:ln>
            <a:noFill/>
          </a:ln>
          <a:effectLst>
            <a:softEdge rad="112500"/>
          </a:effectLst>
        </p:spPr>
      </p:pic>
      <p:pic>
        <p:nvPicPr>
          <p:cNvPr id="4" name="Рисунок 3"/>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799390" y="1095037"/>
            <a:ext cx="4005064" cy="2409297"/>
          </a:xfrm>
          <a:prstGeom prst="rect">
            <a:avLst/>
          </a:prstGeom>
          <a:ln>
            <a:noFill/>
          </a:ln>
          <a:effectLst>
            <a:softEdge rad="112500"/>
          </a:effectLst>
        </p:spPr>
      </p:pic>
      <p:sp>
        <p:nvSpPr>
          <p:cNvPr id="5" name="TextBox 4"/>
          <p:cNvSpPr txBox="1"/>
          <p:nvPr/>
        </p:nvSpPr>
        <p:spPr>
          <a:xfrm>
            <a:off x="497380" y="602268"/>
            <a:ext cx="5886548" cy="400110"/>
          </a:xfrm>
          <a:prstGeom prst="rect">
            <a:avLst/>
          </a:prstGeom>
          <a:noFill/>
        </p:spPr>
        <p:txBody>
          <a:bodyPr wrap="none" rtlCol="0">
            <a:spAutoFit/>
          </a:bodyPr>
          <a:lstStyle/>
          <a:p>
            <a:r>
              <a:rPr lang="ru-RU" sz="2000" b="1" dirty="0" smtClean="0">
                <a:latin typeface="Comic Sans MS" panose="030F0702030302020204" pitchFamily="66" charset="0"/>
              </a:rPr>
              <a:t>Сюжетно-ролевая игра  «Доктор  Айболит»</a:t>
            </a:r>
            <a:endParaRPr lang="ru-RU" sz="2000" b="1" dirty="0">
              <a:latin typeface="Comic Sans MS" panose="030F0702030302020204" pitchFamily="66" charset="0"/>
            </a:endParaRPr>
          </a:p>
        </p:txBody>
      </p:sp>
    </p:spTree>
    <p:extLst>
      <p:ext uri="{BB962C8B-B14F-4D97-AF65-F5344CB8AC3E}">
        <p14:creationId xmlns:p14="http://schemas.microsoft.com/office/powerpoint/2010/main" val="2414370458"/>
      </p:ext>
    </p:extLst>
  </p:cSld>
  <p:clrMapOvr>
    <a:masterClrMapping/>
  </p:clrMapOvr>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3308" y="0"/>
            <a:ext cx="6834692" cy="9144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 name="Прямоугольник 2"/>
          <p:cNvSpPr/>
          <p:nvPr/>
        </p:nvSpPr>
        <p:spPr>
          <a:xfrm>
            <a:off x="776358" y="1691680"/>
            <a:ext cx="5328592" cy="5302092"/>
          </a:xfrm>
          <a:prstGeom prst="rect">
            <a:avLst/>
          </a:prstGeom>
        </p:spPr>
        <p:txBody>
          <a:bodyPr wrap="square">
            <a:spAutoFit/>
          </a:bodyPr>
          <a:lstStyle/>
          <a:p>
            <a:pPr lvl="0" algn="ctr" defTabSz="457200" fontAlgn="base" hangingPunct="0">
              <a:lnSpc>
                <a:spcPct val="93000"/>
              </a:lnSpc>
              <a:spcBef>
                <a:spcPct val="0"/>
              </a:spcBef>
              <a:spcAft>
                <a:spcPct val="0"/>
              </a:spcAft>
              <a:buClr>
                <a:srgbClr val="000000"/>
              </a:buClr>
              <a:buSzPct val="100000"/>
            </a:pPr>
            <a:r>
              <a:rPr lang="ru-RU" sz="2800" b="1" dirty="0">
                <a:solidFill>
                  <a:srgbClr val="7030A0"/>
                </a:solidFill>
                <a:latin typeface="Arial" charset="0"/>
              </a:rPr>
              <a:t>Дошкольный возраст - это то время, когда закладывается фундамент всей жизни человека. И если уделять внимание предметно-развивающей среде ребёнка, его сенсорной восприимчивости окружающего мира, это будет способствовать становлению гармоничной, самодостаточной  личности.</a:t>
            </a:r>
          </a:p>
        </p:txBody>
      </p:sp>
    </p:spTree>
    <p:extLst>
      <p:ext uri="{BB962C8B-B14F-4D97-AF65-F5344CB8AC3E}">
        <p14:creationId xmlns:p14="http://schemas.microsoft.com/office/powerpoint/2010/main" val="2988549069"/>
      </p:ext>
    </p:extLst>
  </p:cSld>
  <p:clrMapOvr>
    <a:masterClrMapping/>
  </p:clrMapOvr>
  <p:timing>
    <p:tnLst>
      <p:par>
        <p:cTn id="1" dur="indefinite" restart="never" nodeType="tmRoot"/>
      </p:par>
    </p:tnLst>
  </p:timing>
</p:sld>
</file>

<file path=ppt/theme/theme1.xml><?xml version="1.0" encoding="utf-8"?>
<a:theme xmlns:a="http://schemas.openxmlformats.org/drawingml/2006/main" name="Воздушный поток">
  <a:themeElements>
    <a:clrScheme name="Воздушный поток">
      <a:dk1>
        <a:sysClr val="windowText" lastClr="000000"/>
      </a:dk1>
      <a:lt1>
        <a:sysClr val="window" lastClr="FFFFFF"/>
      </a:lt1>
      <a:dk2>
        <a:srgbClr val="212745"/>
      </a:dk2>
      <a:lt2>
        <a:srgbClr val="B4DCFA"/>
      </a:lt2>
      <a:accent1>
        <a:srgbClr val="4E67C8"/>
      </a:accent1>
      <a:accent2>
        <a:srgbClr val="5ECCF3"/>
      </a:accent2>
      <a:accent3>
        <a:srgbClr val="A7EA52"/>
      </a:accent3>
      <a:accent4>
        <a:srgbClr val="5DCEAF"/>
      </a:accent4>
      <a:accent5>
        <a:srgbClr val="FF8021"/>
      </a:accent5>
      <a:accent6>
        <a:srgbClr val="F14124"/>
      </a:accent6>
      <a:hlink>
        <a:srgbClr val="56C7AA"/>
      </a:hlink>
      <a:folHlink>
        <a:srgbClr val="59A8D1"/>
      </a:folHlink>
    </a:clrScheme>
    <a:fontScheme name="Воздушный поток">
      <a:majorFont>
        <a:latin typeface="Trebuchet MS"/>
        <a:ea typeface=""/>
        <a:cs typeface=""/>
        <a:font script="Jpan" typeface="HGｺﾞｼｯｸM"/>
        <a:font script="Hang" typeface="HY그래픽B"/>
        <a:font script="Hans" typeface="方正姚体"/>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a:ea typeface=""/>
        <a:cs typeface=""/>
        <a:font script="Jpan" typeface="HGｺﾞｼｯｸM"/>
        <a:font script="Hang" typeface="HY그래픽M"/>
        <a:font script="Hans" typeface="方正姚体"/>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Воздушный поток">
      <a:fillStyleLst>
        <a:solidFill>
          <a:schemeClr val="phClr"/>
        </a:solidFill>
        <a:gradFill rotWithShape="1">
          <a:gsLst>
            <a:gs pos="28000">
              <a:schemeClr val="phClr">
                <a:tint val="18000"/>
                <a:satMod val="120000"/>
                <a:lumMod val="88000"/>
              </a:schemeClr>
            </a:gs>
            <a:gs pos="100000">
              <a:schemeClr val="phClr">
                <a:tint val="40000"/>
                <a:satMod val="100000"/>
                <a:lumMod val="78000"/>
              </a:schemeClr>
            </a:gs>
          </a:gsLst>
          <a:lin ang="5400000" scaled="0"/>
        </a:gradFill>
        <a:gradFill rotWithShape="1">
          <a:gsLst>
            <a:gs pos="0">
              <a:schemeClr val="phClr">
                <a:lumMod val="95000"/>
              </a:schemeClr>
            </a:gs>
            <a:gs pos="100000">
              <a:schemeClr val="phClr">
                <a:shade val="82000"/>
                <a:satMod val="125000"/>
                <a:lumMod val="74000"/>
              </a:schemeClr>
            </a:gs>
          </a:gsLst>
          <a:lin ang="5400000" scaled="0"/>
        </a:gradFill>
      </a:fillStyleLst>
      <a:lnStyleLst>
        <a:ln w="9525" cap="flat" cmpd="sng" algn="ctr">
          <a:solidFill>
            <a:schemeClr val="phClr"/>
          </a:solidFill>
          <a:prstDash val="solid"/>
        </a:ln>
        <a:ln w="15875" cap="flat" cmpd="sng" algn="ctr">
          <a:solidFill>
            <a:schemeClr val="phClr">
              <a:shade val="75000"/>
              <a:satMod val="125000"/>
              <a:lumMod val="75000"/>
            </a:schemeClr>
          </a:solidFill>
          <a:prstDash val="solid"/>
        </a:ln>
        <a:ln w="25400" cap="flat" cmpd="sng" algn="ctr">
          <a:solidFill>
            <a:schemeClr val="phClr"/>
          </a:solidFill>
          <a:prstDash val="solid"/>
        </a:ln>
      </a:lnStyleLst>
      <a:effectStyleLst>
        <a:effectStyle>
          <a:effectLst>
            <a:outerShdw blurRad="63500" dist="50800" dir="5400000" sx="98000" sy="98000" rotWithShape="0">
              <a:srgbClr val="000000">
                <a:alpha val="20000"/>
              </a:srgbClr>
            </a:outerShdw>
          </a:effectLst>
        </a:effectStyle>
        <a:effectStyle>
          <a:effectLst>
            <a:outerShdw blurRad="40005" dist="22984" dir="5400000" rotWithShape="0">
              <a:srgbClr val="000000">
                <a:alpha val="45000"/>
              </a:srgbClr>
            </a:outerShdw>
          </a:effectLst>
          <a:scene3d>
            <a:camera prst="orthographicFront">
              <a:rot lat="0" lon="0" rev="0"/>
            </a:camera>
            <a:lightRig rig="balanced" dir="tr"/>
          </a:scene3d>
          <a:sp3d prstMaterial="matte">
            <a:bevelT w="19050" h="38100"/>
          </a:sp3d>
        </a:effectStyle>
        <a:effectStyle>
          <a:effectLst>
            <a:reflection blurRad="38100" stA="26000" endPos="23000" dist="25400" dir="5400000" sy="-100000" rotWithShape="0"/>
          </a:effectLst>
          <a:scene3d>
            <a:camera prst="orthographicFront">
              <a:rot lat="0" lon="0" rev="0"/>
            </a:camera>
            <a:lightRig rig="balanced" dir="tr"/>
          </a:scene3d>
          <a:sp3d contourW="14605" prstMaterial="plastic">
            <a:bevelT w="50800"/>
            <a:contourClr>
              <a:schemeClr val="phClr">
                <a:shade val="30000"/>
                <a:satMod val="120000"/>
              </a:schemeClr>
            </a:contourClr>
          </a:sp3d>
        </a:effectStyle>
      </a:effectStyleLst>
      <a:bgFillStyleLst>
        <a:solidFill>
          <a:schemeClr val="phClr"/>
        </a:solidFill>
        <a:gradFill rotWithShape="1">
          <a:gsLst>
            <a:gs pos="0">
              <a:schemeClr val="phClr">
                <a:tint val="98000"/>
                <a:shade val="90000"/>
                <a:satMod val="160000"/>
                <a:lumMod val="100000"/>
              </a:schemeClr>
            </a:gs>
            <a:gs pos="60000">
              <a:schemeClr val="phClr">
                <a:tint val="95000"/>
                <a:shade val="100000"/>
                <a:satMod val="130000"/>
                <a:lumMod val="130000"/>
              </a:schemeClr>
            </a:gs>
            <a:gs pos="100000">
              <a:schemeClr val="phClr">
                <a:tint val="97000"/>
                <a:shade val="100000"/>
                <a:hueMod val="100000"/>
                <a:satMod val="140000"/>
                <a:lumMod val="80000"/>
              </a:schemeClr>
            </a:gs>
          </a:gsLst>
          <a:path path="circle">
            <a:fillToRect l="20000" t="10000" r="20000" b="60000"/>
          </a:path>
        </a:gradFill>
        <a:gradFill rotWithShape="1">
          <a:gsLst>
            <a:gs pos="0">
              <a:schemeClr val="phClr">
                <a:tint val="94000"/>
                <a:satMod val="160000"/>
                <a:lumMod val="160000"/>
              </a:schemeClr>
            </a:gs>
            <a:gs pos="42000">
              <a:schemeClr val="phClr">
                <a:tint val="94000"/>
                <a:shade val="94000"/>
                <a:satMod val="160000"/>
                <a:lumMod val="130000"/>
              </a:schemeClr>
            </a:gs>
            <a:gs pos="100000">
              <a:schemeClr val="phClr">
                <a:tint val="97000"/>
                <a:shade val="94000"/>
                <a:satMod val="180000"/>
                <a:lumMod val="84000"/>
              </a:schemeClr>
            </a:gs>
          </a:gsLst>
          <a:path path="circle">
            <a:fillToRect l="24000" t="44000" r="24000" b="12000"/>
          </a:path>
        </a:gradFill>
      </a:bgFillStyleLst>
    </a:fmtScheme>
  </a:themeElements>
  <a:objectDefaults/>
  <a:extraClrSchemeLst/>
</a:theme>
</file>

<file path=ppt/theme/theme2.xml><?xml version="1.0" encoding="utf-8"?>
<a:theme xmlns:a="http://schemas.openxmlformats.org/drawingml/2006/main" name="Тема Office">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Тема Office">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Slipstream</Template>
  <TotalTime>4144</TotalTime>
  <Words>1831</Words>
  <Application>Microsoft Office PowerPoint</Application>
  <PresentationFormat>Экран (4:3)</PresentationFormat>
  <Paragraphs>339</Paragraphs>
  <Slides>45</Slides>
  <Notes>2</Notes>
  <HiddenSlides>0</HiddenSlides>
  <MMClips>0</MMClips>
  <ScaleCrop>false</ScaleCrop>
  <HeadingPairs>
    <vt:vector size="4" baseType="variant">
      <vt:variant>
        <vt:lpstr>Тема</vt:lpstr>
      </vt:variant>
      <vt:variant>
        <vt:i4>1</vt:i4>
      </vt:variant>
      <vt:variant>
        <vt:lpstr>Заголовки слайдов</vt:lpstr>
      </vt:variant>
      <vt:variant>
        <vt:i4>45</vt:i4>
      </vt:variant>
    </vt:vector>
  </HeadingPairs>
  <TitlesOfParts>
    <vt:vector size="46" baseType="lpstr">
      <vt:lpstr>Воздушный поток</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Презентация PowerPoint</dc:title>
  <dc:creator>Администратор</dc:creator>
  <cp:lastModifiedBy>Пользователь Windows</cp:lastModifiedBy>
  <cp:revision>149</cp:revision>
  <cp:lastPrinted>2017-02-05T18:03:56Z</cp:lastPrinted>
  <dcterms:created xsi:type="dcterms:W3CDTF">2017-01-25T04:44:16Z</dcterms:created>
  <dcterms:modified xsi:type="dcterms:W3CDTF">2017-03-21T16:54:24Z</dcterms:modified>
</cp:coreProperties>
</file>