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1" r:id="rId1"/>
  </p:sldMasterIdLst>
  <p:notesMasterIdLst>
    <p:notesMasterId r:id="rId29"/>
  </p:notesMasterIdLst>
  <p:sldIdLst>
    <p:sldId id="256" r:id="rId2"/>
    <p:sldId id="264" r:id="rId3"/>
    <p:sldId id="280" r:id="rId4"/>
    <p:sldId id="279" r:id="rId5"/>
    <p:sldId id="265" r:id="rId6"/>
    <p:sldId id="281" r:id="rId7"/>
    <p:sldId id="282" r:id="rId8"/>
    <p:sldId id="283" r:id="rId9"/>
    <p:sldId id="285" r:id="rId10"/>
    <p:sldId id="284" r:id="rId11"/>
    <p:sldId id="286" r:id="rId12"/>
    <p:sldId id="287" r:id="rId13"/>
    <p:sldId id="288" r:id="rId14"/>
    <p:sldId id="289" r:id="rId15"/>
    <p:sldId id="290" r:id="rId16"/>
    <p:sldId id="291" r:id="rId17"/>
    <p:sldId id="257" r:id="rId18"/>
    <p:sldId id="261" r:id="rId19"/>
    <p:sldId id="262" r:id="rId20"/>
    <p:sldId id="266" r:id="rId21"/>
    <p:sldId id="292" r:id="rId22"/>
    <p:sldId id="293" r:id="rId23"/>
    <p:sldId id="294" r:id="rId24"/>
    <p:sldId id="295" r:id="rId25"/>
    <p:sldId id="273" r:id="rId26"/>
    <p:sldId id="278" r:id="rId27"/>
    <p:sldId id="296" r:id="rId28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009900"/>
    <a:srgbClr val="009999"/>
    <a:srgbClr val="FF9900"/>
    <a:srgbClr val="FF5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image" Target="../media/image2.jpeg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image" Target="../media/image2.jpe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50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4509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253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509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34509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4509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Arial" charset="0"/>
              </a:defRPr>
            </a:lvl1pPr>
          </a:lstStyle>
          <a:p>
            <a:pPr>
              <a:defRPr/>
            </a:pPr>
            <a:fld id="{119006C1-F4BE-4205-9132-14264D35B96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332995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4763" y="0"/>
            <a:ext cx="1728787" cy="6865938"/>
            <a:chOff x="3" y="0"/>
            <a:chExt cx="1089" cy="4325"/>
          </a:xfrm>
        </p:grpSpPr>
        <p:sp>
          <p:nvSpPr>
            <p:cNvPr id="5" name="Arc 3"/>
            <p:cNvSpPr>
              <a:spLocks/>
            </p:cNvSpPr>
            <p:nvPr/>
          </p:nvSpPr>
          <p:spPr bwMode="auto">
            <a:xfrm>
              <a:off x="3" y="293"/>
              <a:ext cx="252" cy="4032"/>
            </a:xfrm>
            <a:custGeom>
              <a:avLst/>
              <a:gdLst>
                <a:gd name="G0" fmla="+- 21600 0 0"/>
                <a:gd name="G1" fmla="+- 21600 0 0"/>
                <a:gd name="G2" fmla="+- 21600 0 0"/>
                <a:gd name="T0" fmla="*/ 21600 w 21600"/>
                <a:gd name="T1" fmla="*/ 43200 h 43200"/>
                <a:gd name="T2" fmla="*/ 21600 w 21600"/>
                <a:gd name="T3" fmla="*/ 0 h 43200"/>
                <a:gd name="T4" fmla="*/ 21600 w 21600"/>
                <a:gd name="T5" fmla="*/ 21600 h 43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43200" fill="none" extrusionOk="0">
                  <a:moveTo>
                    <a:pt x="21600" y="43200"/>
                  </a:moveTo>
                  <a:cubicBezTo>
                    <a:pt x="9670" y="43200"/>
                    <a:pt x="0" y="33529"/>
                    <a:pt x="0" y="21600"/>
                  </a:cubicBezTo>
                  <a:cubicBezTo>
                    <a:pt x="-1" y="9670"/>
                    <a:pt x="9670" y="0"/>
                    <a:pt x="21599" y="0"/>
                  </a:cubicBezTo>
                </a:path>
                <a:path w="21600" h="43200" stroke="0" extrusionOk="0">
                  <a:moveTo>
                    <a:pt x="21600" y="43200"/>
                  </a:moveTo>
                  <a:cubicBezTo>
                    <a:pt x="9670" y="43200"/>
                    <a:pt x="0" y="33529"/>
                    <a:pt x="0" y="21600"/>
                  </a:cubicBezTo>
                  <a:cubicBezTo>
                    <a:pt x="-1" y="9670"/>
                    <a:pt x="9670" y="0"/>
                    <a:pt x="21599" y="0"/>
                  </a:cubicBezTo>
                  <a:lnTo>
                    <a:pt x="21600" y="2160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" name="Arc 4"/>
            <p:cNvSpPr>
              <a:spLocks/>
            </p:cNvSpPr>
            <p:nvPr/>
          </p:nvSpPr>
          <p:spPr bwMode="auto">
            <a:xfrm>
              <a:off x="840" y="293"/>
              <a:ext cx="252" cy="4032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43200"/>
                <a:gd name="T2" fmla="*/ 0 w 21600"/>
                <a:gd name="T3" fmla="*/ 43200 h 43200"/>
                <a:gd name="T4" fmla="*/ 0 w 21600"/>
                <a:gd name="T5" fmla="*/ 21600 h 43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432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33529"/>
                    <a:pt x="11929" y="43199"/>
                    <a:pt x="0" y="43200"/>
                  </a:cubicBezTo>
                </a:path>
                <a:path w="21600" h="432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33529"/>
                    <a:pt x="11929" y="43199"/>
                    <a:pt x="0" y="43200"/>
                  </a:cubicBezTo>
                  <a:lnTo>
                    <a:pt x="0" y="2160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" name="Rectangle 5"/>
            <p:cNvSpPr>
              <a:spLocks noChangeArrowheads="1"/>
            </p:cNvSpPr>
            <p:nvPr/>
          </p:nvSpPr>
          <p:spPr bwMode="auto">
            <a:xfrm>
              <a:off x="204" y="0"/>
              <a:ext cx="672" cy="4319"/>
            </a:xfrm>
            <a:prstGeom prst="rect">
              <a:avLst/>
            </a:prstGeom>
            <a:blipFill dpi="0" rotWithShape="0">
              <a:blip r:embed="rId2"/>
              <a:srcRect/>
              <a:tile tx="0" ty="0" sx="100000" sy="100000" flip="none" algn="tl"/>
            </a:blip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8" name="AutoShape 6"/>
            <p:cNvSpPr>
              <a:spLocks noChangeArrowheads="1"/>
            </p:cNvSpPr>
            <p:nvPr/>
          </p:nvSpPr>
          <p:spPr bwMode="auto">
            <a:xfrm rot="6000000">
              <a:off x="348" y="1644"/>
              <a:ext cx="456" cy="360"/>
            </a:xfrm>
            <a:prstGeom prst="triangle">
              <a:avLst>
                <a:gd name="adj" fmla="val 49995"/>
              </a:avLst>
            </a:prstGeom>
            <a:gradFill rotWithShape="0">
              <a:gsLst>
                <a:gs pos="0">
                  <a:schemeClr val="accent1"/>
                </a:gs>
                <a:gs pos="100000">
                  <a:schemeClr val="hlink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>
              <a:outerShdw dist="107763" dir="2700000" algn="ctr" rotWithShape="0">
                <a:schemeClr val="bg2"/>
              </a:outerShdw>
            </a:effectLst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319495" name="Rectangle 7"/>
          <p:cNvSpPr>
            <a:spLocks noGrp="1" noChangeArrowheads="1"/>
          </p:cNvSpPr>
          <p:nvPr>
            <p:ph type="ctrTitle" sz="quarter"/>
          </p:nvPr>
        </p:nvSpPr>
        <p:spPr>
          <a:xfrm>
            <a:off x="1370013" y="2286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19496" name="Rectangle 8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9" name="Rectangle 9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Rectangle 10"/>
          <p:cNvSpPr>
            <a:spLocks noGrp="1" noChangeArrowheads="1"/>
          </p:cNvSpPr>
          <p:nvPr>
            <p:ph type="ftr" sz="quarter" idx="11"/>
          </p:nvPr>
        </p:nvSpPr>
        <p:spPr>
          <a:xfrm>
            <a:off x="3200400" y="6399213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Rectangle 1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1C2EB5-E3D0-4220-B958-E0858CF8A9C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92771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CFED3F-75C6-441D-B1A7-02ECE629442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53378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41E83D-8103-4F95-884D-3D1188AAD31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64463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370013" y="16764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32413" y="16764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0FCA8D-6F6B-4457-89AD-EF28A8919C4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03217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78AE4D-793D-40AC-84CF-6E869899311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91968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BEF23C-6897-4043-A47A-D8B8E105363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74190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4A9357-FAAA-416A-9C8D-642FCC18612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44994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4A1E2E-E178-4B81-848C-F625A796E68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29814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0E3D4D-01A3-4DD8-923A-CDEA145FFFA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8653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FD6DC1-EA88-41E4-A67C-1112B9D8A78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81496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199313" y="247650"/>
            <a:ext cx="1943100" cy="554355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370013" y="247650"/>
            <a:ext cx="5676900" cy="55435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4C6239-8C94-420C-98BA-2DF9E58581E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28080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Заголовок, схема или организационная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70013" y="247650"/>
            <a:ext cx="77724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SmartArt 2"/>
          <p:cNvSpPr>
            <a:spLocks noGrp="1"/>
          </p:cNvSpPr>
          <p:nvPr>
            <p:ph type="dgm" idx="1"/>
          </p:nvPr>
        </p:nvSpPr>
        <p:spPr>
          <a:xfrm>
            <a:off x="1370013" y="1676400"/>
            <a:ext cx="7772400" cy="4114800"/>
          </a:xfrm>
        </p:spPr>
        <p:txBody>
          <a:bodyPr/>
          <a:lstStyle/>
          <a:p>
            <a:pPr lvl="0"/>
            <a:endParaRPr lang="ru-RU" noProof="0" smtClean="0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4F3962-A255-4924-9547-F55737447F4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35879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8" name="Group 2"/>
          <p:cNvGrpSpPr>
            <a:grpSpLocks/>
          </p:cNvGrpSpPr>
          <p:nvPr/>
        </p:nvGrpSpPr>
        <p:grpSpPr bwMode="auto">
          <a:xfrm>
            <a:off x="4763" y="0"/>
            <a:ext cx="1728787" cy="6865938"/>
            <a:chOff x="3" y="0"/>
            <a:chExt cx="1089" cy="4325"/>
          </a:xfrm>
        </p:grpSpPr>
        <p:sp>
          <p:nvSpPr>
            <p:cNvPr id="318467" name="Arc 3"/>
            <p:cNvSpPr>
              <a:spLocks/>
            </p:cNvSpPr>
            <p:nvPr/>
          </p:nvSpPr>
          <p:spPr bwMode="auto">
            <a:xfrm>
              <a:off x="3" y="293"/>
              <a:ext cx="252" cy="4032"/>
            </a:xfrm>
            <a:custGeom>
              <a:avLst/>
              <a:gdLst>
                <a:gd name="G0" fmla="+- 21600 0 0"/>
                <a:gd name="G1" fmla="+- 21600 0 0"/>
                <a:gd name="G2" fmla="+- 21600 0 0"/>
                <a:gd name="T0" fmla="*/ 21600 w 21600"/>
                <a:gd name="T1" fmla="*/ 43200 h 43200"/>
                <a:gd name="T2" fmla="*/ 21600 w 21600"/>
                <a:gd name="T3" fmla="*/ 0 h 43200"/>
                <a:gd name="T4" fmla="*/ 21600 w 21600"/>
                <a:gd name="T5" fmla="*/ 21600 h 43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43200" fill="none" extrusionOk="0">
                  <a:moveTo>
                    <a:pt x="21600" y="43200"/>
                  </a:moveTo>
                  <a:cubicBezTo>
                    <a:pt x="9670" y="43200"/>
                    <a:pt x="0" y="33529"/>
                    <a:pt x="0" y="21600"/>
                  </a:cubicBezTo>
                  <a:cubicBezTo>
                    <a:pt x="-1" y="9670"/>
                    <a:pt x="9670" y="0"/>
                    <a:pt x="21599" y="0"/>
                  </a:cubicBezTo>
                </a:path>
                <a:path w="21600" h="43200" stroke="0" extrusionOk="0">
                  <a:moveTo>
                    <a:pt x="21600" y="43200"/>
                  </a:moveTo>
                  <a:cubicBezTo>
                    <a:pt x="9670" y="43200"/>
                    <a:pt x="0" y="33529"/>
                    <a:pt x="0" y="21600"/>
                  </a:cubicBezTo>
                  <a:cubicBezTo>
                    <a:pt x="-1" y="9670"/>
                    <a:pt x="9670" y="0"/>
                    <a:pt x="21599" y="0"/>
                  </a:cubicBezTo>
                  <a:lnTo>
                    <a:pt x="21600" y="2160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18468" name="Arc 4"/>
            <p:cNvSpPr>
              <a:spLocks/>
            </p:cNvSpPr>
            <p:nvPr/>
          </p:nvSpPr>
          <p:spPr bwMode="auto">
            <a:xfrm>
              <a:off x="840" y="293"/>
              <a:ext cx="252" cy="4032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43200"/>
                <a:gd name="T2" fmla="*/ 0 w 21600"/>
                <a:gd name="T3" fmla="*/ 43200 h 43200"/>
                <a:gd name="T4" fmla="*/ 0 w 21600"/>
                <a:gd name="T5" fmla="*/ 21600 h 43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432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33529"/>
                    <a:pt x="11929" y="43199"/>
                    <a:pt x="0" y="43200"/>
                  </a:cubicBezTo>
                </a:path>
                <a:path w="21600" h="432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33529"/>
                    <a:pt x="11929" y="43199"/>
                    <a:pt x="0" y="43200"/>
                  </a:cubicBezTo>
                  <a:lnTo>
                    <a:pt x="0" y="2160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18469" name="Rectangle 5"/>
            <p:cNvSpPr>
              <a:spLocks noChangeArrowheads="1"/>
            </p:cNvSpPr>
            <p:nvPr/>
          </p:nvSpPr>
          <p:spPr bwMode="auto">
            <a:xfrm>
              <a:off x="204" y="0"/>
              <a:ext cx="672" cy="4319"/>
            </a:xfrm>
            <a:prstGeom prst="rect">
              <a:avLst/>
            </a:prstGeom>
            <a:blipFill dpi="0" rotWithShape="0">
              <a:blip r:embed="rId14"/>
              <a:srcRect/>
              <a:tile tx="0" ty="0" sx="100000" sy="100000" flip="none" algn="tl"/>
            </a:blip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18470" name="AutoShape 6"/>
            <p:cNvSpPr>
              <a:spLocks noChangeArrowheads="1"/>
            </p:cNvSpPr>
            <p:nvPr/>
          </p:nvSpPr>
          <p:spPr bwMode="auto">
            <a:xfrm rot="6000000">
              <a:off x="348" y="372"/>
              <a:ext cx="456" cy="360"/>
            </a:xfrm>
            <a:prstGeom prst="triangle">
              <a:avLst>
                <a:gd name="adj" fmla="val 49995"/>
              </a:avLst>
            </a:prstGeom>
            <a:gradFill rotWithShape="0">
              <a:gsLst>
                <a:gs pos="0">
                  <a:schemeClr val="accent1"/>
                </a:gs>
                <a:gs pos="100000">
                  <a:schemeClr val="hlink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>
              <a:outerShdw dist="107763" dir="2700000" algn="ctr" rotWithShape="0">
                <a:schemeClr val="bg2"/>
              </a:outerShdw>
            </a:effectLst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4099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1370013" y="24765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4100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1370013" y="16764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318473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>
              <a:defRPr kumimoji="0"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18474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267200" y="64008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ctr">
              <a:defRPr kumimoji="0"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18475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237413" y="6399213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r">
              <a:defRPr kumimoji="0" sz="1400"/>
            </a:lvl1pPr>
          </a:lstStyle>
          <a:p>
            <a:pPr>
              <a:defRPr/>
            </a:pPr>
            <a:fld id="{AB6C381B-23D9-4F7B-86C9-844C0573921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79" r:id="rId1"/>
    <p:sldLayoutId id="2147483978" r:id="rId2"/>
    <p:sldLayoutId id="2147483977" r:id="rId3"/>
    <p:sldLayoutId id="2147483976" r:id="rId4"/>
    <p:sldLayoutId id="2147483975" r:id="rId5"/>
    <p:sldLayoutId id="2147483974" r:id="rId6"/>
    <p:sldLayoutId id="2147483973" r:id="rId7"/>
    <p:sldLayoutId id="2147483972" r:id="rId8"/>
    <p:sldLayoutId id="2147483971" r:id="rId9"/>
    <p:sldLayoutId id="2147483970" r:id="rId10"/>
    <p:sldLayoutId id="2147483969" r:id="rId11"/>
    <p:sldLayoutId id="2147483968" r:id="rId1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b="1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b="1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b="1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 b="1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•"/>
        <a:defRPr sz="2000" b="1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•"/>
        <a:defRPr sz="2000" b="1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•"/>
        <a:defRPr sz="2000" b="1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•"/>
        <a:defRPr sz="2000" b="1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jpe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2.jpeg"/><Relationship Id="rId4" Type="http://schemas.openxmlformats.org/officeDocument/2006/relationships/image" Target="../media/image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folHlink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195736" y="188640"/>
            <a:ext cx="6265863" cy="5040313"/>
          </a:xfrm>
        </p:spPr>
        <p:txBody>
          <a:bodyPr/>
          <a:lstStyle/>
          <a:p>
            <a:pPr algn="ctr" eaLnBrk="1" hangingPunct="1"/>
            <a:r>
              <a:rPr lang="ru-RU" sz="4000" dirty="0" smtClean="0">
                <a:solidFill>
                  <a:srgbClr val="009999"/>
                </a:solidFill>
                <a:latin typeface="Bangle" pitchFamily="2" charset="0"/>
              </a:rPr>
              <a:t>Приемы формирования грамматически правильной речи у детей дошкольного возраста в системе работы над родственными словами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2195736" y="4509120"/>
            <a:ext cx="63722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solidFill>
                  <a:srgbClr val="000000"/>
                </a:solidFill>
              </a:rPr>
              <a:t>Подготовила : учитель-логопед </a:t>
            </a:r>
          </a:p>
          <a:p>
            <a:pPr algn="ctr"/>
            <a:r>
              <a:rPr lang="ru-RU" dirty="0">
                <a:solidFill>
                  <a:srgbClr val="000000"/>
                </a:solidFill>
              </a:rPr>
              <a:t>МБДОУ « Детский сад комбинированного вида № 69» «Золотая рыбка</a:t>
            </a:r>
          </a:p>
          <a:p>
            <a:pPr algn="ctr"/>
            <a:r>
              <a:rPr lang="ru-RU" dirty="0">
                <a:solidFill>
                  <a:srgbClr val="000000"/>
                </a:solidFill>
              </a:rPr>
              <a:t>Новикова И.А.</a:t>
            </a:r>
          </a:p>
          <a:p>
            <a:pPr algn="ctr"/>
            <a:r>
              <a:rPr lang="ru-RU" dirty="0">
                <a:solidFill>
                  <a:srgbClr val="000000"/>
                </a:solidFill>
              </a:rPr>
              <a:t>город Магадан</a:t>
            </a:r>
          </a:p>
          <a:p>
            <a:pPr algn="ctr"/>
            <a:endParaRPr lang="ru-RU" dirty="0">
              <a:solidFill>
                <a:srgbClr val="000000"/>
              </a:solidFill>
            </a:endParaRPr>
          </a:p>
          <a:p>
            <a:endParaRPr lang="ru-RU" dirty="0"/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1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10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             Уровень моих знаний</a:t>
            </a:r>
          </a:p>
        </p:txBody>
      </p:sp>
      <p:graphicFrame>
        <p:nvGraphicFramePr>
          <p:cNvPr id="1026" name="Object 9" descr="Циновка"/>
          <p:cNvGraphicFramePr>
            <a:graphicFrameLocks noGrp="1" noChangeAspect="1"/>
          </p:cNvGraphicFramePr>
          <p:nvPr>
            <p:ph idx="1"/>
          </p:nvPr>
        </p:nvGraphicFramePr>
        <p:xfrm>
          <a:off x="2339975" y="1484313"/>
          <a:ext cx="5832475" cy="5257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0" name="Точечный рисунок" r:id="rId3" imgW="3580952" imgH="3448531" progId="Paint.Picture">
                  <p:embed/>
                </p:oleObj>
              </mc:Choice>
              <mc:Fallback>
                <p:oleObj name="Точечный рисунок" r:id="rId3" imgW="3580952" imgH="3448531" progId="Paint.Picture">
                  <p:embed/>
                  <p:pic>
                    <p:nvPicPr>
                      <p:cNvPr id="0" name="Object 9" descr="Циновка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39975" y="1484313"/>
                        <a:ext cx="5832475" cy="5257800"/>
                      </a:xfrm>
                      <a:prstGeom prst="rect">
                        <a:avLst/>
                      </a:prstGeom>
                      <a:blipFill dpi="0" rotWithShape="1">
                        <a:blip r:embed="rId5"/>
                        <a:srcRect/>
                        <a:tile tx="0" ty="0" sx="100000" sy="100000" flip="none" algn="tl"/>
                      </a:blip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hlink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36913" name="Rectangle 17"/>
          <p:cNvSpPr>
            <a:spLocks noChangeArrowheads="1"/>
          </p:cNvSpPr>
          <p:nvPr/>
        </p:nvSpPr>
        <p:spPr bwMode="auto">
          <a:xfrm rot="10800000" flipV="1">
            <a:off x="3563938" y="4795838"/>
            <a:ext cx="2713037" cy="1465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endParaRPr lang="ru-RU">
              <a:solidFill>
                <a:srgbClr val="000000"/>
              </a:solidFill>
            </a:endParaRPr>
          </a:p>
          <a:p>
            <a:pPr algn="ctr"/>
            <a:r>
              <a:rPr lang="ru-RU">
                <a:solidFill>
                  <a:srgbClr val="000000"/>
                </a:solidFill>
              </a:rPr>
              <a:t>   </a:t>
            </a:r>
          </a:p>
          <a:p>
            <a:pPr algn="ctr"/>
            <a:r>
              <a:rPr lang="ru-RU">
                <a:solidFill>
                  <a:srgbClr val="009900"/>
                </a:solidFill>
              </a:rPr>
              <a:t>«О ЧЕМ?» - </a:t>
            </a:r>
          </a:p>
          <a:p>
            <a:pPr algn="ctr"/>
            <a:r>
              <a:rPr lang="ru-RU">
                <a:solidFill>
                  <a:srgbClr val="009900"/>
                </a:solidFill>
              </a:rPr>
              <a:t>         «слышал звон, да не знаю, где он</a:t>
            </a:r>
          </a:p>
        </p:txBody>
      </p:sp>
      <p:sp>
        <p:nvSpPr>
          <p:cNvPr id="1029" name="Line 18"/>
          <p:cNvSpPr>
            <a:spLocks noChangeShapeType="1"/>
          </p:cNvSpPr>
          <p:nvPr/>
        </p:nvSpPr>
        <p:spPr bwMode="auto">
          <a:xfrm>
            <a:off x="3348038" y="5300663"/>
            <a:ext cx="3529012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36915" name="Rectangle 19"/>
          <p:cNvSpPr>
            <a:spLocks noChangeArrowheads="1"/>
          </p:cNvSpPr>
          <p:nvPr/>
        </p:nvSpPr>
        <p:spPr bwMode="auto">
          <a:xfrm>
            <a:off x="3563938" y="4508500"/>
            <a:ext cx="343217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>
                <a:solidFill>
                  <a:srgbClr val="000000"/>
                </a:solidFill>
              </a:rPr>
              <a:t>        </a:t>
            </a:r>
            <a:r>
              <a:rPr lang="ru-RU">
                <a:solidFill>
                  <a:schemeClr val="tx2"/>
                </a:solidFill>
              </a:rPr>
              <a:t>«О ЧЕМ?  ЧТО?»  </a:t>
            </a:r>
          </a:p>
          <a:p>
            <a:r>
              <a:rPr lang="ru-RU">
                <a:solidFill>
                  <a:schemeClr val="tx2"/>
                </a:solidFill>
              </a:rPr>
              <a:t>«знаю, но сказать пока не  могу»</a:t>
            </a:r>
          </a:p>
        </p:txBody>
      </p:sp>
      <p:sp>
        <p:nvSpPr>
          <p:cNvPr id="1031" name="Line 21"/>
          <p:cNvSpPr>
            <a:spLocks noChangeShapeType="1"/>
          </p:cNvSpPr>
          <p:nvPr/>
        </p:nvSpPr>
        <p:spPr bwMode="auto">
          <a:xfrm>
            <a:off x="2916238" y="4508500"/>
            <a:ext cx="4392612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36918" name="Rectangle 22"/>
          <p:cNvSpPr>
            <a:spLocks noChangeArrowheads="1"/>
          </p:cNvSpPr>
          <p:nvPr/>
        </p:nvSpPr>
        <p:spPr bwMode="auto">
          <a:xfrm>
            <a:off x="3419475" y="3429000"/>
            <a:ext cx="3546475" cy="915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dirty="0">
                <a:solidFill>
                  <a:srgbClr val="000000"/>
                </a:solidFill>
              </a:rPr>
              <a:t>        </a:t>
            </a:r>
          </a:p>
          <a:p>
            <a:r>
              <a:rPr lang="ru-RU" dirty="0">
                <a:solidFill>
                  <a:srgbClr val="009999"/>
                </a:solidFill>
              </a:rPr>
              <a:t>         «О ЧЕМ?  ЧТО? КАК?» -</a:t>
            </a:r>
          </a:p>
          <a:p>
            <a:r>
              <a:rPr lang="ru-RU" dirty="0">
                <a:solidFill>
                  <a:srgbClr val="009999"/>
                </a:solidFill>
              </a:rPr>
              <a:t>«Знаю и могу ответить на вопрос»</a:t>
            </a:r>
          </a:p>
        </p:txBody>
      </p:sp>
      <p:sp>
        <p:nvSpPr>
          <p:cNvPr id="1033" name="Line 23"/>
          <p:cNvSpPr>
            <a:spLocks noChangeShapeType="1"/>
          </p:cNvSpPr>
          <p:nvPr/>
        </p:nvSpPr>
        <p:spPr bwMode="auto">
          <a:xfrm>
            <a:off x="3924300" y="3284538"/>
            <a:ext cx="2376488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36920" name="Rectangle 24"/>
          <p:cNvSpPr>
            <a:spLocks noChangeArrowheads="1"/>
          </p:cNvSpPr>
          <p:nvPr/>
        </p:nvSpPr>
        <p:spPr bwMode="auto">
          <a:xfrm>
            <a:off x="3563938" y="1916113"/>
            <a:ext cx="2986087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ru-RU">
                <a:solidFill>
                  <a:srgbClr val="FF5050"/>
                </a:solidFill>
              </a:rPr>
              <a:t>«О ЧЕМ?  ЧТО? КАК?   ЗАЧЕМ?»  - </a:t>
            </a:r>
          </a:p>
          <a:p>
            <a:pPr algn="ctr"/>
            <a:r>
              <a:rPr lang="ru-RU">
                <a:solidFill>
                  <a:srgbClr val="FF5050"/>
                </a:solidFill>
              </a:rPr>
              <a:t>«Знаю и могу высказать                                                                                    свое мнение по проблеме»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9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69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69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9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369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369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36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36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36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36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9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369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369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9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369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369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9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369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369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9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369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369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63688" y="1988840"/>
            <a:ext cx="648072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solidFill>
                  <a:srgbClr val="0070C0"/>
                </a:solidFill>
              </a:rPr>
              <a:t>Процесс формирования навыков словообразования родственных слов у   дошкольников с ОНР </a:t>
            </a:r>
          </a:p>
        </p:txBody>
      </p:sp>
    </p:spTree>
    <p:extLst>
      <p:ext uri="{BB962C8B-B14F-4D97-AF65-F5344CB8AC3E}">
        <p14:creationId xmlns:p14="http://schemas.microsoft.com/office/powerpoint/2010/main" val="40255417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3735099"/>
              </p:ext>
            </p:extLst>
          </p:nvPr>
        </p:nvGraphicFramePr>
        <p:xfrm>
          <a:off x="1115616" y="116633"/>
          <a:ext cx="8028384" cy="651510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996523"/>
                <a:gridCol w="7031861"/>
              </a:tblGrid>
              <a:tr h="73969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l-GR" sz="1400" kern="100" dirty="0">
                          <a:solidFill>
                            <a:srgbClr val="002060"/>
                          </a:solidFill>
                          <a:effectLst/>
                        </a:rPr>
                        <a:t>Ι</a:t>
                      </a:r>
                      <a:r>
                        <a:rPr lang="ru-RU" sz="1400" kern="100" dirty="0">
                          <a:solidFill>
                            <a:srgbClr val="002060"/>
                          </a:solidFill>
                          <a:effectLst/>
                        </a:rPr>
                        <a:t> уровень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119" marR="60119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kern="100" dirty="0">
                          <a:solidFill>
                            <a:srgbClr val="002060"/>
                          </a:solidFill>
                          <a:effectLst/>
                        </a:rPr>
                        <a:t>Полное или почти полное отсутствие словесных средств в общении.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119" marR="60119" marT="0" marB="0">
                    <a:noFill/>
                  </a:tcPr>
                </a:tc>
              </a:tr>
              <a:tr h="72192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l-GR" sz="1400" kern="100">
                          <a:solidFill>
                            <a:srgbClr val="002060"/>
                          </a:solidFill>
                          <a:effectLst/>
                        </a:rPr>
                        <a:t>ΙΙ</a:t>
                      </a:r>
                      <a:r>
                        <a:rPr lang="ru-RU" sz="1400" kern="100">
                          <a:solidFill>
                            <a:srgbClr val="002060"/>
                          </a:solidFill>
                          <a:effectLst/>
                        </a:rPr>
                        <a:t> уровень </a:t>
                      </a:r>
                      <a:endParaRPr lang="ru-RU" sz="1400">
                        <a:solidFill>
                          <a:srgbClr val="00206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119" marR="60119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kern="100" dirty="0">
                          <a:solidFill>
                            <a:srgbClr val="002060"/>
                          </a:solidFill>
                          <a:effectLst/>
                        </a:rPr>
                        <a:t>Способами словообразования дети не пользуются.   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119" marR="60119" marT="0" marB="0">
                    <a:noFill/>
                  </a:tcPr>
                </a:tc>
              </a:tr>
              <a:tr h="144385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l-GR" sz="1400" kern="100">
                          <a:solidFill>
                            <a:srgbClr val="002060"/>
                          </a:solidFill>
                          <a:effectLst/>
                        </a:rPr>
                        <a:t>ΙΙΙ</a:t>
                      </a:r>
                      <a:r>
                        <a:rPr lang="ru-RU" sz="1400" kern="100">
                          <a:solidFill>
                            <a:srgbClr val="002060"/>
                          </a:solidFill>
                          <a:effectLst/>
                        </a:rPr>
                        <a:t> уровень</a:t>
                      </a:r>
                      <a:endParaRPr lang="ru-RU" sz="1400"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kern="100">
                          <a:solidFill>
                            <a:srgbClr val="002060"/>
                          </a:solidFill>
                          <a:effectLst/>
                        </a:rPr>
                        <a:t> </a:t>
                      </a:r>
                      <a:endParaRPr lang="ru-RU" sz="1400">
                        <a:solidFill>
                          <a:srgbClr val="00206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119" marR="60119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kern="100" dirty="0">
                          <a:solidFill>
                            <a:srgbClr val="002060"/>
                          </a:solidFill>
                          <a:effectLst/>
                        </a:rPr>
                        <a:t>Неумение пользоваться способами словообразования приводит к весьма ограниченной возможности варьировать слова. Сама задача преобразования слова нередко оказывается для детей малодоступной. Так, по заданию подобрать однокоренные слова к слову озеро дети подбирают «реки». 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119" marR="60119" marT="0" marB="0">
                    <a:noFill/>
                  </a:tcPr>
                </a:tc>
              </a:tr>
              <a:tr h="36096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l-GR" sz="1400" kern="100">
                          <a:solidFill>
                            <a:srgbClr val="002060"/>
                          </a:solidFill>
                          <a:effectLst/>
                        </a:rPr>
                        <a:t>Ι</a:t>
                      </a:r>
                      <a:r>
                        <a:rPr lang="en-US" sz="1400" kern="100">
                          <a:solidFill>
                            <a:srgbClr val="002060"/>
                          </a:solidFill>
                          <a:effectLst/>
                        </a:rPr>
                        <a:t>V</a:t>
                      </a:r>
                      <a:r>
                        <a:rPr lang="ru-RU" sz="1400" kern="100">
                          <a:solidFill>
                            <a:srgbClr val="002060"/>
                          </a:solidFill>
                          <a:effectLst/>
                        </a:rPr>
                        <a:t> уровень</a:t>
                      </a:r>
                      <a:endParaRPr lang="ru-RU" sz="1400"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kern="100">
                          <a:solidFill>
                            <a:srgbClr val="002060"/>
                          </a:solidFill>
                          <a:effectLst/>
                        </a:rPr>
                        <a:t> </a:t>
                      </a:r>
                      <a:endParaRPr lang="ru-RU" sz="1400">
                        <a:solidFill>
                          <a:srgbClr val="00206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119" marR="60119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kern="100" dirty="0">
                          <a:solidFill>
                            <a:srgbClr val="002060"/>
                          </a:solidFill>
                          <a:effectLst/>
                        </a:rPr>
                        <a:t>Правильно образуя слова, дети затрудняются в продуцировании более редких вариантов: образования увеличительных и уменьшительно-ласкательных форм существительных (ручище - «</a:t>
                      </a:r>
                      <a:r>
                        <a:rPr lang="ru-RU" sz="1400" kern="100" dirty="0" err="1">
                          <a:solidFill>
                            <a:srgbClr val="002060"/>
                          </a:solidFill>
                          <a:effectLst/>
                        </a:rPr>
                        <a:t>рукина</a:t>
                      </a:r>
                      <a:r>
                        <a:rPr lang="ru-RU" sz="1400" kern="100" dirty="0">
                          <a:solidFill>
                            <a:srgbClr val="002060"/>
                          </a:solidFill>
                          <a:effectLst/>
                        </a:rPr>
                        <a:t>, </a:t>
                      </a:r>
                      <a:r>
                        <a:rPr lang="ru-RU" sz="1400" kern="100" dirty="0" err="1">
                          <a:solidFill>
                            <a:srgbClr val="002060"/>
                          </a:solidFill>
                          <a:effectLst/>
                        </a:rPr>
                        <a:t>рукакища</a:t>
                      </a:r>
                      <a:r>
                        <a:rPr lang="ru-RU" sz="1400" kern="100" dirty="0">
                          <a:solidFill>
                            <a:srgbClr val="002060"/>
                          </a:solidFill>
                          <a:effectLst/>
                        </a:rPr>
                        <a:t>»), наименований единичных предметов (волосинка - «волосики»), относительных и притяжательных прилагательных (смешной - «</a:t>
                      </a:r>
                      <a:r>
                        <a:rPr lang="ru-RU" sz="1400" kern="100" dirty="0" err="1">
                          <a:solidFill>
                            <a:srgbClr val="002060"/>
                          </a:solidFill>
                          <a:effectLst/>
                        </a:rPr>
                        <a:t>смехной</a:t>
                      </a:r>
                      <a:r>
                        <a:rPr lang="ru-RU" sz="1400" kern="100" dirty="0">
                          <a:solidFill>
                            <a:srgbClr val="002060"/>
                          </a:solidFill>
                          <a:effectLst/>
                        </a:rPr>
                        <a:t>»), сложных слов (пчеловод - «</a:t>
                      </a:r>
                      <a:r>
                        <a:rPr lang="ru-RU" sz="1400" kern="100" dirty="0" err="1">
                          <a:solidFill>
                            <a:srgbClr val="002060"/>
                          </a:solidFill>
                          <a:effectLst/>
                        </a:rPr>
                        <a:t>пчелын</a:t>
                      </a:r>
                      <a:r>
                        <a:rPr lang="ru-RU" sz="1400" kern="100" dirty="0">
                          <a:solidFill>
                            <a:srgbClr val="002060"/>
                          </a:solidFill>
                          <a:effectLst/>
                        </a:rPr>
                        <a:t>»), приставочных глаголов (вместо присел - «насел»). У детей наблюдаются существенные затруднения в понимании и объяснении значений этих и других производных наименований (виноградник - «дядя </a:t>
                      </a:r>
                      <a:r>
                        <a:rPr lang="ru-RU" sz="1400" kern="100" dirty="0" err="1">
                          <a:solidFill>
                            <a:srgbClr val="002060"/>
                          </a:solidFill>
                          <a:effectLst/>
                        </a:rPr>
                        <a:t>сáдит</a:t>
                      </a:r>
                      <a:r>
                        <a:rPr lang="ru-RU" sz="1400" kern="100" dirty="0">
                          <a:solidFill>
                            <a:srgbClr val="002060"/>
                          </a:solidFill>
                          <a:effectLst/>
                        </a:rPr>
                        <a:t> виноград»). Отмеченное недоразвитие препятствует своевременному формированию навыков группировки однокоренных слов, подбора родственных слов и анализа их состава.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119" marR="60119" marT="0" marB="0"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318608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835696" y="908720"/>
            <a:ext cx="7018411" cy="4114800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ru-RU" sz="4000" dirty="0" smtClean="0">
                <a:latin typeface="+mj-lt"/>
              </a:rPr>
              <a:t> Распространённые </a:t>
            </a:r>
            <a:r>
              <a:rPr lang="ru-RU" sz="4000" dirty="0">
                <a:latin typeface="+mj-lt"/>
              </a:rPr>
              <a:t>и </a:t>
            </a:r>
            <a:r>
              <a:rPr lang="ru-RU" sz="4000" dirty="0" smtClean="0">
                <a:latin typeface="+mj-lt"/>
              </a:rPr>
              <a:t>доступные </a:t>
            </a:r>
            <a:r>
              <a:rPr lang="ru-RU" sz="4000" dirty="0">
                <a:latin typeface="+mj-lt"/>
              </a:rPr>
              <a:t>детям дошкольного возраста </a:t>
            </a:r>
            <a:r>
              <a:rPr lang="ru-RU" sz="4000" dirty="0" smtClean="0">
                <a:latin typeface="+mj-lt"/>
              </a:rPr>
              <a:t>способы </a:t>
            </a:r>
          </a:p>
          <a:p>
            <a:pPr algn="ctr" eaLnBrk="1" hangingPunct="1">
              <a:buFontTx/>
              <a:buNone/>
            </a:pPr>
            <a:r>
              <a:rPr lang="ru-RU" sz="4000" dirty="0" smtClean="0">
                <a:latin typeface="+mj-lt"/>
              </a:rPr>
              <a:t>словообразования </a:t>
            </a:r>
            <a:endParaRPr lang="ru-RU" sz="4000" dirty="0" smtClean="0">
              <a:solidFill>
                <a:srgbClr val="009999"/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35696" y="476672"/>
            <a:ext cx="617443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1.Образование имён существительных при помощи уменьшительных суффиксов (ДОМ ДОМИК, БЕЛКА - БЕЛОЧКА</a:t>
            </a:r>
            <a:r>
              <a:rPr lang="ru-RU" sz="2400" dirty="0" smtClean="0"/>
              <a:t>);</a:t>
            </a:r>
            <a:r>
              <a:rPr lang="ru-RU" sz="2400" dirty="0"/>
              <a:t> </a:t>
            </a:r>
            <a:endParaRPr lang="ru-RU" sz="2400" dirty="0" smtClean="0"/>
          </a:p>
          <a:p>
            <a:endParaRPr lang="ru-RU" sz="2400" dirty="0"/>
          </a:p>
          <a:p>
            <a:endParaRPr lang="ru-RU" sz="2400" dirty="0" smtClean="0"/>
          </a:p>
          <a:p>
            <a:r>
              <a:rPr lang="ru-RU" sz="2400" dirty="0" smtClean="0"/>
              <a:t>Ну-ка </a:t>
            </a:r>
            <a:r>
              <a:rPr lang="ru-RU" sz="2400" dirty="0"/>
              <a:t>подумайте, мальчики, девочки: Чем отличается БЕЛКА от БЕЛОЧКИ, </a:t>
            </a:r>
            <a:endParaRPr lang="ru-RU" sz="2400" dirty="0" smtClean="0"/>
          </a:p>
          <a:p>
            <a:r>
              <a:rPr lang="ru-RU" sz="2400" dirty="0" smtClean="0"/>
              <a:t>ЗАЯЦ </a:t>
            </a:r>
            <a:r>
              <a:rPr lang="ru-RU" sz="2400" dirty="0"/>
              <a:t>- от ЗАЙЧИКА,          </a:t>
            </a:r>
            <a:endParaRPr lang="ru-RU" sz="2400" dirty="0" smtClean="0"/>
          </a:p>
          <a:p>
            <a:r>
              <a:rPr lang="ru-RU" sz="2400" dirty="0" smtClean="0"/>
              <a:t>ПАЛЕЦ </a:t>
            </a:r>
            <a:r>
              <a:rPr lang="ru-RU" sz="2400" dirty="0"/>
              <a:t>- от ПАЛЬЧИКА</a:t>
            </a:r>
            <a:r>
              <a:rPr lang="ru-RU" sz="2400" dirty="0" smtClean="0"/>
              <a:t>?</a:t>
            </a:r>
          </a:p>
          <a:p>
            <a:endParaRPr lang="ru-RU" sz="2400" dirty="0"/>
          </a:p>
          <a:p>
            <a:r>
              <a:rPr lang="ru-RU" sz="2400" dirty="0"/>
              <a:t/>
            </a:r>
            <a:br>
              <a:rPr lang="ru-RU" sz="2400" dirty="0"/>
            </a:br>
            <a:endParaRPr lang="ru-RU" sz="2400" dirty="0"/>
          </a:p>
        </p:txBody>
      </p:sp>
      <p:pic>
        <p:nvPicPr>
          <p:cNvPr id="491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7" y="4089166"/>
            <a:ext cx="4104456" cy="2742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112230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/>
          <p:cNvPicPr>
            <a:picLocks noChangeAspect="1" noChangeArrowheads="1"/>
          </p:cNvPicPr>
          <p:nvPr/>
        </p:nvPicPr>
        <p:blipFill>
          <a:blip r:embed="rId2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8389" y="96919"/>
            <a:ext cx="4314825" cy="194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79" name="Picture 3"/>
          <p:cNvPicPr>
            <a:picLocks noChangeAspect="1" noChangeArrowheads="1"/>
          </p:cNvPicPr>
          <p:nvPr/>
        </p:nvPicPr>
        <p:blipFill>
          <a:blip r:embed="rId3">
            <a:lum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4365104"/>
            <a:ext cx="3486150" cy="213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979712" y="2564904"/>
            <a:ext cx="33123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стол - столик,</a:t>
            </a:r>
          </a:p>
          <a:p>
            <a:r>
              <a:rPr lang="ru-RU" sz="2400" dirty="0"/>
              <a:t>ДВОР - ДВОРИК,</a:t>
            </a:r>
          </a:p>
          <a:p>
            <a:r>
              <a:rPr lang="ru-RU" sz="2400" dirty="0"/>
              <a:t>ключ - ключик,</a:t>
            </a:r>
          </a:p>
          <a:p>
            <a:r>
              <a:rPr lang="ru-RU" sz="2400" dirty="0"/>
              <a:t>ЛУЧ - ЛУЧИК.</a:t>
            </a:r>
          </a:p>
        </p:txBody>
      </p:sp>
    </p:spTree>
    <p:extLst>
      <p:ext uri="{BB962C8B-B14F-4D97-AF65-F5344CB8AC3E}">
        <p14:creationId xmlns:p14="http://schemas.microsoft.com/office/powerpoint/2010/main" val="21707425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/>
          <p:cNvPicPr>
            <a:picLocks noChangeAspect="1" noChangeArrowheads="1"/>
          </p:cNvPicPr>
          <p:nvPr/>
        </p:nvPicPr>
        <p:blipFill>
          <a:blip r:embed="rId2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5784" y="252652"/>
            <a:ext cx="3609975" cy="178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03" name="Picture 3"/>
          <p:cNvPicPr>
            <a:picLocks noChangeAspect="1" noChangeArrowheads="1"/>
          </p:cNvPicPr>
          <p:nvPr/>
        </p:nvPicPr>
        <p:blipFill>
          <a:blip r:embed="rId3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3550" y="452677"/>
            <a:ext cx="3600450" cy="158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847815" y="2182259"/>
            <a:ext cx="429618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ЧАШКА </a:t>
            </a:r>
            <a:r>
              <a:rPr lang="ru-RU" dirty="0" smtClean="0"/>
              <a:t>– ЧАШЕЧКА,</a:t>
            </a:r>
          </a:p>
          <a:p>
            <a:r>
              <a:rPr lang="ru-RU" dirty="0" smtClean="0"/>
              <a:t>КРУЖКА </a:t>
            </a:r>
            <a:r>
              <a:rPr lang="ru-RU" dirty="0"/>
              <a:t>- КРУЖЕЧКА, </a:t>
            </a:r>
            <a:endParaRPr lang="ru-RU" dirty="0" smtClean="0"/>
          </a:p>
          <a:p>
            <a:r>
              <a:rPr lang="ru-RU" dirty="0" smtClean="0"/>
              <a:t>КОШКА </a:t>
            </a:r>
            <a:r>
              <a:rPr lang="ru-RU" dirty="0"/>
              <a:t>- КОШЕЧКА, </a:t>
            </a:r>
            <a:endParaRPr lang="ru-RU" dirty="0" smtClean="0"/>
          </a:p>
          <a:p>
            <a:r>
              <a:rPr lang="ru-RU" dirty="0" smtClean="0"/>
              <a:t>ЛОЖКА </a:t>
            </a:r>
            <a:r>
              <a:rPr lang="ru-RU" dirty="0"/>
              <a:t>- ЛОЖЕЧКА.</a:t>
            </a:r>
          </a:p>
          <a:p>
            <a:r>
              <a:rPr lang="ru-RU" dirty="0"/>
              <a:t>У нашей бедной КОШЕЧКИ </a:t>
            </a:r>
            <a:endParaRPr lang="ru-RU" dirty="0" smtClean="0"/>
          </a:p>
          <a:p>
            <a:r>
              <a:rPr lang="ru-RU" dirty="0" smtClean="0"/>
              <a:t>Ни </a:t>
            </a:r>
            <a:r>
              <a:rPr lang="ru-RU" dirty="0"/>
              <a:t>ЧАШЕЧКИ, ни ЛОЖЕЧКИ.</a:t>
            </a:r>
          </a:p>
        </p:txBody>
      </p:sp>
      <p:pic>
        <p:nvPicPr>
          <p:cNvPr id="51204" name="Picture 4"/>
          <p:cNvPicPr>
            <a:picLocks noChangeAspect="1" noChangeArrowheads="1"/>
          </p:cNvPicPr>
          <p:nvPr/>
        </p:nvPicPr>
        <p:blipFill>
          <a:blip r:embed="rId4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7936" y="2664168"/>
            <a:ext cx="2466975" cy="197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05" name="Picture 5"/>
          <p:cNvPicPr>
            <a:picLocks noChangeAspect="1" noChangeArrowheads="1"/>
          </p:cNvPicPr>
          <p:nvPr/>
        </p:nvPicPr>
        <p:blipFill>
          <a:blip r:embed="rId5">
            <a:lum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8675" y="3907063"/>
            <a:ext cx="1809750" cy="150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06" name="Picture 6"/>
          <p:cNvPicPr>
            <a:picLocks noChangeAspect="1" noChangeArrowheads="1"/>
          </p:cNvPicPr>
          <p:nvPr/>
        </p:nvPicPr>
        <p:blipFill>
          <a:blip r:embed="rId6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7423" y="5353460"/>
            <a:ext cx="2238375" cy="101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07" name="Picture 7"/>
          <p:cNvPicPr>
            <a:picLocks noChangeAspect="1" noChangeArrowheads="1"/>
          </p:cNvPicPr>
          <p:nvPr/>
        </p:nvPicPr>
        <p:blipFill>
          <a:blip r:embed="rId7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1489" y="6135332"/>
            <a:ext cx="1333500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542900" y="5002402"/>
            <a:ext cx="431574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КОНЬ - КОНЁК, </a:t>
            </a:r>
            <a:endParaRPr lang="ru-RU" dirty="0" smtClean="0"/>
          </a:p>
          <a:p>
            <a:r>
              <a:rPr lang="ru-RU" dirty="0" smtClean="0"/>
              <a:t>ДЕНЬ </a:t>
            </a:r>
            <a:r>
              <a:rPr lang="ru-RU" dirty="0"/>
              <a:t>- ДЕНЁК, </a:t>
            </a:r>
            <a:endParaRPr lang="ru-RU" dirty="0" smtClean="0"/>
          </a:p>
          <a:p>
            <a:r>
              <a:rPr lang="ru-RU" dirty="0" smtClean="0"/>
              <a:t>ПЕНЬ </a:t>
            </a:r>
            <a:r>
              <a:rPr lang="ru-RU" dirty="0"/>
              <a:t>- ПЕНЁК.</a:t>
            </a:r>
          </a:p>
          <a:p>
            <a:r>
              <a:rPr lang="ru-RU" dirty="0"/>
              <a:t>Устал мой КОНЁК за целый ДЕНЁК.</a:t>
            </a:r>
          </a:p>
          <a:p>
            <a:r>
              <a:rPr lang="ru-RU" dirty="0"/>
              <a:t>Как жаль, что ему не присесть на ПЕНЁК!</a:t>
            </a:r>
          </a:p>
        </p:txBody>
      </p:sp>
    </p:spTree>
    <p:extLst>
      <p:ext uri="{BB962C8B-B14F-4D97-AF65-F5344CB8AC3E}">
        <p14:creationId xmlns:p14="http://schemas.microsoft.com/office/powerpoint/2010/main" val="22504532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19672" y="260648"/>
            <a:ext cx="727280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/>
              <a:t>2.Образование имён прилагательных при помощи уменьшительных суффиксов (БЕЛЫЙ  - БЕЛЕНЬКИЙ).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456892" y="2420888"/>
            <a:ext cx="559836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hangingPunct="0"/>
            <a:r>
              <a:rPr lang="ru-RU" sz="2400" dirty="0" smtClean="0">
                <a:solidFill>
                  <a:srgbClr val="0070C0"/>
                </a:solidFill>
                <a:latin typeface="Arial" pitchFamily="34" charset="0"/>
                <a:ea typeface="Times New Roman" pitchFamily="18" charset="0"/>
                <a:cs typeface="Times New Roman" pitchFamily="18" charset="0"/>
              </a:rPr>
              <a:t>БЕЛЕНЬКОЕ</a:t>
            </a:r>
            <a:r>
              <a:rPr lang="ru-RU" sz="2400" dirty="0" smtClean="0">
                <a:solidFill>
                  <a:srgbClr val="0070C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2400" dirty="0" smtClean="0">
                <a:solidFill>
                  <a:srgbClr val="0070C0"/>
                </a:solidFill>
                <a:latin typeface="Arial" pitchFamily="34" charset="0"/>
                <a:ea typeface="Times New Roman" pitchFamily="18" charset="0"/>
                <a:cs typeface="Times New Roman" pitchFamily="18" charset="0"/>
              </a:rPr>
              <a:t>платьице</a:t>
            </a:r>
            <a:r>
              <a:rPr lang="ru-RU" sz="2400" dirty="0" smtClean="0">
                <a:solidFill>
                  <a:srgbClr val="0070C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</a:p>
          <a:p>
            <a:pPr lvl="0" eaLnBrk="0" hangingPunct="0"/>
            <a:r>
              <a:rPr lang="ru-RU" sz="2400" dirty="0" smtClean="0">
                <a:solidFill>
                  <a:srgbClr val="0070C0"/>
                </a:solidFill>
                <a:latin typeface="Arial" pitchFamily="34" charset="0"/>
                <a:ea typeface="Times New Roman" pitchFamily="18" charset="0"/>
                <a:cs typeface="Times New Roman" pitchFamily="18" charset="0"/>
              </a:rPr>
              <a:t>СИНЕНЬКИЙ</a:t>
            </a:r>
            <a:r>
              <a:rPr lang="ru-RU" sz="2400" dirty="0" smtClean="0">
                <a:solidFill>
                  <a:srgbClr val="0070C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2400" dirty="0" smtClean="0">
                <a:solidFill>
                  <a:srgbClr val="0070C0"/>
                </a:solidFill>
                <a:latin typeface="Arial" pitchFamily="34" charset="0"/>
                <a:ea typeface="Times New Roman" pitchFamily="18" charset="0"/>
                <a:cs typeface="Times New Roman" pitchFamily="18" charset="0"/>
              </a:rPr>
              <a:t>сачок</a:t>
            </a:r>
            <a:r>
              <a:rPr lang="ru-RU" sz="2400" dirty="0" smtClean="0">
                <a:solidFill>
                  <a:srgbClr val="0070C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,</a:t>
            </a:r>
          </a:p>
          <a:p>
            <a:pPr lvl="0" eaLnBrk="0" hangingPunct="0"/>
            <a:r>
              <a:rPr lang="ru-RU" sz="2400" dirty="0" smtClean="0">
                <a:solidFill>
                  <a:srgbClr val="0070C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2400" dirty="0" smtClean="0">
                <a:solidFill>
                  <a:srgbClr val="0070C0"/>
                </a:solidFill>
                <a:latin typeface="Arial" pitchFamily="34" charset="0"/>
                <a:ea typeface="Times New Roman" pitchFamily="18" charset="0"/>
                <a:cs typeface="Times New Roman" pitchFamily="18" charset="0"/>
              </a:rPr>
              <a:t>ЖЁЛТЕНЬКОЕ</a:t>
            </a:r>
            <a:r>
              <a:rPr lang="ru-RU" sz="2400" dirty="0" smtClean="0">
                <a:solidFill>
                  <a:srgbClr val="0070C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2400" dirty="0" smtClean="0">
                <a:solidFill>
                  <a:srgbClr val="0070C0"/>
                </a:solidFill>
                <a:latin typeface="Arial" pitchFamily="34" charset="0"/>
                <a:ea typeface="Times New Roman" pitchFamily="18" charset="0"/>
                <a:cs typeface="Times New Roman" pitchFamily="18" charset="0"/>
              </a:rPr>
              <a:t>креслице</a:t>
            </a:r>
            <a:r>
              <a:rPr lang="ru-RU" sz="2400" dirty="0" smtClean="0">
                <a:solidFill>
                  <a:srgbClr val="0070C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</a:p>
          <a:p>
            <a:pPr lvl="0" eaLnBrk="0" hangingPunct="0"/>
            <a:r>
              <a:rPr lang="ru-RU" sz="2400" dirty="0" smtClean="0">
                <a:solidFill>
                  <a:srgbClr val="0070C0"/>
                </a:solidFill>
                <a:latin typeface="Arial" pitchFamily="34" charset="0"/>
                <a:ea typeface="Times New Roman" pitchFamily="18" charset="0"/>
                <a:cs typeface="Times New Roman" pitchFamily="18" charset="0"/>
              </a:rPr>
              <a:t>ЧЁРНЕНЬКИЙ</a:t>
            </a:r>
            <a:r>
              <a:rPr lang="ru-RU" sz="2400" dirty="0" smtClean="0">
                <a:solidFill>
                  <a:srgbClr val="0070C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2400" dirty="0" smtClean="0">
                <a:solidFill>
                  <a:srgbClr val="0070C0"/>
                </a:solidFill>
                <a:latin typeface="Arial" pitchFamily="34" charset="0"/>
                <a:ea typeface="Times New Roman" pitchFamily="18" charset="0"/>
                <a:cs typeface="Times New Roman" pitchFamily="18" charset="0"/>
              </a:rPr>
              <a:t>жучок</a:t>
            </a:r>
            <a:r>
              <a:rPr lang="ru-RU" sz="2400" dirty="0" smtClean="0">
                <a:solidFill>
                  <a:srgbClr val="0070C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lang="ru-RU" sz="2400" dirty="0" smtClean="0">
              <a:solidFill>
                <a:srgbClr val="0070C0"/>
              </a:solidFill>
            </a:endParaRPr>
          </a:p>
          <a:p>
            <a:pPr lvl="0" eaLnBrk="0" hangingPunct="0"/>
            <a:r>
              <a:rPr lang="ru-RU" sz="2400" dirty="0" smtClean="0">
                <a:solidFill>
                  <a:srgbClr val="0070C0"/>
                </a:solidFill>
                <a:latin typeface="Arial" pitchFamily="34" charset="0"/>
                <a:ea typeface="Times New Roman" pitchFamily="18" charset="0"/>
                <a:cs typeface="Times New Roman" pitchFamily="18" charset="0"/>
              </a:rPr>
              <a:t>СЕРЕНЬКИЙ</a:t>
            </a:r>
            <a:r>
              <a:rPr lang="ru-RU" sz="2400" dirty="0" smtClean="0">
                <a:solidFill>
                  <a:srgbClr val="0070C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2400" dirty="0" smtClean="0">
                <a:solidFill>
                  <a:srgbClr val="0070C0"/>
                </a:solidFill>
                <a:latin typeface="Arial" pitchFamily="34" charset="0"/>
                <a:ea typeface="Times New Roman" pitchFamily="18" charset="0"/>
                <a:cs typeface="Times New Roman" pitchFamily="18" charset="0"/>
              </a:rPr>
              <a:t>мышонок</a:t>
            </a:r>
            <a:r>
              <a:rPr lang="ru-RU" sz="2400" dirty="0" smtClean="0">
                <a:solidFill>
                  <a:srgbClr val="0070C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</a:p>
          <a:p>
            <a:pPr lvl="0" eaLnBrk="0" hangingPunct="0"/>
            <a:r>
              <a:rPr lang="ru-RU" sz="2400" dirty="0" smtClean="0">
                <a:solidFill>
                  <a:srgbClr val="0070C0"/>
                </a:solidFill>
                <a:latin typeface="Arial" pitchFamily="34" charset="0"/>
                <a:ea typeface="Times New Roman" pitchFamily="18" charset="0"/>
                <a:cs typeface="Times New Roman" pitchFamily="18" charset="0"/>
              </a:rPr>
              <a:t>РЫЖЕНЬКИЙ</a:t>
            </a:r>
            <a:r>
              <a:rPr lang="ru-RU" sz="2400" dirty="0" smtClean="0">
                <a:solidFill>
                  <a:srgbClr val="0070C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2400" dirty="0" smtClean="0">
                <a:solidFill>
                  <a:srgbClr val="0070C0"/>
                </a:solidFill>
                <a:latin typeface="Arial" pitchFamily="34" charset="0"/>
                <a:ea typeface="Times New Roman" pitchFamily="18" charset="0"/>
                <a:cs typeface="Times New Roman" pitchFamily="18" charset="0"/>
              </a:rPr>
              <a:t>котёнок</a:t>
            </a:r>
            <a:r>
              <a:rPr lang="ru-RU" sz="2400" dirty="0" smtClean="0">
                <a:solidFill>
                  <a:srgbClr val="0070C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</a:p>
          <a:p>
            <a:pPr lvl="0" eaLnBrk="0" hangingPunct="0"/>
            <a:r>
              <a:rPr lang="ru-RU" sz="2400" dirty="0" smtClean="0">
                <a:solidFill>
                  <a:srgbClr val="0070C0"/>
                </a:solidFill>
                <a:latin typeface="Arial" pitchFamily="34" charset="0"/>
                <a:ea typeface="Times New Roman" pitchFamily="18" charset="0"/>
                <a:cs typeface="Times New Roman" pitchFamily="18" charset="0"/>
              </a:rPr>
              <a:t>ЗЕЛЁНЕНЬКИЙ</a:t>
            </a:r>
            <a:r>
              <a:rPr lang="ru-RU" sz="2400" dirty="0" smtClean="0">
                <a:solidFill>
                  <a:srgbClr val="0070C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2400" dirty="0" smtClean="0">
                <a:solidFill>
                  <a:srgbClr val="0070C0"/>
                </a:solidFill>
                <a:latin typeface="Arial" pitchFamily="34" charset="0"/>
                <a:ea typeface="Times New Roman" pitchFamily="18" charset="0"/>
                <a:cs typeface="Times New Roman" pitchFamily="18" charset="0"/>
              </a:rPr>
              <a:t>листок</a:t>
            </a:r>
            <a:r>
              <a:rPr lang="ru-RU" sz="2400" dirty="0" smtClean="0">
                <a:solidFill>
                  <a:srgbClr val="0070C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</a:p>
          <a:p>
            <a:pPr lvl="0" eaLnBrk="0" hangingPunct="0"/>
            <a:r>
              <a:rPr lang="ru-RU" sz="2400" dirty="0" smtClean="0">
                <a:solidFill>
                  <a:srgbClr val="0070C0"/>
                </a:solidFill>
                <a:latin typeface="Arial" pitchFamily="34" charset="0"/>
                <a:ea typeface="Times New Roman" pitchFamily="18" charset="0"/>
                <a:cs typeface="Times New Roman" pitchFamily="18" charset="0"/>
              </a:rPr>
              <a:t>ГОЛУБЕНЬКИЙ</a:t>
            </a:r>
            <a:r>
              <a:rPr lang="ru-RU" sz="2400" dirty="0" smtClean="0">
                <a:solidFill>
                  <a:srgbClr val="0070C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2400" dirty="0" smtClean="0">
                <a:solidFill>
                  <a:srgbClr val="0070C0"/>
                </a:solidFill>
                <a:latin typeface="Arial" pitchFamily="34" charset="0"/>
                <a:ea typeface="Times New Roman" pitchFamily="18" charset="0"/>
                <a:cs typeface="Times New Roman" pitchFamily="18" charset="0"/>
              </a:rPr>
              <a:t>цветок</a:t>
            </a:r>
            <a:r>
              <a:rPr lang="ru-RU" sz="2400" dirty="0" smtClean="0">
                <a:solidFill>
                  <a:srgbClr val="0070C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513712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3998913" y="-39306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2412240" tIns="914112" rIns="3399354" bIns="45705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rPr>
              <a:t/>
            </a:r>
            <a:br>
              <a:rPr kumimoji="1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rPr>
            </a:br>
            <a:endParaRPr kumimoji="1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ru-RU" sz="1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1" lang="ru-RU" sz="1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endParaRPr kumimoji="1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pic>
        <p:nvPicPr>
          <p:cNvPr id="52225" name="Picture 1"/>
          <p:cNvPicPr>
            <a:picLocks noChangeAspect="1" noChangeArrowheads="1"/>
          </p:cNvPicPr>
          <p:nvPr/>
        </p:nvPicPr>
        <p:blipFill>
          <a:blip r:embed="rId2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7" y="3243921"/>
            <a:ext cx="1213019" cy="1866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3998913" y="-4115316"/>
            <a:ext cx="184731" cy="36933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619672" y="188640"/>
            <a:ext cx="4572000" cy="89255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eaLnBrk="0" hangingPunct="0"/>
            <a:endParaRPr lang="ru-RU" sz="1200" dirty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eaLnBrk="0" hangingPunct="0"/>
            <a:r>
              <a:rPr lang="ru-RU" sz="1200" dirty="0"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lang="ru-RU" sz="1200" dirty="0"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endParaRPr lang="ru-RU" sz="28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427984" y="5157192"/>
            <a:ext cx="43543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cs typeface="Times New Roman" pitchFamily="18" charset="0"/>
              </a:rPr>
              <a:t>О розе мы скажем БЕЛАЯ, А о розочке - БЕЛЕНЬКАЯ. О кошке мы скажем СЕРАЯ, А о кошечке - СЕРЕНЬКАЯ</a:t>
            </a:r>
          </a:p>
        </p:txBody>
      </p:sp>
      <p:pic>
        <p:nvPicPr>
          <p:cNvPr id="52228" name="Picture 4"/>
          <p:cNvPicPr>
            <a:picLocks noChangeAspect="1" noChangeArrowheads="1"/>
          </p:cNvPicPr>
          <p:nvPr/>
        </p:nvPicPr>
        <p:blipFill>
          <a:blip r:embed="rId3">
            <a:lum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1672" y="476672"/>
            <a:ext cx="2379241" cy="2632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1359074" y="419472"/>
            <a:ext cx="473427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/>
              <a:t>ТЁПЛЕНЬКИЙ носочек,         ДЛИННЕНЬКИЙ чулочек, ПУШИСТЕНЬКАЯ шапочка, КРАСИВЕНЬКИЕ тапочки</a:t>
            </a:r>
          </a:p>
        </p:txBody>
      </p:sp>
      <p:pic>
        <p:nvPicPr>
          <p:cNvPr id="52229" name="Picture 5"/>
          <p:cNvPicPr>
            <a:picLocks noChangeAspect="1" noChangeArrowheads="1"/>
          </p:cNvPicPr>
          <p:nvPr/>
        </p:nvPicPr>
        <p:blipFill>
          <a:blip r:embed="rId4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2060848"/>
            <a:ext cx="1314450" cy="149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1" name="Picture 7"/>
          <p:cNvPicPr>
            <a:picLocks noChangeAspect="1" noChangeArrowheads="1"/>
          </p:cNvPicPr>
          <p:nvPr/>
        </p:nvPicPr>
        <p:blipFill>
          <a:blip r:embed="rId5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1850" y="5243233"/>
            <a:ext cx="1276350" cy="1571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742783" y="3833753"/>
            <a:ext cx="4325778" cy="1323439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ru-RU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ТРУСЛИВЕНЬКИЙ</a:t>
            </a:r>
            <a:r>
              <a:rPr kumimoji="1" lang="ru-RU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</a:t>
            </a:r>
            <a:r>
              <a:rPr kumimoji="1" lang="ru-RU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зайчонок</a:t>
            </a:r>
            <a:r>
              <a:rPr kumimoji="1" lang="ru-RU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,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ru-RU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</a:t>
            </a:r>
            <a:r>
              <a:rPr kumimoji="1" lang="ru-RU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ПУГЛИВЕНЬКИЙ</a:t>
            </a:r>
            <a:r>
              <a:rPr kumimoji="1" lang="ru-RU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</a:t>
            </a:r>
            <a:r>
              <a:rPr kumimoji="1" lang="ru-RU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крольчонок</a:t>
            </a:r>
            <a:r>
              <a:rPr kumimoji="1" lang="ru-RU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, </a:t>
            </a:r>
            <a:r>
              <a:rPr kumimoji="1" lang="ru-RU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ПРОВОРНЕНЬКАЯ</a:t>
            </a:r>
            <a:r>
              <a:rPr kumimoji="1" lang="ru-RU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</a:t>
            </a:r>
            <a:r>
              <a:rPr kumimoji="1" lang="ru-RU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белочка</a:t>
            </a:r>
            <a:r>
              <a:rPr kumimoji="1" lang="ru-RU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,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ru-RU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</a:t>
            </a:r>
            <a:r>
              <a:rPr kumimoji="1" lang="ru-RU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СПОКОЙНЕНЬКАЯ</a:t>
            </a:r>
            <a:r>
              <a:rPr kumimoji="1" lang="ru-RU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</a:t>
            </a:r>
            <a:r>
              <a:rPr kumimoji="1" lang="ru-RU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девочка</a:t>
            </a:r>
            <a:r>
              <a:rPr kumimoji="1" lang="ru-RU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.</a:t>
            </a:r>
            <a:endParaRPr kumimoji="1" lang="ru-RU" sz="20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7767057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03648" y="0"/>
            <a:ext cx="741682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/>
              <a:t>Образование относительных прилагательных. Эти прилагательные образуются от имён существительных и чаще всего обозначают тот материал, из которого сделан предмет (СТОЛ ИЗ ДЕРЕВА  — ДЕРЕВЯННЫЙ; БАНКА ИЗ СТЕКЛА   - СТЕКЛЯННАЯ).</a:t>
            </a:r>
          </a:p>
        </p:txBody>
      </p:sp>
      <p:pic>
        <p:nvPicPr>
          <p:cNvPr id="532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2060" y="4437112"/>
            <a:ext cx="4031940" cy="24115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691680" y="2636912"/>
            <a:ext cx="532859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/>
              <a:t>Ложка ИЗ ДЕРЕВА - ДЕРЕВЯННАЯ</a:t>
            </a:r>
            <a:r>
              <a:rPr lang="ru-RU" sz="2000" dirty="0" smtClean="0"/>
              <a:t>.</a:t>
            </a:r>
          </a:p>
          <a:p>
            <a:r>
              <a:rPr lang="ru-RU" sz="2000" dirty="0" smtClean="0"/>
              <a:t> </a:t>
            </a:r>
            <a:r>
              <a:rPr lang="ru-RU" sz="2000" dirty="0"/>
              <a:t>Ложка ИЗ ОЛОВА - ОЛОВЯННАЯ. Воротник ИЗ МЕХА - МЕХОВОЙ</a:t>
            </a:r>
            <a:r>
              <a:rPr lang="ru-RU" sz="2000" dirty="0" smtClean="0"/>
              <a:t>,</a:t>
            </a:r>
          </a:p>
          <a:p>
            <a:r>
              <a:rPr lang="ru-RU" sz="2000" dirty="0" smtClean="0"/>
              <a:t> </a:t>
            </a:r>
            <a:r>
              <a:rPr lang="ru-RU" sz="2000" dirty="0"/>
              <a:t>Шарфик же ИЗ ШЕРСТИ - ШЕРСТЯНОЙ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403648" y="5320159"/>
            <a:ext cx="3456384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/>
              <a:t>ИЗ ПУХА подушка - ПУХОВАЯ,          А ИЗ ПЕРА - ПЕРЬЕВАЯ.                 Обе подушки взбиваю я,              Утром постель убирая.</a:t>
            </a:r>
          </a:p>
        </p:txBody>
      </p:sp>
    </p:spTree>
    <p:extLst>
      <p:ext uri="{BB962C8B-B14F-4D97-AF65-F5344CB8AC3E}">
        <p14:creationId xmlns:p14="http://schemas.microsoft.com/office/powerpoint/2010/main" val="14411939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07704" y="116632"/>
            <a:ext cx="7128791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/>
              <a:t>Образование притяжательных прилагательных. Они также образуются от имён существительных и обозначают принадлежность той  или иной части тела или какого-то предмета определённому животному или человеку (ХВОСТ У ЛИСЫ - ЛИСИЙ, ГОЛОВА У МЕДВЕДЯ  МЕДВЕЖЬЯ, ТАПОЧКИ МАМЫ  - МАМИНЫ).</a:t>
            </a:r>
          </a:p>
        </p:txBody>
      </p:sp>
      <p:pic>
        <p:nvPicPr>
          <p:cNvPr id="54274" name="Picture 2"/>
          <p:cNvPicPr>
            <a:picLocks noChangeAspect="1" noChangeArrowheads="1"/>
          </p:cNvPicPr>
          <p:nvPr/>
        </p:nvPicPr>
        <p:blipFill>
          <a:blip r:embed="rId2">
            <a:lum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3645" y="5157192"/>
            <a:ext cx="3752850" cy="154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275" name="Picture 3"/>
          <p:cNvPicPr>
            <a:picLocks noChangeAspect="1" noChangeArrowheads="1"/>
          </p:cNvPicPr>
          <p:nvPr/>
        </p:nvPicPr>
        <p:blipFill>
          <a:blip r:embed="rId3">
            <a:lum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24425"/>
            <a:ext cx="2076450" cy="1933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094011" y="2996951"/>
            <a:ext cx="400997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Голова У ЛОШАДИ - ЛОШАДИНАЯ, </a:t>
            </a:r>
            <a:endParaRPr lang="ru-RU" dirty="0" smtClean="0"/>
          </a:p>
          <a:p>
            <a:r>
              <a:rPr lang="ru-RU" dirty="0" smtClean="0"/>
              <a:t>Голова </a:t>
            </a:r>
            <a:r>
              <a:rPr lang="ru-RU" dirty="0"/>
              <a:t>У ГОЛУБЯ - ГОЛУБИНАЯ. </a:t>
            </a:r>
            <a:endParaRPr lang="ru-RU" dirty="0" smtClean="0"/>
          </a:p>
          <a:p>
            <a:r>
              <a:rPr lang="ru-RU" dirty="0" smtClean="0"/>
              <a:t>Голова </a:t>
            </a:r>
            <a:r>
              <a:rPr lang="ru-RU" dirty="0"/>
              <a:t>У КИТА - КИТОВАЯ,        </a:t>
            </a:r>
            <a:endParaRPr lang="ru-RU" dirty="0" smtClean="0"/>
          </a:p>
          <a:p>
            <a:r>
              <a:rPr lang="ru-RU" dirty="0" smtClean="0"/>
              <a:t>Голова </a:t>
            </a:r>
            <a:r>
              <a:rPr lang="ru-RU" dirty="0"/>
              <a:t>У МОРЖА - МОРЖОВАЯ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691680" y="2987466"/>
            <a:ext cx="32403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У БЕЛОЧКИ ушки БЕЛИЧЬИ, Пушистый БЕЛИЧИЙ хвост, Нарядная шубка БЕЛИЧЬЯ И очень маленький рост.</a:t>
            </a:r>
          </a:p>
        </p:txBody>
      </p:sp>
      <p:pic>
        <p:nvPicPr>
          <p:cNvPr id="54276" name="Picture 4"/>
          <p:cNvPicPr>
            <a:picLocks noChangeAspect="1" noChangeArrowheads="1"/>
          </p:cNvPicPr>
          <p:nvPr/>
        </p:nvPicPr>
        <p:blipFill>
          <a:blip r:embed="rId4">
            <a:lum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5082260"/>
            <a:ext cx="1800200" cy="1474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76561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314484" y="116632"/>
            <a:ext cx="63904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/>
              <a:t>Образование наречий от имён прилагательных (ХОЛОДНЫЙ - ХОЛОДНО, БЫСТРЫЙ  - БЫСТРО).</a:t>
            </a:r>
          </a:p>
        </p:txBody>
      </p:sp>
      <p:pic>
        <p:nvPicPr>
          <p:cNvPr id="55298" name="Picture 2"/>
          <p:cNvPicPr>
            <a:picLocks noChangeAspect="1" noChangeArrowheads="1"/>
          </p:cNvPicPr>
          <p:nvPr/>
        </p:nvPicPr>
        <p:blipFill>
          <a:blip r:embed="rId2">
            <a:lum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316961"/>
            <a:ext cx="4267200" cy="269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835696" y="4303455"/>
            <a:ext cx="475252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/>
              <a:t>Небо ВЫСОКОЕ ВЫСОКО</a:t>
            </a:r>
            <a:r>
              <a:rPr lang="ru-RU" sz="2000" dirty="0" smtClean="0"/>
              <a:t>,</a:t>
            </a:r>
          </a:p>
          <a:p>
            <a:r>
              <a:rPr lang="ru-RU" sz="2000" dirty="0" smtClean="0"/>
              <a:t> </a:t>
            </a:r>
            <a:r>
              <a:rPr lang="ru-RU" sz="2000" dirty="0"/>
              <a:t>Звёзды ДАЛЁКИЕ ДАЛЕКО</a:t>
            </a:r>
            <a:r>
              <a:rPr lang="ru-RU" sz="2000" dirty="0" smtClean="0"/>
              <a:t>,</a:t>
            </a:r>
          </a:p>
          <a:p>
            <a:r>
              <a:rPr lang="ru-RU" sz="2000" dirty="0" smtClean="0"/>
              <a:t> </a:t>
            </a:r>
            <a:r>
              <a:rPr lang="ru-RU" sz="2000" dirty="0"/>
              <a:t>Море ГЛУБОКОЕ ГЛУБОКО, </a:t>
            </a:r>
            <a:endParaRPr lang="ru-RU" sz="2000" dirty="0" smtClean="0"/>
          </a:p>
          <a:p>
            <a:r>
              <a:rPr lang="ru-RU" sz="2000" dirty="0" smtClean="0"/>
              <a:t>Поле </a:t>
            </a:r>
            <a:r>
              <a:rPr lang="ru-RU" sz="2000" dirty="0"/>
              <a:t>ШИРОКОЕ ШИРОКО.</a:t>
            </a:r>
          </a:p>
          <a:p>
            <a:r>
              <a:rPr lang="ru-RU" sz="2000" dirty="0"/>
              <a:t>Утро СВЕТЛОЕ - значит СВЕТЛО</a:t>
            </a:r>
            <a:r>
              <a:rPr lang="ru-RU" sz="2000" dirty="0" smtClean="0"/>
              <a:t>.</a:t>
            </a:r>
          </a:p>
          <a:p>
            <a:r>
              <a:rPr lang="ru-RU" sz="2000" dirty="0" smtClean="0"/>
              <a:t> </a:t>
            </a:r>
            <a:r>
              <a:rPr lang="ru-RU" sz="2000" dirty="0"/>
              <a:t>Вечер ТЁМНЫЙ - значит ТЕМНО. </a:t>
            </a:r>
            <a:endParaRPr lang="ru-RU" sz="2000" dirty="0" smtClean="0"/>
          </a:p>
          <a:p>
            <a:r>
              <a:rPr lang="ru-RU" sz="2000" dirty="0" smtClean="0"/>
              <a:t>Печка </a:t>
            </a:r>
            <a:r>
              <a:rPr lang="ru-RU" sz="2000" dirty="0"/>
              <a:t>ТЁПЛАЯ — в печке ТЕПЛО. </a:t>
            </a:r>
            <a:endParaRPr lang="ru-RU" sz="2000" dirty="0" smtClean="0"/>
          </a:p>
          <a:p>
            <a:r>
              <a:rPr lang="ru-RU" sz="2000" dirty="0" smtClean="0"/>
              <a:t>Случай </a:t>
            </a:r>
            <a:r>
              <a:rPr lang="ru-RU" sz="2000" dirty="0"/>
              <a:t>ДАВНИЙ — был он ДАВНО.</a:t>
            </a:r>
          </a:p>
        </p:txBody>
      </p:sp>
    </p:spTree>
    <p:extLst>
      <p:ext uri="{BB962C8B-B14F-4D97-AF65-F5344CB8AC3E}">
        <p14:creationId xmlns:p14="http://schemas.microsoft.com/office/powerpoint/2010/main" val="140817424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83768" y="188640"/>
            <a:ext cx="617443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/>
              <a:t>Образование  глаголов   при   помощи   приставок. </a:t>
            </a:r>
          </a:p>
        </p:txBody>
      </p:sp>
      <p:pic>
        <p:nvPicPr>
          <p:cNvPr id="56322" name="Picture 2"/>
          <p:cNvPicPr>
            <a:picLocks noChangeAspect="1" noChangeArrowheads="1"/>
          </p:cNvPicPr>
          <p:nvPr/>
        </p:nvPicPr>
        <p:blipFill>
          <a:blip r:embed="rId2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2642440"/>
            <a:ext cx="3779912" cy="41050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835696" y="1161362"/>
            <a:ext cx="432048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/>
              <a:t>Мы знаем, что птицы </a:t>
            </a:r>
            <a:r>
              <a:rPr lang="ru-RU" sz="2000" dirty="0" smtClean="0"/>
              <a:t>ЛЕТАЮТ,</a:t>
            </a:r>
          </a:p>
          <a:p>
            <a:r>
              <a:rPr lang="ru-RU" sz="2000" dirty="0" smtClean="0"/>
              <a:t>Что </a:t>
            </a:r>
            <a:r>
              <a:rPr lang="ru-RU" sz="2000" dirty="0"/>
              <a:t>БЕГАЮТ звери порой,     </a:t>
            </a:r>
          </a:p>
          <a:p>
            <a:r>
              <a:rPr lang="ru-RU" sz="2000" dirty="0" smtClean="0"/>
              <a:t>Что </a:t>
            </a:r>
            <a:r>
              <a:rPr lang="ru-RU" sz="2000" dirty="0"/>
              <a:t>ПОЛЗАЮТ змеи, </a:t>
            </a:r>
            <a:r>
              <a:rPr lang="ru-RU" sz="2000" dirty="0" smtClean="0"/>
              <a:t>мы </a:t>
            </a:r>
            <a:r>
              <a:rPr lang="ru-RU" sz="2000" dirty="0"/>
              <a:t>знаем, </a:t>
            </a:r>
            <a:endParaRPr lang="ru-RU" sz="2000" dirty="0" smtClean="0"/>
          </a:p>
          <a:p>
            <a:r>
              <a:rPr lang="ru-RU" sz="2000" dirty="0" smtClean="0"/>
              <a:t>И </a:t>
            </a:r>
            <a:r>
              <a:rPr lang="ru-RU" sz="2000" dirty="0"/>
              <a:t>ПЛАВАЮТ рыбки </a:t>
            </a:r>
            <a:r>
              <a:rPr lang="ru-RU" sz="2000" dirty="0" smtClean="0"/>
              <a:t>гурьбой.</a:t>
            </a:r>
          </a:p>
          <a:p>
            <a:r>
              <a:rPr lang="ru-RU" sz="2000" dirty="0"/>
              <a:t>Они могут к нам приближаться,          А могут от нас удаляться.                     Ты должен узнать, без сомненья, </a:t>
            </a:r>
            <a:endParaRPr lang="ru-RU" sz="2000" dirty="0" smtClean="0"/>
          </a:p>
          <a:p>
            <a:r>
              <a:rPr lang="ru-RU" sz="2000" dirty="0" smtClean="0"/>
              <a:t>Где </a:t>
            </a:r>
            <a:r>
              <a:rPr lang="ru-RU" sz="2000" dirty="0"/>
              <a:t>приближенье, а где удаленье.</a:t>
            </a:r>
          </a:p>
          <a:p>
            <a:r>
              <a:rPr lang="ru-RU" sz="2000" dirty="0"/>
              <a:t>Птицы УЛЕТАЮТ, </a:t>
            </a:r>
            <a:endParaRPr lang="ru-RU" sz="2000" dirty="0" smtClean="0"/>
          </a:p>
          <a:p>
            <a:r>
              <a:rPr lang="ru-RU" sz="2000" dirty="0" smtClean="0"/>
              <a:t>Рыбы </a:t>
            </a:r>
            <a:r>
              <a:rPr lang="ru-RU" sz="2000" dirty="0"/>
              <a:t>УПЛЫВАЮТ</a:t>
            </a:r>
            <a:r>
              <a:rPr lang="ru-RU" sz="2000" dirty="0" smtClean="0"/>
              <a:t>,</a:t>
            </a:r>
          </a:p>
          <a:p>
            <a:r>
              <a:rPr lang="ru-RU" sz="2000" dirty="0" smtClean="0"/>
              <a:t> </a:t>
            </a:r>
            <a:r>
              <a:rPr lang="ru-RU" sz="2000" dirty="0"/>
              <a:t>Звери УБЕГАЮТ,          </a:t>
            </a:r>
            <a:endParaRPr lang="ru-RU" sz="2000" dirty="0" smtClean="0"/>
          </a:p>
          <a:p>
            <a:r>
              <a:rPr lang="ru-RU" sz="2000" dirty="0" smtClean="0"/>
              <a:t> </a:t>
            </a:r>
            <a:r>
              <a:rPr lang="ru-RU" sz="2000" dirty="0"/>
              <a:t>Змеи УПОЛЗАЮТ.</a:t>
            </a:r>
          </a:p>
          <a:p>
            <a:r>
              <a:rPr lang="ru-RU" sz="2000" dirty="0"/>
              <a:t>Птицы ПРИЛЕТАЮТ, </a:t>
            </a:r>
            <a:endParaRPr lang="ru-RU" sz="2000" dirty="0" smtClean="0"/>
          </a:p>
          <a:p>
            <a:r>
              <a:rPr lang="ru-RU" sz="2000" dirty="0" smtClean="0"/>
              <a:t>Рыбы </a:t>
            </a:r>
            <a:r>
              <a:rPr lang="ru-RU" sz="2000" dirty="0"/>
              <a:t>ПРИПЛЫВАЮТ, </a:t>
            </a:r>
            <a:endParaRPr lang="ru-RU" sz="2000" dirty="0" smtClean="0"/>
          </a:p>
          <a:p>
            <a:r>
              <a:rPr lang="ru-RU" sz="2000" dirty="0" smtClean="0"/>
              <a:t>Звери </a:t>
            </a:r>
            <a:r>
              <a:rPr lang="ru-RU" sz="2000" dirty="0"/>
              <a:t>ПРИБЕГАЮТ</a:t>
            </a:r>
            <a:r>
              <a:rPr lang="ru-RU" sz="2000" dirty="0" smtClean="0"/>
              <a:t>,</a:t>
            </a:r>
          </a:p>
          <a:p>
            <a:r>
              <a:rPr lang="ru-RU" sz="2000" dirty="0" smtClean="0"/>
              <a:t> </a:t>
            </a:r>
            <a:r>
              <a:rPr lang="ru-RU" sz="2000" dirty="0"/>
              <a:t>Змеи </a:t>
            </a:r>
            <a:r>
              <a:rPr lang="ru-RU" sz="2000" dirty="0" smtClean="0"/>
              <a:t>ПРИПОЛЗАЮТ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23273583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347664" y="26609"/>
            <a:ext cx="646246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/>
              <a:t>Образование  имён  существительных   при  помощи  приставок (СВЕТ  -   ПРОСВЕТ    - РАССВЕТ), а нередко и одновременно при помощи приставок и суффиксов (ВОДА  —  НАВОДНЕНИЕ, СВЕЧА  - ПОДСВЕЧНИК).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8613370"/>
              </p:ext>
            </p:extLst>
          </p:nvPr>
        </p:nvGraphicFramePr>
        <p:xfrm>
          <a:off x="3203848" y="1773959"/>
          <a:ext cx="3573388" cy="150288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573388"/>
              </a:tblGrid>
              <a:tr h="1502888">
                <a:tc>
                  <a:txBody>
                    <a:bodyPr/>
                    <a:lstStyle/>
                    <a:p>
                      <a:pPr algn="l">
                        <a:lnSpc>
                          <a:spcPts val="1655"/>
                        </a:lnSpc>
                        <a:spcAft>
                          <a:spcPts val="0"/>
                        </a:spcAft>
                      </a:pPr>
                      <a:r>
                        <a:rPr lang="ru-RU" sz="1800" spc="15" dirty="0">
                          <a:effectLst/>
                          <a:latin typeface="+mj-lt"/>
                        </a:rPr>
                        <a:t>ПОДОСИНОВИКИ – ПОД ОСИНАМИ, </a:t>
                      </a:r>
                      <a:endParaRPr lang="ru-RU" sz="1800" spc="15" dirty="0" smtClean="0">
                        <a:effectLst/>
                        <a:latin typeface="+mj-lt"/>
                      </a:endParaRPr>
                    </a:p>
                    <a:p>
                      <a:pPr algn="l">
                        <a:lnSpc>
                          <a:spcPts val="1655"/>
                        </a:lnSpc>
                        <a:spcAft>
                          <a:spcPts val="0"/>
                        </a:spcAft>
                      </a:pPr>
                      <a:r>
                        <a:rPr lang="ru-RU" sz="1800" spc="-10" dirty="0" smtClean="0">
                          <a:effectLst/>
                          <a:latin typeface="+mj-lt"/>
                        </a:rPr>
                        <a:t>ПОДБЕРЁЗОВИКИ </a:t>
                      </a:r>
                      <a:r>
                        <a:rPr lang="ru-RU" sz="1800" spc="-10" dirty="0">
                          <a:effectLst/>
                          <a:latin typeface="+mj-lt"/>
                        </a:rPr>
                        <a:t>- ПОД БЕРЁЗАМИ. </a:t>
                      </a:r>
                      <a:endParaRPr lang="ru-RU" sz="1800" spc="-10" dirty="0" smtClean="0">
                        <a:effectLst/>
                        <a:latin typeface="+mj-lt"/>
                      </a:endParaRPr>
                    </a:p>
                    <a:p>
                      <a:pPr algn="l">
                        <a:lnSpc>
                          <a:spcPts val="1655"/>
                        </a:lnSpc>
                        <a:spcAft>
                          <a:spcPts val="0"/>
                        </a:spcAft>
                      </a:pPr>
                      <a:r>
                        <a:rPr lang="ru-RU" sz="1800" spc="5" dirty="0" smtClean="0">
                          <a:effectLst/>
                          <a:latin typeface="+mj-lt"/>
                        </a:rPr>
                        <a:t>Я </a:t>
                      </a:r>
                      <a:r>
                        <a:rPr lang="ru-RU" sz="1800" spc="5" dirty="0">
                          <a:effectLst/>
                          <a:latin typeface="+mj-lt"/>
                        </a:rPr>
                        <a:t>любуюсь грибами красивыми, </a:t>
                      </a:r>
                      <a:r>
                        <a:rPr lang="ru-RU" sz="1800" spc="10" dirty="0">
                          <a:effectLst/>
                          <a:latin typeface="+mj-lt"/>
                        </a:rPr>
                        <a:t>Жаль, исчезнут они с морозами!</a:t>
                      </a:r>
                      <a:endParaRPr lang="ru-RU" sz="1800" dirty="0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24130" marR="24130" marT="0" marB="0"/>
                </a:tc>
              </a:tr>
            </a:tbl>
          </a:graphicData>
        </a:graphic>
      </p:graphicFrame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3865563" y="33020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rPr>
              <a:t/>
            </a:r>
            <a:br>
              <a:rPr kumimoji="1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rPr>
            </a:br>
            <a:endParaRPr kumimoji="1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pic>
        <p:nvPicPr>
          <p:cNvPr id="57346" name="Picture 2"/>
          <p:cNvPicPr>
            <a:picLocks noChangeAspect="1" noChangeArrowheads="1"/>
          </p:cNvPicPr>
          <p:nvPr/>
        </p:nvPicPr>
        <p:blipFill>
          <a:blip r:embed="rId2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350047"/>
            <a:ext cx="1656184" cy="235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347" name="Picture 3"/>
          <p:cNvPicPr>
            <a:picLocks noChangeAspect="1" noChangeArrowheads="1"/>
          </p:cNvPicPr>
          <p:nvPr/>
        </p:nvPicPr>
        <p:blipFill>
          <a:blip r:embed="rId3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7455" y="1554436"/>
            <a:ext cx="2248530" cy="2146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579563" y="3700760"/>
            <a:ext cx="4572000" cy="163121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dirty="0"/>
              <a:t>Мы часто ногу ставим на ПОДНОЖКУ, Горячую кастрюлю — на ПОДСТАВКУ. Закладываем книгу мы ЗАКЛАДКОЙ, Подкладываем под пальто ПОДКЛАДКУ</a:t>
            </a:r>
          </a:p>
        </p:txBody>
      </p:sp>
      <p:pic>
        <p:nvPicPr>
          <p:cNvPr id="57348" name="Picture 4"/>
          <p:cNvPicPr>
            <a:picLocks noChangeAspect="1" noChangeArrowheads="1"/>
          </p:cNvPicPr>
          <p:nvPr/>
        </p:nvPicPr>
        <p:blipFill>
          <a:blip r:embed="rId4">
            <a:lum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948" y="4437112"/>
            <a:ext cx="2124075" cy="232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349" name="Picture 5"/>
          <p:cNvPicPr>
            <a:picLocks noChangeAspect="1" noChangeArrowheads="1"/>
          </p:cNvPicPr>
          <p:nvPr/>
        </p:nvPicPr>
        <p:blipFill>
          <a:blip r:embed="rId5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5599162"/>
            <a:ext cx="3095625" cy="1123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690356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55776" y="116632"/>
            <a:ext cx="610242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/>
              <a:t>Образование сложных слов. К ним относятся слова, состоящие из двух и более корней (типа ПАРОВОЗ, САМОЛЁТ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356154" y="1484784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Все ПАРОХОДЫ, все ПАРОВОЗЫ При помощи пара ходят и возят. Все САМОЛЁТЫ летают сами,       А ПЕШЕХОДЫ — это мы с вами</a:t>
            </a:r>
          </a:p>
        </p:txBody>
      </p:sp>
      <p:pic>
        <p:nvPicPr>
          <p:cNvPr id="58370" name="Picture 2"/>
          <p:cNvPicPr>
            <a:picLocks noChangeAspect="1" noChangeArrowheads="1"/>
          </p:cNvPicPr>
          <p:nvPr/>
        </p:nvPicPr>
        <p:blipFill>
          <a:blip r:embed="rId2">
            <a:lum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132295"/>
            <a:ext cx="2628900" cy="150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371" name="Picture 3"/>
          <p:cNvPicPr>
            <a:picLocks noChangeAspect="1" noChangeArrowheads="1"/>
          </p:cNvPicPr>
          <p:nvPr/>
        </p:nvPicPr>
        <p:blipFill>
          <a:blip r:embed="rId3">
            <a:lum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4615" y="3922886"/>
            <a:ext cx="3848100" cy="277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122811" y="3633940"/>
            <a:ext cx="4572000" cy="317009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dirty="0"/>
              <a:t>ВОДОПАД, ВОДОСТОК, </a:t>
            </a:r>
            <a:r>
              <a:rPr lang="ru-RU" sz="2000" dirty="0" smtClean="0"/>
              <a:t>ВОДОВОЗ </a:t>
            </a:r>
            <a:r>
              <a:rPr lang="ru-RU" sz="2000" dirty="0"/>
              <a:t>-Объясни все слова поскорей.             </a:t>
            </a:r>
            <a:endParaRPr lang="ru-RU" sz="2000" dirty="0" smtClean="0"/>
          </a:p>
          <a:p>
            <a:r>
              <a:rPr lang="ru-RU" sz="2000" dirty="0" smtClean="0"/>
              <a:t>Где-то </a:t>
            </a:r>
            <a:r>
              <a:rPr lang="ru-RU" sz="2000" dirty="0"/>
              <a:t>падает эта ВОДА,                      </a:t>
            </a:r>
            <a:endParaRPr lang="ru-RU" sz="2000" dirty="0" smtClean="0"/>
          </a:p>
          <a:p>
            <a:r>
              <a:rPr lang="ru-RU" sz="2000" dirty="0" smtClean="0"/>
              <a:t>Где-то </a:t>
            </a:r>
            <a:r>
              <a:rPr lang="ru-RU" sz="2000" dirty="0"/>
              <a:t>просто течёт, но куда?     </a:t>
            </a:r>
            <a:endParaRPr lang="ru-RU" sz="2000" dirty="0" smtClean="0"/>
          </a:p>
          <a:p>
            <a:r>
              <a:rPr lang="ru-RU" sz="2000" dirty="0" smtClean="0"/>
              <a:t>Водосбор </a:t>
            </a:r>
            <a:r>
              <a:rPr lang="ru-RU" sz="2000" dirty="0"/>
              <a:t>служит нам для чего?            Может быть, ты не видел его?</a:t>
            </a:r>
          </a:p>
          <a:p>
            <a:r>
              <a:rPr lang="ru-RU" sz="2000" dirty="0"/>
              <a:t>Есть ещё ВОДОМЁТ, ВОДОСБРОС              И конечно же — ВОДОНАСОС, ВОДОКАЧКА у нас на пути...                         А что сам ты сумеешь найти?</a:t>
            </a:r>
          </a:p>
        </p:txBody>
      </p:sp>
    </p:spTree>
    <p:extLst>
      <p:ext uri="{BB962C8B-B14F-4D97-AF65-F5344CB8AC3E}">
        <p14:creationId xmlns:p14="http://schemas.microsoft.com/office/powerpoint/2010/main" val="37159679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31640" y="1556792"/>
            <a:ext cx="7632848" cy="2736304"/>
          </a:xfrm>
        </p:spPr>
        <p:txBody>
          <a:bodyPr/>
          <a:lstStyle/>
          <a:p>
            <a:pPr algn="ctr"/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ПРАКТИЧЕСКАЯ ЧАСТЬ 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800" dirty="0"/>
              <a:t>Игры и упражнения по формированию  словообразовательных процессов у дошкольников.</a:t>
            </a:r>
          </a:p>
          <a:p>
            <a:pPr algn="ctr"/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5842870"/>
              </p:ext>
            </p:extLst>
          </p:nvPr>
        </p:nvGraphicFramePr>
        <p:xfrm>
          <a:off x="1501699" y="620688"/>
          <a:ext cx="5835015" cy="1456373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508760"/>
                <a:gridCol w="1408430"/>
                <a:gridCol w="1458595"/>
                <a:gridCol w="1459230"/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</a:rPr>
                        <a:t>самолёт                   хлеборезка                 носорог               первоклассник </a:t>
                      </a:r>
                      <a:endParaRPr lang="ru-RU" sz="1100" dirty="0"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</a:rPr>
                        <a:t>громкоговоритель  ледокол                       </a:t>
                      </a:r>
                      <a:endParaRPr lang="ru-RU" sz="1100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</a:rPr>
                        <a:t>газопровод             водопровод                утконос               всезнайка</a:t>
                      </a:r>
                      <a:endParaRPr lang="ru-RU" sz="1100" dirty="0"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</a:rPr>
                        <a:t>самосвал             снегопад</a:t>
                      </a:r>
                      <a:endParaRPr lang="ru-RU" sz="1100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</a:rPr>
                        <a:t>пешеход                  самокат                       водопад              пылесос</a:t>
                      </a:r>
                      <a:endParaRPr lang="ru-RU" sz="1100" dirty="0"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</a:rPr>
                        <a:t>сороконожка          мышеловка                 </a:t>
                      </a:r>
                      <a:endParaRPr lang="ru-RU" sz="1100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</a:rPr>
                        <a:t>снегоочиститель    луноход                      хлебозавод         кофемолка  </a:t>
                      </a:r>
                      <a:endParaRPr lang="ru-RU" sz="1100" dirty="0"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</a:rPr>
                        <a:t> сладкоежка         долгожитель                                               </a:t>
                      </a:r>
                      <a:endParaRPr lang="ru-RU" sz="1100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</a:tr>
            </a:tbl>
          </a:graphicData>
        </a:graphic>
      </p:graphicFrame>
      <p:sp>
        <p:nvSpPr>
          <p:cNvPr id="4" name="Rectangle 18"/>
          <p:cNvSpPr>
            <a:spLocks noChangeArrowheads="1"/>
          </p:cNvSpPr>
          <p:nvPr/>
        </p:nvSpPr>
        <p:spPr bwMode="auto">
          <a:xfrm>
            <a:off x="1475656" y="138118"/>
            <a:ext cx="410582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1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“</a:t>
            </a:r>
            <a:r>
              <a:rPr kumimoji="1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Разложи слово” </a:t>
            </a:r>
            <a:endParaRPr kumimoji="1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458175" y="2276872"/>
            <a:ext cx="36981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/>
              <a:t>Почему так  названы профессии”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541302" y="2687753"/>
            <a:ext cx="720716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лесоруб                        сталевар                    овцевод                     рыболов</a:t>
            </a:r>
          </a:p>
          <a:p>
            <a:r>
              <a:rPr lang="ru-RU" dirty="0"/>
              <a:t>землекоп                      садовод                     экскурсовод</a:t>
            </a:r>
          </a:p>
          <a:p>
            <a:r>
              <a:rPr lang="ru-RU" dirty="0"/>
              <a:t>трубочист                    счетовод                    пчеловод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633250" y="3717032"/>
            <a:ext cx="43114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”</a:t>
            </a:r>
            <a:r>
              <a:rPr lang="ru-RU" b="1" dirty="0"/>
              <a:t>Путаницы”.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481603" y="4051015"/>
            <a:ext cx="732656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а) Складно – </a:t>
            </a:r>
            <a:r>
              <a:rPr lang="ru-RU" dirty="0" smtClean="0"/>
              <a:t>нескладно ( измените текст, поменяйте все местами)</a:t>
            </a:r>
            <a:endParaRPr lang="ru-RU" dirty="0"/>
          </a:p>
          <a:p>
            <a:r>
              <a:rPr lang="ru-RU" dirty="0"/>
              <a:t> </a:t>
            </a:r>
          </a:p>
          <a:p>
            <a:r>
              <a:rPr lang="ru-RU" dirty="0"/>
              <a:t>Через рельсы – ПЕРЕХОД                     </a:t>
            </a:r>
            <a:r>
              <a:rPr lang="ru-RU" dirty="0" smtClean="0"/>
              <a:t>       </a:t>
            </a:r>
            <a:r>
              <a:rPr lang="ru-RU" dirty="0"/>
              <a:t>Поменяем всё местами.</a:t>
            </a:r>
          </a:p>
          <a:p>
            <a:r>
              <a:rPr lang="ru-RU" dirty="0"/>
              <a:t>А на рельсах –  ПАРОХОД                          Что теперь мы видим с вами?</a:t>
            </a:r>
          </a:p>
          <a:p>
            <a:r>
              <a:rPr lang="ru-RU" dirty="0"/>
              <a:t>Через речку – ПЕРЕВОЗ                               </a:t>
            </a:r>
          </a:p>
          <a:p>
            <a:r>
              <a:rPr lang="ru-RU" dirty="0"/>
              <a:t>А на речке – </a:t>
            </a:r>
            <a:r>
              <a:rPr lang="ru-RU" dirty="0" smtClean="0"/>
              <a:t>ПАРОВОЗ</a:t>
            </a:r>
            <a:endParaRPr lang="ru-RU" dirty="0"/>
          </a:p>
          <a:p>
            <a:r>
              <a:rPr lang="ru-RU" dirty="0"/>
              <a:t>                                                                        </a:t>
            </a:r>
          </a:p>
          <a:p>
            <a:r>
              <a:rPr lang="ru-RU" dirty="0"/>
              <a:t>                                                                        </a:t>
            </a:r>
            <a:r>
              <a:rPr lang="ru-RU" dirty="0" smtClean="0"/>
              <a:t>                                                                                               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286000" y="1166843"/>
            <a:ext cx="610242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</a:t>
            </a:r>
            <a:r>
              <a:rPr lang="ru-RU" dirty="0"/>
              <a:t>Поменяем всё местами</a:t>
            </a:r>
            <a:r>
              <a:rPr lang="ru-RU" dirty="0" smtClean="0"/>
              <a:t>.                         </a:t>
            </a:r>
          </a:p>
          <a:p>
            <a:r>
              <a:rPr lang="ru-RU" dirty="0" smtClean="0"/>
              <a:t>Что </a:t>
            </a:r>
            <a:r>
              <a:rPr lang="ru-RU" dirty="0"/>
              <a:t>теперь мы видим с вами</a:t>
            </a:r>
            <a:r>
              <a:rPr lang="ru-RU" dirty="0" smtClean="0"/>
              <a:t>?      </a:t>
            </a:r>
            <a:endParaRPr lang="ru-RU" dirty="0"/>
          </a:p>
          <a:p>
            <a:r>
              <a:rPr lang="ru-RU" dirty="0" smtClean="0"/>
              <a:t>Вот </a:t>
            </a:r>
            <a:r>
              <a:rPr lang="ru-RU" dirty="0"/>
              <a:t>на речке – ПАРОХОД</a:t>
            </a:r>
            <a:r>
              <a:rPr lang="ru-RU" dirty="0" smtClean="0"/>
              <a:t> ,                        </a:t>
            </a:r>
            <a:endParaRPr lang="ru-RU" dirty="0"/>
          </a:p>
          <a:p>
            <a:r>
              <a:rPr lang="ru-RU" dirty="0"/>
              <a:t> </a:t>
            </a:r>
            <a:r>
              <a:rPr lang="ru-RU" dirty="0" smtClean="0"/>
              <a:t>Через речку – ПЕРЕХОД,  </a:t>
            </a:r>
          </a:p>
          <a:p>
            <a:r>
              <a:rPr lang="ru-RU" dirty="0" smtClean="0"/>
              <a:t> Вот на рельсах – ПАРОВОЗ,</a:t>
            </a:r>
          </a:p>
          <a:p>
            <a:r>
              <a:rPr lang="ru-RU" dirty="0" smtClean="0"/>
              <a:t>Через рельсы – ПЕРЕВОЗ.</a:t>
            </a:r>
          </a:p>
          <a:p>
            <a:endParaRPr lang="ru-RU" dirty="0" smtClean="0"/>
          </a:p>
          <a:p>
            <a:r>
              <a:rPr lang="ru-RU" dirty="0" smtClean="0"/>
              <a:t>                                                                        (</a:t>
            </a:r>
            <a:r>
              <a:rPr lang="ru-RU" dirty="0" err="1"/>
              <a:t>Г.Сапгир</a:t>
            </a:r>
            <a:r>
              <a:rPr lang="ru-RU" dirty="0" smtClean="0"/>
              <a:t>.)</a:t>
            </a:r>
          </a:p>
          <a:p>
            <a:r>
              <a:rPr lang="ru-RU" dirty="0"/>
              <a:t>Всё ли верно получилось после перестановки? Назовите слова с одинаковой частью. Чем они отличаются</a:t>
            </a:r>
            <a:r>
              <a:rPr lang="ru-RU" dirty="0" smtClean="0"/>
              <a:t>?</a:t>
            </a:r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763688" y="342472"/>
            <a:ext cx="7128792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б) Помогите, объясните</a:t>
            </a:r>
          </a:p>
          <a:p>
            <a:r>
              <a:rPr lang="ru-RU" dirty="0"/>
              <a:t> </a:t>
            </a:r>
          </a:p>
          <a:p>
            <a:r>
              <a:rPr lang="ru-RU" dirty="0"/>
              <a:t>Кто мне скажет, где бы мог</a:t>
            </a:r>
          </a:p>
          <a:p>
            <a:r>
              <a:rPr lang="ru-RU" dirty="0"/>
              <a:t>Поселиться ОСЬМИРОГ?</a:t>
            </a:r>
          </a:p>
          <a:p>
            <a:r>
              <a:rPr lang="ru-RU" dirty="0"/>
              <a:t>Кто покажет НОСОНОГА?</a:t>
            </a:r>
          </a:p>
          <a:p>
            <a:r>
              <a:rPr lang="ru-RU" dirty="0"/>
              <a:t>Про него я слышал много.</a:t>
            </a:r>
          </a:p>
          <a:p>
            <a:r>
              <a:rPr lang="ru-RU" dirty="0"/>
              <a:t>Пусть мне кто-нибудь найдёт</a:t>
            </a:r>
          </a:p>
          <a:p>
            <a:r>
              <a:rPr lang="ru-RU" dirty="0"/>
              <a:t>Настоящий ВЕРТОХОД.</a:t>
            </a:r>
          </a:p>
          <a:p>
            <a:r>
              <a:rPr lang="ru-RU" dirty="0"/>
              <a:t>Я не видел ПАРОЛЁТА,</a:t>
            </a:r>
          </a:p>
          <a:p>
            <a:r>
              <a:rPr lang="ru-RU" dirty="0"/>
              <a:t>Но взглянуть давно охота.</a:t>
            </a:r>
          </a:p>
          <a:p>
            <a:r>
              <a:rPr lang="ru-RU" dirty="0"/>
              <a:t>Объясните мне толково, </a:t>
            </a:r>
          </a:p>
          <a:p>
            <a:r>
              <a:rPr lang="ru-RU" dirty="0"/>
              <a:t>Кто такие ТРУБОЛОВЫ?</a:t>
            </a:r>
          </a:p>
          <a:p>
            <a:r>
              <a:rPr lang="ru-RU" dirty="0"/>
              <a:t>Подскажите, где на свете</a:t>
            </a:r>
          </a:p>
          <a:p>
            <a:r>
              <a:rPr lang="ru-RU" dirty="0"/>
              <a:t>РЫБОЧИСТА можно встретить?</a:t>
            </a:r>
          </a:p>
          <a:p>
            <a:r>
              <a:rPr lang="ru-RU" dirty="0"/>
              <a:t>И последний мой вопрос,</a:t>
            </a:r>
          </a:p>
          <a:p>
            <a:r>
              <a:rPr lang="ru-RU" dirty="0"/>
              <a:t>Что такое ЛЕДОКОС?</a:t>
            </a:r>
          </a:p>
          <a:p>
            <a:r>
              <a:rPr lang="ru-RU" dirty="0"/>
              <a:t>И в какое время года</a:t>
            </a:r>
          </a:p>
          <a:p>
            <a:r>
              <a:rPr lang="ru-RU" dirty="0"/>
              <a:t>Наступают СЕНОХОДЫ?</a:t>
            </a:r>
          </a:p>
          <a:p>
            <a:r>
              <a:rPr lang="ru-RU" dirty="0"/>
              <a:t>                               </a:t>
            </a:r>
            <a:r>
              <a:rPr lang="ru-RU" i="1" dirty="0"/>
              <a:t>(</a:t>
            </a:r>
            <a:r>
              <a:rPr lang="ru-RU" i="1" dirty="0" err="1"/>
              <a:t>Г.Сапгир</a:t>
            </a:r>
            <a:r>
              <a:rPr lang="ru-RU" i="1" dirty="0" smtClean="0"/>
              <a:t>)</a:t>
            </a:r>
          </a:p>
          <a:p>
            <a:r>
              <a:rPr lang="ru-RU" dirty="0"/>
              <a:t>Что перепутано в сложных словах?   Поменяйте части в словах</a:t>
            </a:r>
          </a:p>
          <a:p>
            <a:r>
              <a:rPr lang="ru-RU" i="1" dirty="0" err="1"/>
              <a:t>вертоход</a:t>
            </a:r>
            <a:r>
              <a:rPr lang="ru-RU" i="1" dirty="0"/>
              <a:t>  и </a:t>
            </a:r>
            <a:r>
              <a:rPr lang="ru-RU" i="1" dirty="0" err="1"/>
              <a:t>паролёт</a:t>
            </a:r>
            <a:r>
              <a:rPr lang="ru-RU" i="1" dirty="0"/>
              <a:t>,    </a:t>
            </a:r>
            <a:r>
              <a:rPr lang="ru-RU" i="1" dirty="0" err="1"/>
              <a:t>труболов</a:t>
            </a:r>
            <a:r>
              <a:rPr lang="ru-RU" i="1" dirty="0"/>
              <a:t> и </a:t>
            </a:r>
            <a:r>
              <a:rPr lang="ru-RU" i="1" dirty="0" err="1"/>
              <a:t>рыбочист</a:t>
            </a:r>
            <a:r>
              <a:rPr lang="ru-RU" i="1" dirty="0"/>
              <a:t>,      </a:t>
            </a:r>
            <a:r>
              <a:rPr lang="ru-RU" i="1" dirty="0" err="1"/>
              <a:t>ледокос</a:t>
            </a:r>
            <a:r>
              <a:rPr lang="ru-RU" i="1" dirty="0"/>
              <a:t>  и </a:t>
            </a:r>
            <a:r>
              <a:rPr lang="ru-RU" i="1" dirty="0" err="1"/>
              <a:t>сеноход</a:t>
            </a:r>
            <a:r>
              <a:rPr lang="ru-RU" i="1" dirty="0"/>
              <a:t>.</a:t>
            </a:r>
            <a:endParaRPr lang="ru-RU" dirty="0"/>
          </a:p>
          <a:p>
            <a:r>
              <a:rPr lang="ru-RU" dirty="0"/>
              <a:t>Какие слова получились?</a:t>
            </a:r>
          </a:p>
          <a:p>
            <a:endParaRPr lang="ru-RU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94218" y="188640"/>
            <a:ext cx="582219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“Почему называются так, а не иначе”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691680" y="557972"/>
            <a:ext cx="631844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беседка                          подосиновик                    новоселье</a:t>
            </a:r>
          </a:p>
          <a:p>
            <a:r>
              <a:rPr lang="ru-RU" dirty="0"/>
              <a:t>непоседа                        подснежник                     новостройка</a:t>
            </a:r>
          </a:p>
          <a:p>
            <a:r>
              <a:rPr lang="ru-RU" dirty="0"/>
              <a:t>колокольчик                  подсолнечник                  пятиминутка</a:t>
            </a:r>
          </a:p>
          <a:p>
            <a:r>
              <a:rPr lang="ru-RU" dirty="0"/>
              <a:t>гвоздика                         подоконник                     однофамилец</a:t>
            </a:r>
          </a:p>
          <a:p>
            <a:r>
              <a:rPr lang="ru-RU" dirty="0"/>
              <a:t>черника                          подорожник                     скороговорка</a:t>
            </a:r>
          </a:p>
          <a:p>
            <a:r>
              <a:rPr lang="ru-RU" dirty="0"/>
              <a:t>голубика                         пятиминутка                    четырёхугольник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619672" y="2550795"/>
            <a:ext cx="8064896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. Загадки</a:t>
            </a:r>
            <a:endParaRPr lang="ru-RU" dirty="0"/>
          </a:p>
          <a:p>
            <a:r>
              <a:rPr lang="ru-RU" dirty="0"/>
              <a:t> </a:t>
            </a:r>
            <a:r>
              <a:rPr lang="ru-RU" dirty="0" smtClean="0"/>
              <a:t>Не </a:t>
            </a:r>
            <a:r>
              <a:rPr lang="ru-RU" dirty="0"/>
              <a:t>спорю, не белый – </a:t>
            </a:r>
          </a:p>
          <a:p>
            <a:r>
              <a:rPr lang="ru-RU" dirty="0"/>
              <a:t>Я, братцы, попроще...</a:t>
            </a:r>
          </a:p>
          <a:p>
            <a:r>
              <a:rPr lang="ru-RU" dirty="0"/>
              <a:t>расту я обычно в берёзовой роще.</a:t>
            </a:r>
          </a:p>
          <a:p>
            <a:r>
              <a:rPr lang="ru-RU" dirty="0"/>
              <a:t> </a:t>
            </a:r>
          </a:p>
          <a:p>
            <a:r>
              <a:rPr lang="ru-RU" dirty="0"/>
              <a:t>Из-под снега расцветает,</a:t>
            </a:r>
          </a:p>
          <a:p>
            <a:r>
              <a:rPr lang="ru-RU" dirty="0"/>
              <a:t>Раньше всех весну встречает.</a:t>
            </a:r>
          </a:p>
          <a:p>
            <a:r>
              <a:rPr lang="ru-RU" dirty="0"/>
              <a:t> </a:t>
            </a:r>
          </a:p>
          <a:p>
            <a:r>
              <a:rPr lang="ru-RU" dirty="0"/>
              <a:t>Ночью, в полдень, на рассвете</a:t>
            </a:r>
          </a:p>
          <a:p>
            <a:r>
              <a:rPr lang="ru-RU" dirty="0"/>
              <a:t>Службу он несёт в секрете.</a:t>
            </a:r>
          </a:p>
          <a:p>
            <a:r>
              <a:rPr lang="ru-RU" dirty="0"/>
              <a:t>На тропе, на берегу</a:t>
            </a:r>
          </a:p>
          <a:p>
            <a:r>
              <a:rPr lang="ru-RU" dirty="0"/>
              <a:t>Преграждает путь врагу.</a:t>
            </a:r>
          </a:p>
          <a:p>
            <a:r>
              <a:rPr lang="ru-RU" dirty="0"/>
              <a:t> </a:t>
            </a:r>
          </a:p>
          <a:p>
            <a:r>
              <a:rPr lang="ru-RU" dirty="0"/>
              <a:t>Объясните, почему слова  </a:t>
            </a:r>
            <a:r>
              <a:rPr lang="ru-RU" i="1" dirty="0"/>
              <a:t>подберёзовик,  подснежник, пограничник</a:t>
            </a:r>
            <a:r>
              <a:rPr lang="ru-RU" dirty="0"/>
              <a:t> так называются.</a:t>
            </a:r>
          </a:p>
        </p:txBody>
      </p:sp>
    </p:spTree>
    <p:extLst>
      <p:ext uri="{BB962C8B-B14F-4D97-AF65-F5344CB8AC3E}">
        <p14:creationId xmlns:p14="http://schemas.microsoft.com/office/powerpoint/2010/main" val="145716016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91680" y="188640"/>
            <a:ext cx="7632848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u="sng" dirty="0"/>
              <a:t>Образование существительных, обозначающих профессии людей</a:t>
            </a:r>
            <a:endParaRPr lang="ru-RU" sz="2000" dirty="0"/>
          </a:p>
          <a:p>
            <a:r>
              <a:rPr lang="ru-RU" sz="2000" b="1" i="1" dirty="0"/>
              <a:t> </a:t>
            </a:r>
            <a:r>
              <a:rPr lang="ru-RU" sz="2000" b="1" dirty="0" smtClean="0"/>
              <a:t>От </a:t>
            </a:r>
            <a:r>
              <a:rPr lang="ru-RU" sz="2000" b="1" dirty="0"/>
              <a:t>совершаемого действия</a:t>
            </a:r>
            <a:endParaRPr lang="ru-RU" sz="2000" dirty="0"/>
          </a:p>
          <a:p>
            <a:r>
              <a:rPr lang="ru-RU" sz="2000" i="1" dirty="0"/>
              <a:t> </a:t>
            </a:r>
            <a:r>
              <a:rPr lang="ru-RU" sz="2000" dirty="0" smtClean="0"/>
              <a:t>Дрессирует </a:t>
            </a:r>
            <a:r>
              <a:rPr lang="ru-RU" sz="2000" dirty="0"/>
              <a:t>(животных) – ...</a:t>
            </a:r>
          </a:p>
          <a:p>
            <a:r>
              <a:rPr lang="ru-RU" sz="2000" dirty="0"/>
              <a:t>Летает (на самолёте) – ...</a:t>
            </a:r>
          </a:p>
          <a:p>
            <a:r>
              <a:rPr lang="ru-RU" sz="2000" dirty="0"/>
              <a:t>Учит (детей) – ...</a:t>
            </a:r>
          </a:p>
          <a:p>
            <a:r>
              <a:rPr lang="ru-RU" sz="2000" dirty="0"/>
              <a:t>Шьёт (одежду) – ...</a:t>
            </a:r>
          </a:p>
          <a:p>
            <a:r>
              <a:rPr lang="ru-RU" sz="2000" dirty="0"/>
              <a:t>Носит (грузы) – ...</a:t>
            </a:r>
          </a:p>
          <a:p>
            <a:r>
              <a:rPr lang="ru-RU" sz="2000" dirty="0"/>
              <a:t>Танцует (на сцене) – ...</a:t>
            </a:r>
          </a:p>
          <a:p>
            <a:r>
              <a:rPr lang="ru-RU" sz="2000" dirty="0"/>
              <a:t>Поёт (песни) – ...</a:t>
            </a:r>
          </a:p>
          <a:p>
            <a:r>
              <a:rPr lang="ru-RU" sz="2000" dirty="0"/>
              <a:t>Командует (армией) – ...</a:t>
            </a:r>
          </a:p>
          <a:p>
            <a:r>
              <a:rPr lang="ru-RU" sz="2000" dirty="0"/>
              <a:t>Плавает (в бассейне) – </a:t>
            </a:r>
            <a:r>
              <a:rPr lang="ru-RU" sz="2000" dirty="0" smtClean="0"/>
              <a:t>...</a:t>
            </a:r>
          </a:p>
          <a:p>
            <a:r>
              <a:rPr lang="ru-RU" sz="2000" b="1" dirty="0" smtClean="0"/>
              <a:t> </a:t>
            </a:r>
            <a:r>
              <a:rPr lang="ru-RU" sz="2000" b="1" dirty="0"/>
              <a:t>2.</a:t>
            </a:r>
            <a:r>
              <a:rPr lang="ru-RU" sz="2000" i="1" dirty="0"/>
              <a:t> </a:t>
            </a:r>
            <a:r>
              <a:rPr lang="ru-RU" sz="2000" b="1" dirty="0"/>
              <a:t>Образуй от названия предмета</a:t>
            </a:r>
            <a:endParaRPr lang="ru-RU" sz="2000" dirty="0"/>
          </a:p>
          <a:p>
            <a:r>
              <a:rPr lang="ru-RU" sz="2000" dirty="0"/>
              <a:t> </a:t>
            </a:r>
            <a:r>
              <a:rPr lang="ru-RU" sz="2000" dirty="0" smtClean="0"/>
              <a:t>барабан </a:t>
            </a:r>
            <a:r>
              <a:rPr lang="ru-RU" sz="2000" dirty="0"/>
              <a:t>– ...</a:t>
            </a:r>
          </a:p>
          <a:p>
            <a:r>
              <a:rPr lang="ru-RU" sz="2000" dirty="0"/>
              <a:t>стекло – ...</a:t>
            </a:r>
          </a:p>
          <a:p>
            <a:r>
              <a:rPr lang="ru-RU" sz="2000" dirty="0"/>
              <a:t>часы – ...</a:t>
            </a:r>
          </a:p>
          <a:p>
            <a:r>
              <a:rPr lang="ru-RU" sz="2000" dirty="0"/>
              <a:t>камень – ...</a:t>
            </a:r>
          </a:p>
          <a:p>
            <a:r>
              <a:rPr lang="ru-RU" sz="2000" dirty="0"/>
              <a:t>экскаватор – ...</a:t>
            </a:r>
          </a:p>
          <a:p>
            <a:r>
              <a:rPr lang="ru-RU" sz="2000" dirty="0"/>
              <a:t>кран – ...</a:t>
            </a:r>
          </a:p>
          <a:p>
            <a:r>
              <a:rPr lang="ru-RU" sz="2000" dirty="0"/>
              <a:t>гриб – ...</a:t>
            </a:r>
          </a:p>
          <a:p>
            <a:r>
              <a:rPr lang="ru-RU" sz="2000" dirty="0"/>
              <a:t>сапог – ...</a:t>
            </a:r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85048925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03648" y="0"/>
            <a:ext cx="734481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u="sng" dirty="0"/>
              <a:t>Словообразование  существительных, обозначающих детёнышей животных.</a:t>
            </a:r>
            <a:endParaRPr lang="ru-RU" dirty="0"/>
          </a:p>
          <a:p>
            <a:r>
              <a:rPr lang="ru-RU" b="1" dirty="0"/>
              <a:t> </a:t>
            </a:r>
            <a:endParaRPr lang="ru-RU" dirty="0"/>
          </a:p>
          <a:p>
            <a:r>
              <a:rPr lang="ru-RU" b="1" dirty="0"/>
              <a:t>1.</a:t>
            </a:r>
            <a:r>
              <a:rPr lang="ru-RU" dirty="0"/>
              <a:t> </a:t>
            </a:r>
            <a:r>
              <a:rPr lang="ru-RU" b="1" dirty="0"/>
              <a:t>“Случай с ______</a:t>
            </a:r>
            <a:r>
              <a:rPr lang="ru-RU" b="1" dirty="0" err="1"/>
              <a:t>ёнком</a:t>
            </a:r>
            <a:r>
              <a:rPr lang="ru-RU" b="1" dirty="0"/>
              <a:t>”</a:t>
            </a:r>
            <a:endParaRPr lang="ru-RU" dirty="0"/>
          </a:p>
          <a:p>
            <a:r>
              <a:rPr lang="ru-RU" dirty="0"/>
              <a:t>Жил-был  ____</a:t>
            </a:r>
            <a:r>
              <a:rPr lang="ru-RU" dirty="0" err="1"/>
              <a:t>ёнок</a:t>
            </a:r>
            <a:r>
              <a:rPr lang="ru-RU" dirty="0"/>
              <a:t>. Его очень любили в семье, особенно    </a:t>
            </a:r>
            <a:r>
              <a:rPr lang="ru-RU" dirty="0" smtClean="0"/>
              <a:t>____</a:t>
            </a:r>
            <a:r>
              <a:rPr lang="ru-RU" dirty="0" err="1"/>
              <a:t>о</a:t>
            </a:r>
            <a:r>
              <a:rPr lang="ru-RU" dirty="0" err="1" smtClean="0"/>
              <a:t>нки</a:t>
            </a:r>
            <a:r>
              <a:rPr lang="ru-RU" dirty="0" smtClean="0"/>
              <a:t>   </a:t>
            </a:r>
            <a:r>
              <a:rPr lang="ru-RU" dirty="0"/>
              <a:t>и ____</a:t>
            </a:r>
            <a:r>
              <a:rPr lang="ru-RU" dirty="0" err="1"/>
              <a:t>ишки</a:t>
            </a:r>
            <a:r>
              <a:rPr lang="ru-RU" dirty="0"/>
              <a:t>.     Однажды этот бесстрашный  ____</a:t>
            </a:r>
            <a:r>
              <a:rPr lang="ru-RU" dirty="0" err="1"/>
              <a:t>ишка</a:t>
            </a:r>
            <a:r>
              <a:rPr lang="ru-RU" dirty="0"/>
              <a:t> отправился в тёмный-претемный    ____</a:t>
            </a:r>
            <a:r>
              <a:rPr lang="ru-RU" dirty="0" err="1"/>
              <a:t>ок</a:t>
            </a:r>
            <a:r>
              <a:rPr lang="ru-RU" dirty="0"/>
              <a:t>.       Долго шёл он, встречая по   ____</a:t>
            </a:r>
            <a:r>
              <a:rPr lang="ru-RU" dirty="0" err="1" smtClean="0"/>
              <a:t>ожке</a:t>
            </a:r>
            <a:r>
              <a:rPr lang="ru-RU" dirty="0" smtClean="0"/>
              <a:t>  </a:t>
            </a:r>
            <a:r>
              <a:rPr lang="ru-RU" dirty="0"/>
              <a:t>много разных смешных  ____ушек.   Как вдруг страшный  ____</a:t>
            </a:r>
            <a:r>
              <a:rPr lang="ru-RU" dirty="0" err="1" smtClean="0"/>
              <a:t>ище</a:t>
            </a:r>
            <a:r>
              <a:rPr lang="ru-RU" dirty="0" smtClean="0"/>
              <a:t> </a:t>
            </a:r>
            <a:r>
              <a:rPr lang="ru-RU" dirty="0"/>
              <a:t>вырос на его пути.   Задрожал  ____</a:t>
            </a:r>
            <a:r>
              <a:rPr lang="ru-RU" dirty="0" err="1"/>
              <a:t>ёнок</a:t>
            </a:r>
            <a:r>
              <a:rPr lang="ru-RU" dirty="0"/>
              <a:t>, испугался. Но в это время на встречу вышел ____ник  с ружьем. Только и видели злого  ____ару!     А ____</a:t>
            </a:r>
            <a:r>
              <a:rPr lang="ru-RU" dirty="0" err="1"/>
              <a:t>ёнок</a:t>
            </a:r>
            <a:r>
              <a:rPr lang="ru-RU" dirty="0"/>
              <a:t> побежал домой к маме  ____</a:t>
            </a:r>
            <a:r>
              <a:rPr lang="ru-RU" dirty="0" err="1"/>
              <a:t>ошке</a:t>
            </a:r>
            <a:r>
              <a:rPr lang="ru-RU" dirty="0"/>
              <a:t>, помахивая радостно ____</a:t>
            </a:r>
            <a:r>
              <a:rPr lang="ru-RU" dirty="0" err="1"/>
              <a:t>иком</a:t>
            </a:r>
            <a:r>
              <a:rPr lang="ru-RU" dirty="0"/>
              <a:t>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763689" y="3424557"/>
            <a:ext cx="738031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/>
              <a:t>“Детёныши”</a:t>
            </a:r>
            <a:endParaRPr lang="ru-RU" sz="2000" dirty="0"/>
          </a:p>
          <a:p>
            <a:r>
              <a:rPr lang="ru-RU" sz="2000" dirty="0"/>
              <a:t>У каждого зверя есть свой детёныш – ребёнок.</a:t>
            </a:r>
          </a:p>
          <a:p>
            <a:r>
              <a:rPr lang="ru-RU" sz="2000" dirty="0"/>
              <a:t>В уютной берлоге живёт с медведицей  ....</a:t>
            </a:r>
          </a:p>
          <a:p>
            <a:r>
              <a:rPr lang="ru-RU" sz="2000" dirty="0"/>
              <a:t>И трётся о маму-волчицу в логове серый  ...</a:t>
            </a:r>
          </a:p>
          <a:p>
            <a:r>
              <a:rPr lang="ru-RU" sz="2000" dirty="0"/>
              <a:t>А с рыжей мамой-лисицей играет в норе ...</a:t>
            </a:r>
          </a:p>
          <a:p>
            <a:r>
              <a:rPr lang="ru-RU" sz="2000" dirty="0"/>
              <a:t>Орешки в дупле грызёт беличий сыночек ...</a:t>
            </a:r>
          </a:p>
          <a:p>
            <a:r>
              <a:rPr lang="ru-RU" sz="2000" dirty="0"/>
              <a:t>У каждого зверя в лесу есть свой детёныш – ребёнок.</a:t>
            </a:r>
          </a:p>
          <a:p>
            <a:r>
              <a:rPr lang="ru-RU" sz="2000" dirty="0"/>
              <a:t>Найдите общую часть в словах, обозначающих детёнышей зверей (-</a:t>
            </a:r>
            <a:r>
              <a:rPr lang="ru-RU" sz="2000" dirty="0" err="1"/>
              <a:t>онок</a:t>
            </a:r>
            <a:r>
              <a:rPr lang="ru-RU" sz="2000" dirty="0"/>
              <a:t>-, -</a:t>
            </a:r>
            <a:r>
              <a:rPr lang="ru-RU" sz="2000" dirty="0" err="1"/>
              <a:t>енок</a:t>
            </a:r>
            <a:r>
              <a:rPr lang="ru-RU" sz="2000" dirty="0"/>
              <a:t>-).</a:t>
            </a:r>
          </a:p>
        </p:txBody>
      </p:sp>
    </p:spTree>
    <p:extLst>
      <p:ext uri="{BB962C8B-B14F-4D97-AF65-F5344CB8AC3E}">
        <p14:creationId xmlns:p14="http://schemas.microsoft.com/office/powerpoint/2010/main" val="372692587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95736" y="404664"/>
            <a:ext cx="6713334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/>
              <a:t>.”Родня ли Гусеница Гусю?”</a:t>
            </a:r>
            <a:endParaRPr lang="ru-RU" sz="2400" dirty="0"/>
          </a:p>
          <a:p>
            <a:r>
              <a:rPr lang="ru-RU" sz="2400" dirty="0"/>
              <a:t>– Вы кто такие?</a:t>
            </a:r>
          </a:p>
          <a:p>
            <a:r>
              <a:rPr lang="ru-RU" sz="2400" dirty="0"/>
              <a:t>– Я Гусь, это Гусыня, это наши гусята. А ты кто?</a:t>
            </a:r>
          </a:p>
          <a:p>
            <a:r>
              <a:rPr lang="ru-RU" sz="2400" dirty="0"/>
              <a:t>– А я ваша тётка – Гусеница.</a:t>
            </a:r>
          </a:p>
          <a:p>
            <a:r>
              <a:rPr lang="ru-RU" sz="2400" dirty="0"/>
              <a:t>Петя написал: гусь, гусыня, гусята, гусеница.</a:t>
            </a:r>
          </a:p>
          <a:p>
            <a:r>
              <a:rPr lang="ru-RU" sz="2400" dirty="0"/>
              <a:t> Алёша сказал, что гусеница – не родственное слово остальным словам.</a:t>
            </a:r>
          </a:p>
          <a:p>
            <a:r>
              <a:rPr lang="ru-RU" sz="2400" dirty="0"/>
              <a:t>А Петя возразил:</a:t>
            </a:r>
          </a:p>
          <a:p>
            <a:r>
              <a:rPr lang="ru-RU" sz="2400" dirty="0"/>
              <a:t>– Ведь гусеница сама сказала, что она родственница, значит, родственное слово.</a:t>
            </a:r>
          </a:p>
          <a:p>
            <a:r>
              <a:rPr lang="ru-RU" sz="2400" dirty="0"/>
              <a:t>Кто же прав?  Почему?</a:t>
            </a:r>
          </a:p>
        </p:txBody>
      </p:sp>
      <p:pic>
        <p:nvPicPr>
          <p:cNvPr id="3" name="Picture 5" descr="gusenica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419" b="37791"/>
          <a:stretch/>
        </p:blipFill>
        <p:spPr bwMode="auto">
          <a:xfrm>
            <a:off x="6084168" y="5415065"/>
            <a:ext cx="2304256" cy="1157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65" t="4057" r="62024" b="58039"/>
          <a:stretch/>
        </p:blipFill>
        <p:spPr bwMode="auto">
          <a:xfrm rot="5400000">
            <a:off x="2725339" y="4452544"/>
            <a:ext cx="1445629" cy="24487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7922447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www.razvivalki.ru/shop/f184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7375" y="428625"/>
            <a:ext cx="1428750" cy="219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3" name="Picture 4" descr="http://www.razvivalki.ru/shop/f107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286000"/>
            <a:ext cx="1428750" cy="200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4" name="Picture 6" descr="http://www.razvivalki.ru/shop/f293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0" y="3857625"/>
            <a:ext cx="1428750" cy="204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5" name="Picture 8" descr="http://www.razvivalki.ru/shop/f3206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75" y="642938"/>
            <a:ext cx="1428750" cy="201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10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             Уровень моих знаний</a:t>
            </a:r>
          </a:p>
        </p:txBody>
      </p:sp>
      <p:graphicFrame>
        <p:nvGraphicFramePr>
          <p:cNvPr id="3074" name="Object 9" descr="Циновка"/>
          <p:cNvGraphicFramePr>
            <a:graphicFrameLocks noGrp="1" noChangeAspect="1"/>
          </p:cNvGraphicFramePr>
          <p:nvPr>
            <p:ph idx="1"/>
          </p:nvPr>
        </p:nvGraphicFramePr>
        <p:xfrm>
          <a:off x="2339975" y="1484313"/>
          <a:ext cx="5832475" cy="5257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8" name="Точечный рисунок" r:id="rId3" imgW="3580952" imgH="3448531" progId="Paint.Picture">
                  <p:embed/>
                </p:oleObj>
              </mc:Choice>
              <mc:Fallback>
                <p:oleObj name="Точечный рисунок" r:id="rId3" imgW="3580952" imgH="3448531" progId="Paint.Picture">
                  <p:embed/>
                  <p:pic>
                    <p:nvPicPr>
                      <p:cNvPr id="0" name="Object 9" descr="Циновка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39975" y="1484313"/>
                        <a:ext cx="5832475" cy="5257800"/>
                      </a:xfrm>
                      <a:prstGeom prst="rect">
                        <a:avLst/>
                      </a:prstGeom>
                      <a:blipFill dpi="0" rotWithShape="1">
                        <a:blip r:embed="rId5"/>
                        <a:srcRect/>
                        <a:tile tx="0" ty="0" sx="100000" sy="100000" flip="none" algn="tl"/>
                      </a:blip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hlink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36913" name="Rectangle 17"/>
          <p:cNvSpPr>
            <a:spLocks noChangeArrowheads="1"/>
          </p:cNvSpPr>
          <p:nvPr/>
        </p:nvSpPr>
        <p:spPr bwMode="auto">
          <a:xfrm rot="10800000" flipV="1">
            <a:off x="3563938" y="4795838"/>
            <a:ext cx="2713037" cy="1465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endParaRPr lang="ru-RU">
              <a:solidFill>
                <a:srgbClr val="000000"/>
              </a:solidFill>
            </a:endParaRPr>
          </a:p>
          <a:p>
            <a:pPr algn="ctr"/>
            <a:r>
              <a:rPr lang="ru-RU">
                <a:solidFill>
                  <a:srgbClr val="000000"/>
                </a:solidFill>
              </a:rPr>
              <a:t>   </a:t>
            </a:r>
          </a:p>
          <a:p>
            <a:pPr algn="ctr"/>
            <a:r>
              <a:rPr lang="ru-RU">
                <a:solidFill>
                  <a:srgbClr val="009900"/>
                </a:solidFill>
              </a:rPr>
              <a:t>«О ЧЕМ?» - </a:t>
            </a:r>
          </a:p>
          <a:p>
            <a:pPr algn="ctr"/>
            <a:r>
              <a:rPr lang="ru-RU">
                <a:solidFill>
                  <a:srgbClr val="009900"/>
                </a:solidFill>
              </a:rPr>
              <a:t>         «слышал звон, да не знаю, где он</a:t>
            </a:r>
          </a:p>
        </p:txBody>
      </p:sp>
      <p:sp>
        <p:nvSpPr>
          <p:cNvPr id="3077" name="Line 18"/>
          <p:cNvSpPr>
            <a:spLocks noChangeShapeType="1"/>
          </p:cNvSpPr>
          <p:nvPr/>
        </p:nvSpPr>
        <p:spPr bwMode="auto">
          <a:xfrm>
            <a:off x="3348038" y="5300663"/>
            <a:ext cx="3529012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36915" name="Rectangle 19"/>
          <p:cNvSpPr>
            <a:spLocks noChangeArrowheads="1"/>
          </p:cNvSpPr>
          <p:nvPr/>
        </p:nvSpPr>
        <p:spPr bwMode="auto">
          <a:xfrm>
            <a:off x="3563938" y="4508500"/>
            <a:ext cx="343217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>
                <a:solidFill>
                  <a:srgbClr val="000000"/>
                </a:solidFill>
              </a:rPr>
              <a:t>        </a:t>
            </a:r>
            <a:r>
              <a:rPr lang="ru-RU">
                <a:solidFill>
                  <a:schemeClr val="tx2"/>
                </a:solidFill>
              </a:rPr>
              <a:t>«О ЧЕМ?  ЧТО?»  </a:t>
            </a:r>
          </a:p>
          <a:p>
            <a:r>
              <a:rPr lang="ru-RU">
                <a:solidFill>
                  <a:schemeClr val="tx2"/>
                </a:solidFill>
              </a:rPr>
              <a:t>«знаю, но сказать пока не  могу»</a:t>
            </a:r>
          </a:p>
        </p:txBody>
      </p:sp>
      <p:sp>
        <p:nvSpPr>
          <p:cNvPr id="3079" name="Line 21"/>
          <p:cNvSpPr>
            <a:spLocks noChangeShapeType="1"/>
          </p:cNvSpPr>
          <p:nvPr/>
        </p:nvSpPr>
        <p:spPr bwMode="auto">
          <a:xfrm>
            <a:off x="2916238" y="4508500"/>
            <a:ext cx="4392612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36918" name="Rectangle 22"/>
          <p:cNvSpPr>
            <a:spLocks noChangeArrowheads="1"/>
          </p:cNvSpPr>
          <p:nvPr/>
        </p:nvSpPr>
        <p:spPr bwMode="auto">
          <a:xfrm>
            <a:off x="3419475" y="3429000"/>
            <a:ext cx="3546475" cy="915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>
                <a:solidFill>
                  <a:srgbClr val="000000"/>
                </a:solidFill>
              </a:rPr>
              <a:t>        </a:t>
            </a:r>
          </a:p>
          <a:p>
            <a:r>
              <a:rPr lang="ru-RU">
                <a:solidFill>
                  <a:srgbClr val="009999"/>
                </a:solidFill>
              </a:rPr>
              <a:t>         «О ЧЕМ?  ЧТО? КАК?» -</a:t>
            </a:r>
          </a:p>
          <a:p>
            <a:r>
              <a:rPr lang="ru-RU">
                <a:solidFill>
                  <a:srgbClr val="009999"/>
                </a:solidFill>
              </a:rPr>
              <a:t>«Знаю и могу ответить на вопрос»</a:t>
            </a:r>
          </a:p>
        </p:txBody>
      </p:sp>
      <p:sp>
        <p:nvSpPr>
          <p:cNvPr id="3081" name="Line 23"/>
          <p:cNvSpPr>
            <a:spLocks noChangeShapeType="1"/>
          </p:cNvSpPr>
          <p:nvPr/>
        </p:nvSpPr>
        <p:spPr bwMode="auto">
          <a:xfrm>
            <a:off x="3924300" y="3284538"/>
            <a:ext cx="2376488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36920" name="Rectangle 24"/>
          <p:cNvSpPr>
            <a:spLocks noChangeArrowheads="1"/>
          </p:cNvSpPr>
          <p:nvPr/>
        </p:nvSpPr>
        <p:spPr bwMode="auto">
          <a:xfrm>
            <a:off x="3563938" y="1916113"/>
            <a:ext cx="2986087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ru-RU">
                <a:solidFill>
                  <a:srgbClr val="FF5050"/>
                </a:solidFill>
              </a:rPr>
              <a:t>«О ЧЕМ?  ЧТО? КАК?   ЗАЧЕМ?»  - </a:t>
            </a:r>
          </a:p>
          <a:p>
            <a:pPr algn="ctr"/>
            <a:r>
              <a:rPr lang="ru-RU">
                <a:solidFill>
                  <a:srgbClr val="FF5050"/>
                </a:solidFill>
              </a:rPr>
              <a:t>«Знаю и могу высказать                                                                                    свое мнение по проблеме»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9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69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69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9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369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369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36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36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36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36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9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369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369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9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369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369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9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369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369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9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369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369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I:\фото\Д-С №69\педсовет 04.12.2013\IMG_89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0261" y="3140968"/>
            <a:ext cx="4764021" cy="3573016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419" name="Picture 3" descr="I:\фото\Д-С №69\педсовет 04.12.2013\IMG_890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0"/>
            <a:ext cx="4032448" cy="288032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089506" y="2564904"/>
            <a:ext cx="69847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dirty="0" smtClean="0"/>
              <a:t>Спасибо за внимание</a:t>
            </a:r>
            <a:endParaRPr lang="ru-RU" sz="5400" dirty="0"/>
          </a:p>
        </p:txBody>
      </p:sp>
    </p:spTree>
    <p:extLst>
      <p:ext uri="{BB962C8B-B14F-4D97-AF65-F5344CB8AC3E}">
        <p14:creationId xmlns:p14="http://schemas.microsoft.com/office/powerpoint/2010/main" val="2536511053"/>
      </p:ext>
    </p:extLst>
  </p:cSld>
  <p:clrMapOvr>
    <a:masterClrMapping/>
  </p:clrMapOvr>
</p:sld>
</file>

<file path=ppt/theme/theme1.xml><?xml version="1.0" encoding="utf-8"?>
<a:theme xmlns:a="http://schemas.openxmlformats.org/drawingml/2006/main" name="Marketing Plan">
  <a:themeElements>
    <a:clrScheme name="Marketing Plan 1">
      <a:dk1>
        <a:srgbClr val="336699"/>
      </a:dk1>
      <a:lt1>
        <a:srgbClr val="FFFFFF"/>
      </a:lt1>
      <a:dk2>
        <a:srgbClr val="0066FF"/>
      </a:dk2>
      <a:lt2>
        <a:srgbClr val="AFB5D2"/>
      </a:lt2>
      <a:accent1>
        <a:srgbClr val="66CCFF"/>
      </a:accent1>
      <a:accent2>
        <a:srgbClr val="99FFCC"/>
      </a:accent2>
      <a:accent3>
        <a:srgbClr val="FFFFFF"/>
      </a:accent3>
      <a:accent4>
        <a:srgbClr val="2A5682"/>
      </a:accent4>
      <a:accent5>
        <a:srgbClr val="B8E2FF"/>
      </a:accent5>
      <a:accent6>
        <a:srgbClr val="8AE7B9"/>
      </a:accent6>
      <a:hlink>
        <a:srgbClr val="FF99FF"/>
      </a:hlink>
      <a:folHlink>
        <a:srgbClr val="CCCCFF"/>
      </a:folHlink>
    </a:clrScheme>
    <a:fontScheme name="Marketing Plan">
      <a:majorFont>
        <a:latin typeface="Times New Roman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Marketing Plan 1">
        <a:dk1>
          <a:srgbClr val="336699"/>
        </a:dk1>
        <a:lt1>
          <a:srgbClr val="FFFFFF"/>
        </a:lt1>
        <a:dk2>
          <a:srgbClr val="0066FF"/>
        </a:dk2>
        <a:lt2>
          <a:srgbClr val="AFB5D2"/>
        </a:lt2>
        <a:accent1>
          <a:srgbClr val="66CCFF"/>
        </a:accent1>
        <a:accent2>
          <a:srgbClr val="99FFCC"/>
        </a:accent2>
        <a:accent3>
          <a:srgbClr val="FFFFFF"/>
        </a:accent3>
        <a:accent4>
          <a:srgbClr val="2A5682"/>
        </a:accent4>
        <a:accent5>
          <a:srgbClr val="B8E2FF"/>
        </a:accent5>
        <a:accent6>
          <a:srgbClr val="8AE7B9"/>
        </a:accent6>
        <a:hlink>
          <a:srgbClr val="FF99FF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rketing Plan 2">
        <a:dk1>
          <a:srgbClr val="003366"/>
        </a:dk1>
        <a:lt1>
          <a:srgbClr val="CCECFF"/>
        </a:lt1>
        <a:dk2>
          <a:srgbClr val="4B3384"/>
        </a:dk2>
        <a:lt2>
          <a:srgbClr val="849CBB"/>
        </a:lt2>
        <a:accent1>
          <a:srgbClr val="90DBFF"/>
        </a:accent1>
        <a:accent2>
          <a:srgbClr val="99FFCC"/>
        </a:accent2>
        <a:accent3>
          <a:srgbClr val="E2F4FF"/>
        </a:accent3>
        <a:accent4>
          <a:srgbClr val="002A56"/>
        </a:accent4>
        <a:accent5>
          <a:srgbClr val="C6EAFF"/>
        </a:accent5>
        <a:accent6>
          <a:srgbClr val="8AE7B9"/>
        </a:accent6>
        <a:hlink>
          <a:srgbClr val="DFC0FF"/>
        </a:hlink>
        <a:folHlink>
          <a:srgbClr val="6DC5D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rketing Plan 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Marketing Plan</Template>
  <TotalTime>916</TotalTime>
  <Words>1298</Words>
  <Application>Microsoft Office PowerPoint</Application>
  <PresentationFormat>Экран (4:3)</PresentationFormat>
  <Paragraphs>250</Paragraphs>
  <Slides>27</Slides>
  <Notes>0</Notes>
  <HiddenSlides>1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9" baseType="lpstr">
      <vt:lpstr>Marketing Plan</vt:lpstr>
      <vt:lpstr>Точечный рисунок</vt:lpstr>
      <vt:lpstr>Презентация PowerPoint</vt:lpstr>
      <vt:lpstr>             Уровень моих знаний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          Уровень моих знаний</vt:lpstr>
      <vt:lpstr>Презентация PowerPoint</vt:lpstr>
    </vt:vector>
  </TitlesOfParts>
  <Company>1+1=4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Altan A.S.T.A.</dc:creator>
  <cp:lastModifiedBy>Irina Novikova</cp:lastModifiedBy>
  <cp:revision>33</cp:revision>
  <dcterms:created xsi:type="dcterms:W3CDTF">2007-03-25T07:04:17Z</dcterms:created>
  <dcterms:modified xsi:type="dcterms:W3CDTF">2018-01-21T08:44:10Z</dcterms:modified>
</cp:coreProperties>
</file>