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6" r:id="rId2"/>
    <p:sldId id="277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56" r:id="rId11"/>
    <p:sldId id="285" r:id="rId12"/>
    <p:sldId id="257" r:id="rId13"/>
    <p:sldId id="286" r:id="rId14"/>
    <p:sldId id="287" r:id="rId15"/>
    <p:sldId id="258" r:id="rId16"/>
    <p:sldId id="288" r:id="rId17"/>
    <p:sldId id="259" r:id="rId18"/>
    <p:sldId id="289" r:id="rId19"/>
    <p:sldId id="260" r:id="rId20"/>
    <p:sldId id="290" r:id="rId21"/>
    <p:sldId id="261" r:id="rId22"/>
    <p:sldId id="262" r:id="rId23"/>
    <p:sldId id="291" r:id="rId24"/>
    <p:sldId id="275" r:id="rId25"/>
    <p:sldId id="264" r:id="rId26"/>
    <p:sldId id="292" r:id="rId27"/>
    <p:sldId id="263" r:id="rId28"/>
    <p:sldId id="265" r:id="rId29"/>
    <p:sldId id="266" r:id="rId30"/>
    <p:sldId id="267" r:id="rId31"/>
    <p:sldId id="268" r:id="rId32"/>
    <p:sldId id="269" r:id="rId33"/>
    <p:sldId id="270" r:id="rId34"/>
    <p:sldId id="271" r:id="rId35"/>
    <p:sldId id="272" r:id="rId36"/>
    <p:sldId id="273" r:id="rId37"/>
    <p:sldId id="293" r:id="rId38"/>
    <p:sldId id="294" r:id="rId3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418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444" autoAdjust="0"/>
  </p:normalViewPr>
  <p:slideViewPr>
    <p:cSldViewPr>
      <p:cViewPr varScale="1">
        <p:scale>
          <a:sx n="85" d="100"/>
          <a:sy n="85" d="100"/>
        </p:scale>
        <p:origin x="155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11.11.2017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11.11.2017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11.11.2017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11.11.2017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11.11.2017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11.11.2017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yandex.ru/clck/jsredir?bu=uniq15103281481511013555&amp;from=yandex.ru;search/;web;;&amp;text=&amp;etext=1601.wzp8g_CES3z-XVbGllWZID_6PVuwfqo86GUbQq3fP0-Iyv_PB3R3vA6tA5b-8mY0VMdD1ChSPfD4xWPwvrqAvA.d8748b3839d0024c1b1c106e4ff6b93837f131bf&amp;uuid=&amp;state=PEtFfuTeVD5kpHnK9lio9WCnKp0DidhEECQE3IS8xUbzLmiSoI6Zg-K6s0HdLSi8qHxV0SPgGA4,&amp;&amp;cst=AiuY0DBWFJ5Hyx_fyvalFKItKqciiU4wNHVJw0bnUasVfSnN34RKW8JPyLkH5B68D2KMtymjEALHh-InbdYrTCax7lYPK67j_Zr0XTHN0XUA_qlgnCisTCQOWB2Q6_0ZqtG1ALq8Sb2yjhWdknje6wdjdbj06Yg0omjMoDGu3Y2JvFkKm0Kud0ZTIBMuZue9ESd8ssAL12oWLJWVwm5BSmfyYOfdFJeLKQN2pUEx2A-vjwbEgmEBXPOuXqRT-DLbGJOL8d6WgtL3KpuZM30Mzr6JmzAMdvh7xmza-3HcOlS7ByBjN23OUwpbdTQQ4HYJdejJ0uxJd0_xOcp42vzIuVuPBD-LtEeKJuRuurw53ync_XO2eah6QauU06dVLnHQghSGj1VdcFoFofPP_zDPdVn_eVVhzqemNDrgexslyQAMRqsGBWJMrPjOFCnjyaSFyYsJW1R-t8IAGNt88bKa06flRzkEl53syPyTHQby2lqVtWhJR_D4qgfo8phfW4wZ1nCZj105hfvL9Nx_mM1KMESlc1Kp2-0_Kqa-7Kb0fU7gRybOcDYIVuxHsPoDyjRPXonnszAPIVOueEk8VKKEWfTZwgloT3RkZlfHTDtcfW9F9pkyNh83mwH77Cdji3o5v8bNXqxIx0Xkb_GDAFZ_85ErHQOmj2e8390uu94OOsG4QLQ5c0btIeWdBwfKKnrF&amp;data=UlNrNmk5WktYejY4cHFySjRXSWhXR2NiWTFsWW9ZNnhzTEdkcTNlZ25HcThHTWpjYXpVTXpnOElZWU9zUm01cDJ3djFoSEZ1QW9HanI2QVF5TnNBU0lxMlJpdHp5VXFZRjNCYXo5Z180X0xqNEhJZlBTVlRGbUtpbjZqR1NDbVA,&amp;sign=155daf3045e8dbe9b02e130d6cff06be&amp;keyno=0&amp;b64e=2&amp;ref=orjY4mGPRjk5boDnW0uvlrrd71vZw9kpzpCRb4h78KQ6n6yYNNFdVKh4b6sgzhcUEGJbXQ9BflyaQZ0hiBrXrHIDfyrOr1kbFW9H_xMsHFXrGWA7StY4GyX3V5HcjEZzCOMM9seEbOFOkN3An537ebdZuwq9sCJhjAkubqPnIqMVJdGtsYnPfmSDkVz2qvA46QRH2dtPPrkVUtXvFJh_5tPJytNrH2gVx99DRgxZHWioZ0emHGnff34WoGBSX39IXqVkDBTJo-OqRLlmPSFU-g,,&amp;l10n=ru&amp;cts=1510333386996&amp;mc=4.474699768737421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dic.academic.ru/dic.nsf/ruwiki/112181" TargetMode="External"/><Relationship Id="rId3" Type="http://schemas.openxmlformats.org/officeDocument/2006/relationships/hyperlink" Target="https://dic.academic.ru/dic.nsf/ruwiki/73164" TargetMode="External"/><Relationship Id="rId7" Type="http://schemas.openxmlformats.org/officeDocument/2006/relationships/hyperlink" Target="https://dic.academic.ru/dic.nsf/ruwiki/50855" TargetMode="External"/><Relationship Id="rId2" Type="http://schemas.openxmlformats.org/officeDocument/2006/relationships/hyperlink" Target="https://dic.academic.ru/dic.nsf/ruwiki/1432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ic.academic.ru/dic.nsf/ruwiki/20396" TargetMode="External"/><Relationship Id="rId11" Type="http://schemas.openxmlformats.org/officeDocument/2006/relationships/hyperlink" Target="https://dic.academic.ru/dic.nsf/ruwiki/971691" TargetMode="External"/><Relationship Id="rId5" Type="http://schemas.openxmlformats.org/officeDocument/2006/relationships/hyperlink" Target="https://dic.academic.ru/dic.nsf/ruwiki/15579" TargetMode="External"/><Relationship Id="rId10" Type="http://schemas.openxmlformats.org/officeDocument/2006/relationships/hyperlink" Target="https://dic.academic.ru/dic.nsf/ruwiki/169678" TargetMode="External"/><Relationship Id="rId4" Type="http://schemas.openxmlformats.org/officeDocument/2006/relationships/hyperlink" Target="https://dic.academic.ru/dic.nsf/ruwiki/41308" TargetMode="External"/><Relationship Id="rId9" Type="http://schemas.openxmlformats.org/officeDocument/2006/relationships/hyperlink" Target="https://dic.academic.ru/dic.nsf/ruwiki/8322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8CD32A-7D75-4786-A14B-46DC3582F8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2511" y="404664"/>
            <a:ext cx="8458200" cy="3312368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ru-RU" b="1" u="sng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Реставрация - это что такое? </a:t>
            </a:r>
            <a:br>
              <a:rPr lang="ru-RU" b="1" u="sng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ru-RU" b="1" u="sng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Виды реставрации </a:t>
            </a:r>
            <a:br>
              <a:rPr lang="ru-RU" b="1" u="sng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ru-RU" b="1" u="sng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технологический процесс восстановления станковой живописи</a:t>
            </a:r>
            <a:endParaRPr lang="ru-RU" b="1" u="sng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BB66476-931C-4261-B438-ECCD8E0AA5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7504" y="4365104"/>
            <a:ext cx="8659191" cy="1944216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>
                <a:solidFill>
                  <a:srgbClr val="A41840"/>
                </a:solidFill>
              </a:rPr>
              <a:t>Подготовила:</a:t>
            </a:r>
          </a:p>
          <a:p>
            <a:r>
              <a:rPr lang="ru-RU" b="1" dirty="0">
                <a:solidFill>
                  <a:srgbClr val="A41840"/>
                </a:solidFill>
              </a:rPr>
              <a:t>Преподаватель МБУ ДО «Детская школа искусств №2»</a:t>
            </a:r>
          </a:p>
          <a:p>
            <a:r>
              <a:rPr lang="ru-RU" b="1" dirty="0">
                <a:solidFill>
                  <a:srgbClr val="A41840"/>
                </a:solidFill>
              </a:rPr>
              <a:t> г. Губкинский, ЯНАО</a:t>
            </a:r>
          </a:p>
          <a:p>
            <a:r>
              <a:rPr lang="ru-RU" b="1" dirty="0">
                <a:solidFill>
                  <a:srgbClr val="A41840"/>
                </a:solidFill>
              </a:rPr>
              <a:t>Мельник Марина Ивановна</a:t>
            </a:r>
          </a:p>
          <a:p>
            <a:r>
              <a:rPr lang="ru-RU" b="1" u="sng" dirty="0">
                <a:solidFill>
                  <a:srgbClr val="A41840"/>
                </a:solidFill>
              </a:rPr>
              <a:t>Реставрационный процесс выполнила:</a:t>
            </a:r>
            <a:r>
              <a:rPr lang="ru-RU" b="1" dirty="0">
                <a:solidFill>
                  <a:srgbClr val="A41840"/>
                </a:solidFill>
              </a:rPr>
              <a:t> Мельник Марина Ивановна</a:t>
            </a:r>
          </a:p>
          <a:p>
            <a:r>
              <a:rPr lang="ru-RU" b="1" dirty="0">
                <a:solidFill>
                  <a:srgbClr val="A41840"/>
                </a:solidFill>
              </a:rPr>
              <a:t>Презентация сопровождена фотографиями из личного архива</a:t>
            </a:r>
          </a:p>
        </p:txBody>
      </p:sp>
    </p:spTree>
    <p:extLst>
      <p:ext uri="{BB962C8B-B14F-4D97-AF65-F5344CB8AC3E}">
        <p14:creationId xmlns:p14="http://schemas.microsoft.com/office/powerpoint/2010/main" val="31141110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908FF5BF-55F6-4307-B389-1319871717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8128" y="980728"/>
            <a:ext cx="9172128" cy="5544616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b="1" i="1" u="sng" dirty="0">
                <a:solidFill>
                  <a:srgbClr val="002060"/>
                </a:solidFill>
              </a:rPr>
              <a:t>Реставрация</a:t>
            </a:r>
            <a:r>
              <a:rPr lang="ru-RU" i="1" dirty="0">
                <a:solidFill>
                  <a:srgbClr val="002060"/>
                </a:solidFill>
              </a:rPr>
              <a:t> – это вовсе не скучно, как может показаться на первый взгляд! Она представляет собой интересную, увлекательную, благородную и невероятно полезную сферу человеческой деятельности. Итак, что такое реставрация? Какие ее виды существуют? И каково значение слова «реставрация»? Попробуем ответить на все эти вопросы.</a:t>
            </a:r>
          </a:p>
        </p:txBody>
      </p:sp>
    </p:spTree>
    <p:extLst>
      <p:ext uri="{BB962C8B-B14F-4D97-AF65-F5344CB8AC3E}">
        <p14:creationId xmlns:p14="http://schemas.microsoft.com/office/powerpoint/2010/main" val="1417272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FB1A1D-A8F3-46F1-8BA5-C8C00B44C6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effectLst/>
                <a:hlinkClick r:id="rId2"/>
              </a:rPr>
              <a:t>термин</a:t>
            </a:r>
            <a:r>
              <a:rPr lang="ru-RU" dirty="0">
                <a:effectLst/>
                <a:hlinkClick r:id="rId2"/>
              </a:rPr>
              <a:t> "</a:t>
            </a:r>
            <a:r>
              <a:rPr lang="ru-RU" b="1" dirty="0">
                <a:effectLst/>
                <a:hlinkClick r:id="rId2"/>
              </a:rPr>
              <a:t>реставрация</a:t>
            </a:r>
            <a:r>
              <a:rPr lang="ru-RU" dirty="0">
                <a:effectLst/>
                <a:hlinkClick r:id="rId2"/>
              </a:rPr>
              <a:t>" и его </a:t>
            </a:r>
            <a:r>
              <a:rPr lang="ru-RU" b="1" dirty="0">
                <a:effectLst/>
                <a:hlinkClick r:id="rId2"/>
              </a:rPr>
              <a:t>определение</a:t>
            </a:r>
            <a:r>
              <a:rPr lang="ru-RU" dirty="0">
                <a:effectLst/>
                <a:hlinkClick r:id="rId2"/>
              </a:rPr>
              <a:t> в истории</a:t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7E93755-618E-418F-8EB2-54B20961A3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95400"/>
            <a:ext cx="8991600" cy="5562600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Слово это происходит от латинского </a:t>
            </a:r>
            <a:r>
              <a:rPr lang="ru-RU" b="1" i="1" dirty="0" err="1">
                <a:solidFill>
                  <a:srgbClr val="002060"/>
                </a:solidFill>
              </a:rPr>
              <a:t>restauratio</a:t>
            </a:r>
            <a:r>
              <a:rPr lang="ru-RU" dirty="0">
                <a:solidFill>
                  <a:srgbClr val="002060"/>
                </a:solidFill>
              </a:rPr>
              <a:t>, что значит «восстанавливать», «воссоздавать». В самом широком смысле это процесс восстановления чего-либо в его прежнем, исходном облике.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i="1" dirty="0">
                <a:solidFill>
                  <a:srgbClr val="002060"/>
                </a:solidFill>
              </a:rPr>
              <a:t>Реставрация</a:t>
            </a:r>
            <a:r>
              <a:rPr lang="ru-RU" dirty="0">
                <a:solidFill>
                  <a:srgbClr val="002060"/>
                </a:solidFill>
              </a:rPr>
              <a:t> – это комплекс специфических мероприятий, направленных на укрепление памятников человеческой культуры, их сохранение, восстановление утраченных или же поврежденных элементов.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Возрождение, воссоздание, восстановление, реконструкция – все эти слова так или иначе являются синонимами термина «реставрация».</a:t>
            </a:r>
          </a:p>
          <a:p>
            <a:pPr>
              <a:buFont typeface="Wingdings" panose="05000000000000000000" pitchFamily="2" charset="2"/>
              <a:buChar char="v"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50223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96A541-22C3-42A6-BA05-D359DE8C9A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A41840"/>
                </a:solidFill>
              </a:rPr>
              <a:t>Виды</a:t>
            </a:r>
            <a:r>
              <a:rPr lang="ru-RU" dirty="0"/>
              <a:t> </a:t>
            </a:r>
            <a:r>
              <a:rPr lang="ru-RU" dirty="0">
                <a:solidFill>
                  <a:srgbClr val="A41840"/>
                </a:solidFill>
              </a:rPr>
              <a:t>реставрации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30D7EAE-707C-4B7D-A41A-4C88C07E14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556792"/>
            <a:ext cx="8686800" cy="530120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Существует множество видов реставрации,         которые делят по разным признакам. </a:t>
            </a:r>
          </a:p>
          <a:p>
            <a:endParaRPr lang="ru-RU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Во всех видах основная </a:t>
            </a:r>
            <a:r>
              <a:rPr lang="ru-RU" b="1" i="1" u="sng" dirty="0">
                <a:solidFill>
                  <a:srgbClr val="002060"/>
                </a:solidFill>
              </a:rPr>
              <a:t>цель </a:t>
            </a:r>
            <a:r>
              <a:rPr lang="ru-RU" dirty="0">
                <a:solidFill>
                  <a:srgbClr val="002060"/>
                </a:solidFill>
              </a:rPr>
              <a:t>реставрации —восстановить утраты предмета (дефекты,             полученные в    результате эксплуатации —сколы, удары, разломы и многое другое) и           улучшить его внешний вид, а также                  законсервировать предмет.</a:t>
            </a:r>
          </a:p>
          <a:p>
            <a:pPr algn="just"/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99349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2B4052EF-8822-47CE-ABB0-466C0C3A08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466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Реставрация существует </a:t>
            </a:r>
            <a:r>
              <a:rPr lang="ru-RU" b="1" i="1" u="sng" dirty="0">
                <a:solidFill>
                  <a:srgbClr val="002060"/>
                </a:solidFill>
              </a:rPr>
              <a:t>коммерческая</a:t>
            </a:r>
            <a:r>
              <a:rPr lang="ru-RU" dirty="0">
                <a:solidFill>
                  <a:srgbClr val="002060"/>
                </a:solidFill>
              </a:rPr>
              <a:t> и      </a:t>
            </a:r>
            <a:r>
              <a:rPr lang="ru-RU" b="1" i="1" u="sng" dirty="0">
                <a:solidFill>
                  <a:srgbClr val="002060"/>
                </a:solidFill>
              </a:rPr>
              <a:t>музейная</a:t>
            </a:r>
            <a:r>
              <a:rPr lang="ru-RU" dirty="0">
                <a:solidFill>
                  <a:srgbClr val="002060"/>
                </a:solidFill>
              </a:rPr>
              <a:t> (музейная реставрация). 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В первом случае цель реставрации восстановить функциональность, во втором случае главной целью становится  консервация, то есть сохранение текущего состояния.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66119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B74BFB-10A7-4203-9363-189022E9A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rgbClr val="A41840"/>
                </a:solidFill>
                <a:effectLst/>
              </a:rPr>
              <a:t>Основные принципы научной                     реставрации и консервации :</a:t>
            </a:r>
            <a:br>
              <a:rPr lang="ru-RU" dirty="0">
                <a:solidFill>
                  <a:srgbClr val="A41840"/>
                </a:solidFill>
                <a:effectLst/>
              </a:rPr>
            </a:br>
            <a:endParaRPr lang="ru-RU" dirty="0">
              <a:solidFill>
                <a:srgbClr val="A4184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E3A82C9-21F3-46DF-9292-E27CE4438B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971182"/>
          </a:xfrm>
        </p:spPr>
        <p:txBody>
          <a:bodyPr>
            <a:normAutofit/>
          </a:bodyPr>
          <a:lstStyle/>
          <a:p>
            <a:pPr lvl="0"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минимальное вмешательство в исторический материал произведения с максимальным его     сохранением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обоснованность и определение любого               реставрационного вмешательства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научность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археологическая реставрация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стилистическая реставрация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историзм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10627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253667-0580-43C9-A659-AC9522748A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A41840"/>
                </a:solidFill>
                <a:effectLst/>
              </a:rPr>
              <a:t>Основные виды реставрации</a:t>
            </a:r>
            <a:br>
              <a:rPr lang="ru-RU" dirty="0">
                <a:solidFill>
                  <a:srgbClr val="A41840"/>
                </a:solidFill>
                <a:effectLst/>
              </a:rPr>
            </a:br>
            <a:endParaRPr lang="ru-RU" dirty="0">
              <a:solidFill>
                <a:srgbClr val="A4184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664751B-2F01-4F3B-8803-F60DB98AEF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484784"/>
            <a:ext cx="8686800" cy="4525963"/>
          </a:xfrm>
        </p:spPr>
        <p:txBody>
          <a:bodyPr>
            <a:normAutofit fontScale="77500" lnSpcReduction="20000"/>
          </a:bodyPr>
          <a:lstStyle/>
          <a:p>
            <a:pPr lvl="0">
              <a:buFont typeface="Wingdings" panose="05000000000000000000" pitchFamily="2" charset="2"/>
              <a:buChar char="v"/>
            </a:pPr>
            <a:r>
              <a:rPr lang="ru-RU" dirty="0"/>
              <a:t>Реставрация </a:t>
            </a:r>
            <a:r>
              <a:rPr lang="ru-RU" u="sng" dirty="0">
                <a:hlinkClick r:id="rId2"/>
              </a:rPr>
              <a:t>архитектуры</a:t>
            </a:r>
            <a:endParaRPr lang="ru-RU" dirty="0"/>
          </a:p>
          <a:p>
            <a:pPr lvl="0">
              <a:buFont typeface="Wingdings" panose="05000000000000000000" pitchFamily="2" charset="2"/>
              <a:buChar char="v"/>
            </a:pPr>
            <a:r>
              <a:rPr lang="ru-RU" dirty="0"/>
              <a:t>Реставрация </a:t>
            </a:r>
            <a:r>
              <a:rPr lang="ru-RU" u="sng" dirty="0">
                <a:hlinkClick r:id="rId3"/>
              </a:rPr>
              <a:t>монументальной живописи</a:t>
            </a:r>
            <a:endParaRPr lang="ru-RU" dirty="0"/>
          </a:p>
          <a:p>
            <a:pPr lvl="0">
              <a:buFont typeface="Wingdings" panose="05000000000000000000" pitchFamily="2" charset="2"/>
              <a:buChar char="v"/>
            </a:pPr>
            <a:r>
              <a:rPr lang="ru-RU" dirty="0"/>
              <a:t>Реставрация станковой </a:t>
            </a:r>
            <a:r>
              <a:rPr lang="ru-RU" u="sng" dirty="0">
                <a:hlinkClick r:id="rId4"/>
              </a:rPr>
              <a:t>масляной живописи</a:t>
            </a:r>
            <a:endParaRPr lang="ru-RU" dirty="0"/>
          </a:p>
          <a:p>
            <a:pPr lvl="0">
              <a:buFont typeface="Wingdings" panose="05000000000000000000" pitchFamily="2" charset="2"/>
              <a:buChar char="v"/>
            </a:pPr>
            <a:r>
              <a:rPr lang="ru-RU" dirty="0"/>
              <a:t>Реставрация станковой темперной живописи (в том числе реставрация </a:t>
            </a:r>
            <a:r>
              <a:rPr lang="ru-RU" u="sng" dirty="0">
                <a:hlinkClick r:id="rId5"/>
              </a:rPr>
              <a:t>икон</a:t>
            </a:r>
            <a:r>
              <a:rPr lang="ru-RU" dirty="0"/>
              <a:t>)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ru-RU" dirty="0"/>
              <a:t>Реставрация </a:t>
            </a:r>
            <a:r>
              <a:rPr lang="ru-RU" u="sng" dirty="0">
                <a:hlinkClick r:id="rId6"/>
              </a:rPr>
              <a:t>графики</a:t>
            </a:r>
            <a:endParaRPr lang="ru-RU" dirty="0"/>
          </a:p>
          <a:p>
            <a:pPr lvl="0">
              <a:buFont typeface="Wingdings" panose="05000000000000000000" pitchFamily="2" charset="2"/>
              <a:buChar char="v"/>
            </a:pPr>
            <a:r>
              <a:rPr lang="ru-RU" dirty="0"/>
              <a:t>Реставрация </a:t>
            </a:r>
            <a:r>
              <a:rPr lang="ru-RU" u="sng" dirty="0">
                <a:hlinkClick r:id="rId7"/>
              </a:rPr>
              <a:t>скульптуры</a:t>
            </a:r>
            <a:endParaRPr lang="ru-RU" dirty="0"/>
          </a:p>
          <a:p>
            <a:pPr lvl="0">
              <a:buFont typeface="Wingdings" panose="05000000000000000000" pitchFamily="2" charset="2"/>
              <a:buChar char="v"/>
            </a:pPr>
            <a:r>
              <a:rPr lang="ru-RU" dirty="0"/>
              <a:t>Реставрация </a:t>
            </a:r>
            <a:r>
              <a:rPr lang="ru-RU" u="sng" dirty="0">
                <a:hlinkClick r:id="rId8"/>
              </a:rPr>
              <a:t>мебели</a:t>
            </a:r>
            <a:r>
              <a:rPr lang="ru-RU" dirty="0"/>
              <a:t> и деревянных изделий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ru-RU" dirty="0"/>
              <a:t>Реставрация </a:t>
            </a:r>
            <a:r>
              <a:rPr lang="ru-RU" u="sng" dirty="0">
                <a:hlinkClick r:id="rId9"/>
              </a:rPr>
              <a:t>металла</a:t>
            </a:r>
            <a:endParaRPr lang="ru-RU" dirty="0"/>
          </a:p>
          <a:p>
            <a:pPr lvl="0">
              <a:buFont typeface="Wingdings" panose="05000000000000000000" pitchFamily="2" charset="2"/>
              <a:buChar char="v"/>
            </a:pPr>
            <a:r>
              <a:rPr lang="ru-RU" dirty="0"/>
              <a:t>Реставрация </a:t>
            </a:r>
            <a:r>
              <a:rPr lang="ru-RU" u="sng" dirty="0">
                <a:hlinkClick r:id="rId10"/>
              </a:rPr>
              <a:t>ткани</a:t>
            </a:r>
            <a:endParaRPr lang="ru-RU" dirty="0"/>
          </a:p>
          <a:p>
            <a:pPr lvl="0">
              <a:buFont typeface="Wingdings" panose="05000000000000000000" pitchFamily="2" charset="2"/>
              <a:buChar char="v"/>
            </a:pPr>
            <a:r>
              <a:rPr lang="ru-RU" dirty="0"/>
              <a:t>Реставрация </a:t>
            </a:r>
            <a:r>
              <a:rPr lang="ru-RU" u="sng" dirty="0">
                <a:hlinkClick r:id="rId11"/>
              </a:rPr>
              <a:t>Книги</a:t>
            </a:r>
            <a:endParaRPr lang="ru-RU" dirty="0"/>
          </a:p>
          <a:p>
            <a:pPr>
              <a:buFont typeface="Wingdings" panose="05000000000000000000" pitchFamily="2" charset="2"/>
              <a:buChar char="v"/>
            </a:pPr>
            <a:r>
              <a:rPr lang="ru-RU" dirty="0"/>
              <a:t>Реставрация </a:t>
            </a:r>
            <a:r>
              <a:rPr lang="ru-RU" dirty="0">
                <a:solidFill>
                  <a:srgbClr val="A41840"/>
                </a:solidFill>
              </a:rPr>
              <a:t>Киноизображения (</a:t>
            </a:r>
            <a:r>
              <a:rPr lang="ru-RU" dirty="0"/>
              <a:t>цифровая)</a:t>
            </a:r>
          </a:p>
        </p:txBody>
      </p:sp>
    </p:spTree>
    <p:extLst>
      <p:ext uri="{BB962C8B-B14F-4D97-AF65-F5344CB8AC3E}">
        <p14:creationId xmlns:p14="http://schemas.microsoft.com/office/powerpoint/2010/main" val="28092804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34473B-458F-4A34-B5D9-8ABCBEA14D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u="sng" dirty="0">
                <a:solidFill>
                  <a:srgbClr val="A4184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технологический процесс восстановления станковой живописи</a:t>
            </a:r>
            <a:endParaRPr lang="ru-RU" dirty="0">
              <a:solidFill>
                <a:srgbClr val="A4184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C759422-A85B-4D15-A005-7B3D8D4DCE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2204864"/>
            <a:ext cx="8884096" cy="4536504"/>
          </a:xfrm>
        </p:spPr>
        <p:txBody>
          <a:bodyPr>
            <a:normAutofit fontScale="85000" lnSpcReduction="20000"/>
          </a:bodyPr>
          <a:lstStyle/>
          <a:p>
            <a:endParaRPr lang="ru-RU" dirty="0"/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проведение процессов, способствующих продлению жизни произведения и устранению позднейших наслоений с авторской живописи, искажающих авторский замысел и снижающих эстетическую значимость памятника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укрепление красочного слоя, левкаса (грунта) и поврежденной доски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удаление потемневшего слоя олифы или масляного лака,   удаление записей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тонирование в случае необходимости утраченных мест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нанесение защитного слоя лака</a:t>
            </a:r>
          </a:p>
          <a:p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DA4FCA0-0651-4AF8-8AE4-D2D7F9576797}"/>
              </a:ext>
            </a:extLst>
          </p:cNvPr>
          <p:cNvSpPr txBox="1"/>
          <p:nvPr/>
        </p:nvSpPr>
        <p:spPr>
          <a:xfrm>
            <a:off x="1187624" y="1533798"/>
            <a:ext cx="66247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>
                <a:solidFill>
                  <a:srgbClr val="FF0000"/>
                </a:solidFill>
              </a:rPr>
              <a:t>В узком смысле реставрация означает :</a:t>
            </a:r>
          </a:p>
          <a:p>
            <a:pPr algn="ctr"/>
            <a:endParaRPr lang="ru-RU" sz="32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5660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AB7159E1-8803-4191-A9B6-5233C0CA0B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96752"/>
            <a:ext cx="8812088" cy="5328592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Ярким примером восстановления станковой темперной живописи является икона Святителя Николая Чудотворца.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Памятник станковой живописи относится, ориентировочно, к сибирскому письму (начало </a:t>
            </a:r>
            <a:r>
              <a:rPr lang="en-US" dirty="0">
                <a:solidFill>
                  <a:srgbClr val="002060"/>
                </a:solidFill>
              </a:rPr>
              <a:t>XVIII</a:t>
            </a:r>
            <a:r>
              <a:rPr lang="ru-RU" dirty="0">
                <a:solidFill>
                  <a:srgbClr val="002060"/>
                </a:solidFill>
              </a:rPr>
              <a:t> столетия).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Это </a:t>
            </a:r>
            <a:r>
              <a:rPr lang="ru-RU" dirty="0" err="1">
                <a:solidFill>
                  <a:srgbClr val="002060"/>
                </a:solidFill>
              </a:rPr>
              <a:t>подокладная</a:t>
            </a:r>
            <a:r>
              <a:rPr lang="ru-RU" dirty="0">
                <a:solidFill>
                  <a:srgbClr val="002060"/>
                </a:solidFill>
              </a:rPr>
              <a:t> икона, размер которой составляет 89×70×3 см.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Исполнена в технике темперной живописи.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Ковчег отсутствует .</a:t>
            </a:r>
          </a:p>
        </p:txBody>
      </p:sp>
    </p:spTree>
    <p:extLst>
      <p:ext uri="{BB962C8B-B14F-4D97-AF65-F5344CB8AC3E}">
        <p14:creationId xmlns:p14="http://schemas.microsoft.com/office/powerpoint/2010/main" val="7116863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Ирина Марина Защита\МАрина\IMG_43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034" y="822713"/>
            <a:ext cx="4297191" cy="532859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971600" y="188640"/>
            <a:ext cx="770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solidFill>
                  <a:srgbClr val="C00000"/>
                </a:solidFill>
              </a:rPr>
              <a:t>Икона Святителя Николая Чудотворца</a:t>
            </a:r>
          </a:p>
        </p:txBody>
      </p:sp>
      <p:pic>
        <p:nvPicPr>
          <p:cNvPr id="1027" name="Picture 3" descr="G:\Ирина Марина Защита\МАрина\IMG_64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836712"/>
            <a:ext cx="4592435" cy="52565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7F790CB-1AA3-49BC-835D-43229F166F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Основа имеет прямоугольную форму, состоит из 3-х липовых досок, которые соединены двумя врезными встречными несквозными шпонками.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В центре композиции иконы представлено изображение Святителя Николая Чудотворца, по обе стороны от которого изображены Спаситель и Божия Матерь.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Оборот покрыт морилкой.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913389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Ирина Марина Защита\МАрина\IMG_20141229_1221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760"/>
            <a:ext cx="9010032" cy="456791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259632" y="548680"/>
            <a:ext cx="66967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>
                <a:solidFill>
                  <a:srgbClr val="C00000"/>
                </a:solidFill>
              </a:rPr>
              <a:t>Оборот иконы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BD9502-97E0-4BE6-B79D-068C0597E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C00000"/>
                </a:solidFill>
              </a:rPr>
              <a:t>Процесс работы имел 6 этапов 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EBD7E7C-AEED-4F2A-AAEF-D5663ED165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Укрепление красочного слоя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Удаление потемневшего слоя олифы, лака, пылевых загрязнений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Зачистка основы, в местах утрат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Подведение реставрационного левкаса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Тонирование в местах утрат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Нанесение защитного слоя - олифы</a:t>
            </a:r>
          </a:p>
          <a:p>
            <a:endParaRPr lang="ru-RU" dirty="0">
              <a:solidFill>
                <a:srgbClr val="002060"/>
              </a:solidFill>
            </a:endParaRPr>
          </a:p>
          <a:p>
            <a:endParaRPr lang="ru-RU" dirty="0">
              <a:solidFill>
                <a:srgbClr val="002060"/>
              </a:solidFill>
            </a:endParaRP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10469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23F0600-07A4-44C6-9407-70B1388F99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Прежде чем приступить к реставрационной работе, необходим был ее визуальный осмотр, который показал шелушение грунта, его утраты, особенно в области личного (затрагивая большую часть нимба) и в области руки святого.</a:t>
            </a:r>
          </a:p>
        </p:txBody>
      </p:sp>
    </p:spTree>
    <p:extLst>
      <p:ext uri="{BB962C8B-B14F-4D97-AF65-F5344CB8AC3E}">
        <p14:creationId xmlns:p14="http://schemas.microsoft.com/office/powerpoint/2010/main" val="16183173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180528" y="5949280"/>
            <a:ext cx="3708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solidFill>
                  <a:srgbClr val="C00000"/>
                </a:solidFill>
              </a:rPr>
              <a:t>Шелушение грунта</a:t>
            </a:r>
          </a:p>
        </p:txBody>
      </p:sp>
      <p:pic>
        <p:nvPicPr>
          <p:cNvPr id="1026" name="Picture 2" descr="G:\марина\IMG_43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5799664" cy="3717032"/>
          </a:xfrm>
          <a:prstGeom prst="rect">
            <a:avLst/>
          </a:prstGeom>
          <a:noFill/>
        </p:spPr>
      </p:pic>
      <p:pic>
        <p:nvPicPr>
          <p:cNvPr id="1027" name="Picture 3" descr="G:\марина\IMG_437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538" y="3401616"/>
            <a:ext cx="5724462" cy="34563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36FA13-C3AE-47C7-84CE-6D00598606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340768"/>
            <a:ext cx="8812088" cy="4739357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Сохранность живописи – удовлетворительная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Видны незначительные шелушения красочного слоя по всей поверхности иконы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Имелась значительная утрата личного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Вся поверхность иконы была покрыта толстым потемневшим слоем олифы с наличием мусорных частиц и восковых потеков </a:t>
            </a:r>
          </a:p>
        </p:txBody>
      </p:sp>
    </p:spTree>
    <p:extLst>
      <p:ext uri="{BB962C8B-B14F-4D97-AF65-F5344CB8AC3E}">
        <p14:creationId xmlns:p14="http://schemas.microsoft.com/office/powerpoint/2010/main" val="26801981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G:\марина\IMG_4376 - коп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2996952"/>
            <a:ext cx="2622987" cy="3356992"/>
          </a:xfrm>
          <a:prstGeom prst="rect">
            <a:avLst/>
          </a:prstGeom>
          <a:noFill/>
        </p:spPr>
      </p:pic>
      <p:pic>
        <p:nvPicPr>
          <p:cNvPr id="1026" name="Picture 2" descr="F:\Ирина Марина Защита\МАрина\IMG_437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0"/>
            <a:ext cx="3890700" cy="4824536"/>
          </a:xfrm>
          <a:prstGeom prst="rect">
            <a:avLst/>
          </a:prstGeom>
          <a:noFill/>
        </p:spPr>
      </p:pic>
      <p:sp>
        <p:nvSpPr>
          <p:cNvPr id="4" name="Овал 3"/>
          <p:cNvSpPr/>
          <p:nvPr/>
        </p:nvSpPr>
        <p:spPr>
          <a:xfrm>
            <a:off x="4932040" y="2420888"/>
            <a:ext cx="720080" cy="648072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2915816" y="1196752"/>
            <a:ext cx="482352" cy="482352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2699792" y="2492896"/>
            <a:ext cx="626368" cy="626368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2167764" y="6309320"/>
            <a:ext cx="52115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i="1" dirty="0">
                <a:solidFill>
                  <a:srgbClr val="C00000"/>
                </a:solidFill>
              </a:rPr>
              <a:t>Шелушение, вздутие красочного слоя</a:t>
            </a:r>
          </a:p>
        </p:txBody>
      </p:sp>
      <p:pic>
        <p:nvPicPr>
          <p:cNvPr id="2052" name="Picture 4" descr="G:\марина\IMG_437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86889" y="2420888"/>
            <a:ext cx="2957111" cy="3672954"/>
          </a:xfrm>
          <a:prstGeom prst="rect">
            <a:avLst/>
          </a:prstGeom>
          <a:noFill/>
        </p:spPr>
      </p:pic>
      <p:sp>
        <p:nvSpPr>
          <p:cNvPr id="12" name="Стрелка вправо 11"/>
          <p:cNvSpPr/>
          <p:nvPr/>
        </p:nvSpPr>
        <p:spPr>
          <a:xfrm rot="1535687">
            <a:off x="5941029" y="2825126"/>
            <a:ext cx="648072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 rot="8633412">
            <a:off x="1844243" y="3141365"/>
            <a:ext cx="648072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FDD82E9-C196-4201-BACF-9D089C842B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544616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rgbClr val="C00000"/>
                </a:solidFill>
              </a:rPr>
              <a:t>На первом этапе </a:t>
            </a:r>
            <a:r>
              <a:rPr lang="ru-RU" dirty="0">
                <a:solidFill>
                  <a:srgbClr val="002060"/>
                </a:solidFill>
              </a:rPr>
              <a:t>было проведено укрепление грунта и красочного слоя 5% мездровым клеем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rgbClr val="C00000"/>
                </a:solidFill>
              </a:rPr>
              <a:t>На втором этапе </a:t>
            </a:r>
            <a:r>
              <a:rPr lang="ru-RU" dirty="0">
                <a:solidFill>
                  <a:srgbClr val="002060"/>
                </a:solidFill>
              </a:rPr>
              <a:t>проводились следующие </a:t>
            </a:r>
            <a:r>
              <a:rPr lang="ru-RU" u="sng" dirty="0">
                <a:solidFill>
                  <a:srgbClr val="002060"/>
                </a:solidFill>
              </a:rPr>
              <a:t>реставрационные работы </a:t>
            </a:r>
            <a:r>
              <a:rPr lang="ru-RU" dirty="0">
                <a:solidFill>
                  <a:srgbClr val="002060"/>
                </a:solidFill>
              </a:rPr>
              <a:t>:      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1) сделан контрольный участок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2) сделано контрольное (показательное) раскрытие - первичное удаление верхнего слоя грязи с поверхности живописи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3) удаление потемневшего слоя олифы, пылевых загрязнений на всей поверхности живописи</a:t>
            </a:r>
          </a:p>
        </p:txBody>
      </p:sp>
    </p:spTree>
    <p:extLst>
      <p:ext uri="{BB962C8B-B14F-4D97-AF65-F5344CB8AC3E}">
        <p14:creationId xmlns:p14="http://schemas.microsoft.com/office/powerpoint/2010/main" val="11354331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Ирина Марина Защита\МАрина\IMG_20150206_1436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276872"/>
            <a:ext cx="3384376" cy="2538282"/>
          </a:xfrm>
          <a:prstGeom prst="rect">
            <a:avLst/>
          </a:prstGeom>
          <a:noFill/>
        </p:spPr>
      </p:pic>
      <p:pic>
        <p:nvPicPr>
          <p:cNvPr id="2051" name="Picture 3" descr="C:\Users\1\Desktop\IMG_449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1230" y="188640"/>
            <a:ext cx="5152770" cy="6264696"/>
          </a:xfrm>
          <a:prstGeom prst="rect">
            <a:avLst/>
          </a:prstGeom>
          <a:noFill/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4BBFFD2-57F5-4A5A-844A-2C9825E2A186}"/>
              </a:ext>
            </a:extLst>
          </p:cNvPr>
          <p:cNvSpPr txBox="1"/>
          <p:nvPr/>
        </p:nvSpPr>
        <p:spPr>
          <a:xfrm>
            <a:off x="323528" y="4835257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rgbClr val="C00000"/>
                </a:solidFill>
              </a:rPr>
              <a:t>Контрольный участок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7050373-0400-423E-BB86-5CFCDAA8A1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rgbClr val="C00000"/>
                </a:solidFill>
              </a:rPr>
              <a:t>Последующими этапами стали </a:t>
            </a:r>
            <a:r>
              <a:rPr lang="ru-RU" dirty="0">
                <a:solidFill>
                  <a:srgbClr val="C00000"/>
                </a:solidFill>
              </a:rPr>
              <a:t>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1) зачистка, проклейка основы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2) восполнение утрат древесины на обороте с </a:t>
            </a:r>
            <a:r>
              <a:rPr lang="ru-RU" dirty="0" err="1">
                <a:solidFill>
                  <a:srgbClr val="002060"/>
                </a:solidFill>
              </a:rPr>
              <a:t>опилом</a:t>
            </a:r>
            <a:r>
              <a:rPr lang="ru-RU" dirty="0">
                <a:solidFill>
                  <a:srgbClr val="002060"/>
                </a:solidFill>
              </a:rPr>
              <a:t> и клеем ПВА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3) подведение реставрационного левкаса в местах утрат, его выравнивание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4) тонирование в местах утрат ( в том числе на обороте и на торцах иконы)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729674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Ирина Марина Защита\МАрина\IMG_59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81456" cy="5592561"/>
          </a:xfrm>
          <a:prstGeom prst="rect">
            <a:avLst/>
          </a:prstGeom>
          <a:noFill/>
        </p:spPr>
      </p:pic>
      <p:pic>
        <p:nvPicPr>
          <p:cNvPr id="3075" name="Picture 3" descr="C:\Users\1\Desktop\IMG_60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07496" y="0"/>
            <a:ext cx="4536504" cy="5596494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79512" y="5877272"/>
            <a:ext cx="4392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rgbClr val="C00000"/>
                </a:solidFill>
              </a:rPr>
              <a:t>Раскрытие, Зачистка основы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92080" y="5877272"/>
            <a:ext cx="29576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>
                <a:solidFill>
                  <a:srgbClr val="C00000"/>
                </a:solidFill>
              </a:rPr>
              <a:t>Подведение левкаса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IMG_44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836712"/>
            <a:ext cx="3367185" cy="4044737"/>
          </a:xfrm>
          <a:prstGeom prst="rect">
            <a:avLst/>
          </a:prstGeom>
          <a:noFill/>
        </p:spPr>
      </p:pic>
      <p:pic>
        <p:nvPicPr>
          <p:cNvPr id="3" name="Picture 2" descr="G:\Ирина Марина Защита\МАрина\IMG_20141229_1221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403026" cy="2232248"/>
          </a:xfrm>
          <a:prstGeom prst="rect">
            <a:avLst/>
          </a:prstGeom>
          <a:noFill/>
        </p:spPr>
      </p:pic>
      <p:pic>
        <p:nvPicPr>
          <p:cNvPr id="4099" name="Picture 3" descr="C:\Users\1\Desktop\IMG_603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2681536"/>
            <a:ext cx="3525387" cy="4176464"/>
          </a:xfrm>
          <a:prstGeom prst="rect">
            <a:avLst/>
          </a:prstGeom>
          <a:noFill/>
        </p:spPr>
      </p:pic>
      <p:sp>
        <p:nvSpPr>
          <p:cNvPr id="5" name="Стрелка вправо 4"/>
          <p:cNvSpPr/>
          <p:nvPr/>
        </p:nvSpPr>
        <p:spPr>
          <a:xfrm>
            <a:off x="4427984" y="119675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право 5"/>
          <p:cNvSpPr/>
          <p:nvPr/>
        </p:nvSpPr>
        <p:spPr>
          <a:xfrm rot="8835579">
            <a:off x="5273404" y="531126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24B874D9-3B11-4B86-8FFF-1E8F418250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После выполнения всех предыдущих этапов реставрации, доводились тонировки до окончательного результата.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Личное Святого не проплавлялось. Только был восстановлен рисунок, нанесен </a:t>
            </a:r>
            <a:r>
              <a:rPr lang="ru-RU" dirty="0" err="1">
                <a:solidFill>
                  <a:srgbClr val="002060"/>
                </a:solidFill>
              </a:rPr>
              <a:t>санкирный</a:t>
            </a:r>
            <a:r>
              <a:rPr lang="ru-RU" dirty="0">
                <a:solidFill>
                  <a:srgbClr val="002060"/>
                </a:solidFill>
              </a:rPr>
              <a:t> цвет, так как реставрация данной иконы является музейной.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rgbClr val="C00000"/>
                </a:solidFill>
              </a:rPr>
              <a:t>Окончательным этапом стало </a:t>
            </a:r>
            <a:r>
              <a:rPr lang="ru-RU" dirty="0">
                <a:solidFill>
                  <a:srgbClr val="002060"/>
                </a:solidFill>
              </a:rPr>
              <a:t>нанесение защитного слоя иконы – олифы.</a:t>
            </a:r>
          </a:p>
        </p:txBody>
      </p:sp>
    </p:spTree>
    <p:extLst>
      <p:ext uri="{BB962C8B-B14F-4D97-AF65-F5344CB8AC3E}">
        <p14:creationId xmlns:p14="http://schemas.microsoft.com/office/powerpoint/2010/main" val="11842157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sasha\Desktop\IMG_613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20688"/>
            <a:ext cx="4833412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sasha\Desktop\IMG_614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340768"/>
            <a:ext cx="3257824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652120" y="5949280"/>
            <a:ext cx="3041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Фрагмент личного</a:t>
            </a:r>
          </a:p>
        </p:txBody>
      </p:sp>
    </p:spTree>
    <p:extLst>
      <p:ext uri="{BB962C8B-B14F-4D97-AF65-F5344CB8AC3E}">
        <p14:creationId xmlns:p14="http://schemas.microsoft.com/office/powerpoint/2010/main" val="42553896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Ирина Марина Защита\МАрина\IMG_43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7162" y="836712"/>
            <a:ext cx="4297191" cy="5328592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27012" y="6165304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До реставрации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932040" y="6285744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После реставрации</a:t>
            </a:r>
          </a:p>
        </p:txBody>
      </p:sp>
      <p:pic>
        <p:nvPicPr>
          <p:cNvPr id="1026" name="Picture 2" descr="C:\Users\sasha\Desktop\IMG_613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8424" y="836712"/>
            <a:ext cx="4203655" cy="5299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4FFA5D-17AA-43B1-A551-A4B063A299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48680"/>
            <a:ext cx="9010328" cy="5112568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rgbClr val="FF0000"/>
                </a:solidFill>
                <a:effectLst/>
              </a:rPr>
              <a:t>Один из примеров реставрации станковой темперной живописи – икона спаса </a:t>
            </a:r>
            <a:r>
              <a:rPr lang="ru-RU" dirty="0" err="1">
                <a:solidFill>
                  <a:srgbClr val="FF0000"/>
                </a:solidFill>
                <a:effectLst/>
              </a:rPr>
              <a:t>эммануила</a:t>
            </a:r>
            <a:r>
              <a:rPr lang="ru-RU" dirty="0">
                <a:solidFill>
                  <a:srgbClr val="FF0000"/>
                </a:solidFill>
                <a:effectLst/>
              </a:rPr>
              <a:t> (ориентировочно,</a:t>
            </a:r>
            <a:r>
              <a:rPr lang="en-US" dirty="0">
                <a:solidFill>
                  <a:srgbClr val="FF0000"/>
                </a:solidFill>
                <a:effectLst/>
              </a:rPr>
              <a:t>xix </a:t>
            </a:r>
            <a:r>
              <a:rPr lang="ru-RU" dirty="0">
                <a:solidFill>
                  <a:srgbClr val="FF0000"/>
                </a:solidFill>
                <a:effectLst/>
              </a:rPr>
              <a:t>столетие)</a:t>
            </a:r>
          </a:p>
        </p:txBody>
      </p:sp>
    </p:spTree>
    <p:extLst>
      <p:ext uri="{BB962C8B-B14F-4D97-AF65-F5344CB8AC3E}">
        <p14:creationId xmlns:p14="http://schemas.microsoft.com/office/powerpoint/2010/main" val="5216512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:\марина\IMG_60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2454" y="966913"/>
            <a:ext cx="4276808" cy="4896544"/>
          </a:xfrm>
          <a:prstGeom prst="rect">
            <a:avLst/>
          </a:prstGeom>
          <a:noFill/>
        </p:spPr>
      </p:pic>
      <p:pic>
        <p:nvPicPr>
          <p:cNvPr id="3075" name="Picture 3" descr="G:\марина\IMG_938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908720"/>
            <a:ext cx="4211960" cy="4924902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619672" y="188640"/>
            <a:ext cx="6408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C00000"/>
                </a:solidFill>
              </a:rPr>
              <a:t>«Спас  Эммануил»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39552" y="5949280"/>
            <a:ext cx="36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Половинное раскрытие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60032" y="5949280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После реставрации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G:\марина\IMG_3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368660"/>
            <a:ext cx="5208818" cy="6120680"/>
          </a:xfrm>
          <a:prstGeom prst="rect">
            <a:avLst/>
          </a:prstGeom>
          <a:noFill/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538481E-C87A-4730-9C65-0B0A85E4CF92}"/>
              </a:ext>
            </a:extLst>
          </p:cNvPr>
          <p:cNvSpPr txBox="1"/>
          <p:nvPr/>
        </p:nvSpPr>
        <p:spPr>
          <a:xfrm>
            <a:off x="323528" y="0"/>
            <a:ext cx="1015663" cy="5472608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ru-RU" sz="5400" b="1" i="1" dirty="0">
                <a:solidFill>
                  <a:srgbClr val="C00000"/>
                </a:solidFill>
              </a:rPr>
              <a:t>Оборот иконы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G:\марина\IMG_93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8782" y="0"/>
            <a:ext cx="5865218" cy="6858000"/>
          </a:xfrm>
          <a:prstGeom prst="rect">
            <a:avLst/>
          </a:prstGeom>
          <a:noFill/>
        </p:spPr>
      </p:pic>
      <p:pic>
        <p:nvPicPr>
          <p:cNvPr id="5122" name="Picture 2" descr="G:\марина\IMG_31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476672"/>
            <a:ext cx="3168352" cy="47525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:\марина\IMG_93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44008" cy="6749988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004048" y="764704"/>
            <a:ext cx="38847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>
                <a:solidFill>
                  <a:srgbClr val="C00000"/>
                </a:solidFill>
              </a:rPr>
              <a:t>Лаковое покрытие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364088" y="5013176"/>
            <a:ext cx="34086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>
                <a:solidFill>
                  <a:srgbClr val="C00000"/>
                </a:solidFill>
              </a:rPr>
              <a:t>Восковые пятна</a:t>
            </a:r>
          </a:p>
        </p:txBody>
      </p:sp>
      <p:cxnSp>
        <p:nvCxnSpPr>
          <p:cNvPr id="7" name="Соединительная линия уступом 6"/>
          <p:cNvCxnSpPr/>
          <p:nvPr/>
        </p:nvCxnSpPr>
        <p:spPr>
          <a:xfrm>
            <a:off x="4067944" y="1124744"/>
            <a:ext cx="1080120" cy="216024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Соединительная линия уступом 10"/>
          <p:cNvCxnSpPr/>
          <p:nvPr/>
        </p:nvCxnSpPr>
        <p:spPr>
          <a:xfrm>
            <a:off x="2987824" y="5661248"/>
            <a:ext cx="4464496" cy="216024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G:\марина\IMG_93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-296399"/>
            <a:ext cx="6372200" cy="7450797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56262A1-7DF0-4312-9E9C-BEA3B69EF0A6}"/>
              </a:ext>
            </a:extLst>
          </p:cNvPr>
          <p:cNvSpPr txBox="1"/>
          <p:nvPr/>
        </p:nvSpPr>
        <p:spPr>
          <a:xfrm>
            <a:off x="413464" y="-331390"/>
            <a:ext cx="738664" cy="630932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ru-RU" sz="3600" b="1" i="1" dirty="0">
                <a:solidFill>
                  <a:srgbClr val="C00000"/>
                </a:solidFill>
              </a:rPr>
              <a:t>Половинное раскрытие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G:\марина\IMG_31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46156" y="-97520"/>
            <a:ext cx="6138212" cy="6955520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C63D0B6-D1B5-4DF0-8683-F62B399F53DF}"/>
              </a:ext>
            </a:extLst>
          </p:cNvPr>
          <p:cNvSpPr txBox="1"/>
          <p:nvPr/>
        </p:nvSpPr>
        <p:spPr>
          <a:xfrm>
            <a:off x="179512" y="260648"/>
            <a:ext cx="1292662" cy="576064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ru-RU" sz="3600" b="1" i="1" dirty="0">
                <a:solidFill>
                  <a:srgbClr val="C00000"/>
                </a:solidFill>
              </a:rPr>
              <a:t>В процессе реставрационных работ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G:\марина\IMG_9388 - коп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83760" y="-9480422"/>
            <a:ext cx="2160240" cy="16338422"/>
          </a:xfrm>
          <a:prstGeom prst="rect">
            <a:avLst/>
          </a:prstGeom>
          <a:noFill/>
        </p:spPr>
      </p:pic>
      <p:pic>
        <p:nvPicPr>
          <p:cNvPr id="8195" name="Picture 3" descr="G:\марина\IMG_6034 - копия (3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-9913625"/>
            <a:ext cx="2592288" cy="16771625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3203848" y="476672"/>
            <a:ext cx="360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>
                <a:solidFill>
                  <a:srgbClr val="C00000"/>
                </a:solidFill>
              </a:rPr>
              <a:t>Фрагмент поля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11960" y="1988840"/>
            <a:ext cx="26789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До реставрации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59832" y="4653136"/>
            <a:ext cx="31981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После реставрации</a:t>
            </a:r>
          </a:p>
        </p:txBody>
      </p:sp>
      <p:sp>
        <p:nvSpPr>
          <p:cNvPr id="7" name="Стрелка вправо 6"/>
          <p:cNvSpPr/>
          <p:nvPr/>
        </p:nvSpPr>
        <p:spPr>
          <a:xfrm rot="10800000">
            <a:off x="2483768" y="5157192"/>
            <a:ext cx="762384" cy="2686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>
            <a:off x="6596608" y="2717304"/>
            <a:ext cx="762384" cy="2686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G:\марина\IMG_60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18048"/>
            <a:ext cx="3559499" cy="5139952"/>
          </a:xfrm>
          <a:prstGeom prst="rect">
            <a:avLst/>
          </a:prstGeom>
          <a:noFill/>
        </p:spPr>
      </p:pic>
      <p:pic>
        <p:nvPicPr>
          <p:cNvPr id="3" name="Picture 2" descr="G:\марина\IMG_93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90930" y="0"/>
            <a:ext cx="2853070" cy="4146889"/>
          </a:xfrm>
          <a:prstGeom prst="rect">
            <a:avLst/>
          </a:prstGeom>
          <a:noFill/>
        </p:spPr>
      </p:pic>
      <p:pic>
        <p:nvPicPr>
          <p:cNvPr id="9219" name="Picture 3" descr="G:\марина\IMG_31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1340768"/>
            <a:ext cx="2718048" cy="4077072"/>
          </a:xfrm>
          <a:prstGeom prst="rect">
            <a:avLst/>
          </a:prstGeom>
          <a:noFill/>
        </p:spPr>
      </p:pic>
      <p:sp>
        <p:nvSpPr>
          <p:cNvPr id="5" name="Стрелка вниз 4"/>
          <p:cNvSpPr/>
          <p:nvPr/>
        </p:nvSpPr>
        <p:spPr>
          <a:xfrm rot="3930621">
            <a:off x="6863885" y="4290940"/>
            <a:ext cx="432048" cy="5463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 rot="3930621">
            <a:off x="3614008" y="5553883"/>
            <a:ext cx="432048" cy="5463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G:\марина\IMG_31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01008"/>
            <a:ext cx="4680520" cy="3120347"/>
          </a:xfrm>
          <a:prstGeom prst="rect">
            <a:avLst/>
          </a:prstGeom>
          <a:noFill/>
        </p:spPr>
      </p:pic>
      <p:pic>
        <p:nvPicPr>
          <p:cNvPr id="10243" name="Picture 3" descr="G:\марина\IMG_6034 - копи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64678" cy="3284984"/>
          </a:xfrm>
          <a:prstGeom prst="rect">
            <a:avLst/>
          </a:prstGeom>
          <a:noFill/>
        </p:spPr>
      </p:pic>
      <p:pic>
        <p:nvPicPr>
          <p:cNvPr id="10245" name="Picture 5" descr="G:\марина\IMG_6034 - копия 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24476" y="0"/>
            <a:ext cx="3795996" cy="3358761"/>
          </a:xfrm>
          <a:prstGeom prst="rect">
            <a:avLst/>
          </a:prstGeom>
          <a:noFill/>
        </p:spPr>
      </p:pic>
      <p:pic>
        <p:nvPicPr>
          <p:cNvPr id="10246" name="Picture 6" descr="G:\марина\IMG_310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3573016"/>
            <a:ext cx="4608512" cy="3072342"/>
          </a:xfrm>
          <a:prstGeom prst="rect">
            <a:avLst/>
          </a:prstGeom>
          <a:noFill/>
        </p:spPr>
      </p:pic>
      <p:sp>
        <p:nvSpPr>
          <p:cNvPr id="7" name="Стрелка вниз 6"/>
          <p:cNvSpPr/>
          <p:nvPr/>
        </p:nvSpPr>
        <p:spPr>
          <a:xfrm rot="10800000">
            <a:off x="827584" y="2852936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 rot="10800000">
            <a:off x="8172400" y="2996952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16632"/>
            <a:ext cx="6048672" cy="6929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5F89FC2-545C-453D-A126-E59ECBF718D3}"/>
              </a:ext>
            </a:extLst>
          </p:cNvPr>
          <p:cNvSpPr txBox="1"/>
          <p:nvPr/>
        </p:nvSpPr>
        <p:spPr>
          <a:xfrm>
            <a:off x="179512" y="260648"/>
            <a:ext cx="1846659" cy="576064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ru-RU" sz="3600" b="1" i="1" dirty="0">
                <a:solidFill>
                  <a:srgbClr val="C00000"/>
                </a:solidFill>
              </a:rPr>
              <a:t>После проведения реставрационных работ (окончательный результат)</a:t>
            </a:r>
          </a:p>
        </p:txBody>
      </p:sp>
    </p:spTree>
    <p:extLst>
      <p:ext uri="{BB962C8B-B14F-4D97-AF65-F5344CB8AC3E}">
        <p14:creationId xmlns:p14="http://schemas.microsoft.com/office/powerpoint/2010/main" val="162239256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9C58783-0E35-47CA-8EB7-BD8E885D27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31474" y="1090929"/>
            <a:ext cx="9396536" cy="5733256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Таким образом, работы по реставрации икон это кропотливый,  трудоемкий и долговременный процесс, который требует  самоотдачи  реставратора-иконописца, его мастерства в технике исполнения работы, и ,конечно же, большой любви к своему делу.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Поэтому, к исполнению его может приступать только человек, знающий в возможном совершенстве все виды иконописного рисования и раскрашивания, изучивший Жития Святых нашей православной Церкви и археологию священных облачений, знакомый с текстом Подлинника и Историей  иконописания Византийского и Русского искусства.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i="1" u="sng" dirty="0">
                <a:solidFill>
                  <a:srgbClr val="C00000"/>
                </a:solidFill>
              </a:rPr>
              <a:t>Без этих знаний он не может быть мастером своего искусства</a:t>
            </a:r>
            <a:r>
              <a:rPr lang="ru-RU" dirty="0">
                <a:solidFill>
                  <a:srgbClr val="002060"/>
                </a:solidFill>
              </a:rPr>
              <a:t>, не может быть творцом великого, святого дела, пред которым мы привыкли благоговеть со дня нашего рождения.</a:t>
            </a:r>
          </a:p>
        </p:txBody>
      </p:sp>
    </p:spTree>
    <p:extLst>
      <p:ext uri="{BB962C8B-B14F-4D97-AF65-F5344CB8AC3E}">
        <p14:creationId xmlns:p14="http://schemas.microsoft.com/office/powerpoint/2010/main" val="336618255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D82735-20E1-49E3-AB24-65EDCE0855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A41840"/>
                </a:solidFill>
              </a:rPr>
              <a:t>Список литературы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176BC2D-FAF5-4FE7-BEBA-130EF57E5A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Бобров Ю. Г. , Бобров Ф. Ю. «Консервация и реставрация станковой темперной живописи»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И. П. Сахаров. Техническое учение иконописания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Первоисточник: Реставрация Икон. ВХНРЦ им. </a:t>
            </a:r>
            <a:r>
              <a:rPr lang="ru-RU" dirty="0" err="1">
                <a:solidFill>
                  <a:srgbClr val="002060"/>
                </a:solidFill>
              </a:rPr>
              <a:t>И.Э.Грабаря</a:t>
            </a:r>
            <a:r>
              <a:rPr lang="ru-RU" dirty="0">
                <a:solidFill>
                  <a:srgbClr val="002060"/>
                </a:solidFill>
              </a:rPr>
              <a:t>, Москва 1993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Выгонная А., </a:t>
            </a:r>
            <a:r>
              <a:rPr lang="ru-RU" dirty="0" err="1">
                <a:solidFill>
                  <a:srgbClr val="002060"/>
                </a:solidFill>
              </a:rPr>
              <a:t>Калнин</a:t>
            </a:r>
            <a:r>
              <a:rPr lang="ru-RU" dirty="0">
                <a:solidFill>
                  <a:srgbClr val="002060"/>
                </a:solidFill>
              </a:rPr>
              <a:t> В., Цейтлина М. Основы     реставрации. Мн. Дизайн ПРО 2000 с. 6—7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rgbClr val="002060"/>
                </a:solidFill>
              </a:rPr>
              <a:t>Ссылки 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социальная сеть реставраторов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rgbClr val="002060"/>
                </a:solidFill>
              </a:rPr>
              <a:t>форум реставраторов</a:t>
            </a:r>
          </a:p>
          <a:p>
            <a:pPr>
              <a:buFont typeface="Wingdings" panose="05000000000000000000" pitchFamily="2" charset="2"/>
              <a:buChar char="v"/>
            </a:pPr>
            <a:endParaRPr lang="ru-RU" dirty="0">
              <a:solidFill>
                <a:srgbClr val="00206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58991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748</TotalTime>
  <Words>763</Words>
  <Application>Microsoft Office PowerPoint</Application>
  <PresentationFormat>Экран (4:3)</PresentationFormat>
  <Paragraphs>115</Paragraphs>
  <Slides>38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45" baseType="lpstr">
      <vt:lpstr>Arial</vt:lpstr>
      <vt:lpstr>Calibri</vt:lpstr>
      <vt:lpstr>Franklin Gothic Book</vt:lpstr>
      <vt:lpstr>Franklin Gothic Medium</vt:lpstr>
      <vt:lpstr>Wingdings</vt:lpstr>
      <vt:lpstr>Wingdings 2</vt:lpstr>
      <vt:lpstr>Трек</vt:lpstr>
      <vt:lpstr>Реставрация - это что такое?  Виды реставрации  технологический процесс восстановления станковой живописи</vt:lpstr>
      <vt:lpstr>Презентация PowerPoint</vt:lpstr>
      <vt:lpstr>термин "реставрация" и его определение в истории </vt:lpstr>
      <vt:lpstr>Виды реставрации</vt:lpstr>
      <vt:lpstr>Презентация PowerPoint</vt:lpstr>
      <vt:lpstr>Основные принципы научной                     реставрации и консервации : </vt:lpstr>
      <vt:lpstr>Основные виды реставрации </vt:lpstr>
      <vt:lpstr>технологический процесс восстановления станковой живописи</vt:lpstr>
      <vt:lpstr>Презентация PowerPoint</vt:lpstr>
      <vt:lpstr>Презентация PowerPoint</vt:lpstr>
      <vt:lpstr>Презентация PowerPoint</vt:lpstr>
      <vt:lpstr>Презентация PowerPoint</vt:lpstr>
      <vt:lpstr>Процесс работы имел 6 этапов 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Один из примеров реставрации станковой темперной живописи – икона спаса эммануила (ориентировочно,xix столетие)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Список литературы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МИр</dc:creator>
  <cp:lastModifiedBy>VIP</cp:lastModifiedBy>
  <cp:revision>101</cp:revision>
  <dcterms:created xsi:type="dcterms:W3CDTF">2016-05-22T16:59:25Z</dcterms:created>
  <dcterms:modified xsi:type="dcterms:W3CDTF">2017-11-11T16:56:07Z</dcterms:modified>
</cp:coreProperties>
</file>