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2" r:id="rId2"/>
    <p:sldId id="281" r:id="rId3"/>
    <p:sldId id="286" r:id="rId4"/>
    <p:sldId id="297" r:id="rId5"/>
    <p:sldId id="283" r:id="rId6"/>
    <p:sldId id="284" r:id="rId7"/>
    <p:sldId id="285" r:id="rId8"/>
    <p:sldId id="298" r:id="rId9"/>
    <p:sldId id="301" r:id="rId10"/>
    <p:sldId id="302" r:id="rId11"/>
    <p:sldId id="303" r:id="rId12"/>
    <p:sldId id="288" r:id="rId13"/>
    <p:sldId id="289" r:id="rId14"/>
    <p:sldId id="290" r:id="rId15"/>
    <p:sldId id="291" r:id="rId16"/>
    <p:sldId id="292" r:id="rId17"/>
    <p:sldId id="293" r:id="rId18"/>
    <p:sldId id="296" r:id="rId19"/>
    <p:sldId id="294" r:id="rId20"/>
    <p:sldId id="295" r:id="rId21"/>
    <p:sldId id="280" r:id="rId22"/>
    <p:sldId id="310" r:id="rId23"/>
    <p:sldId id="311" r:id="rId24"/>
    <p:sldId id="287" r:id="rId25"/>
    <p:sldId id="309" r:id="rId26"/>
    <p:sldId id="304" r:id="rId27"/>
    <p:sldId id="306" r:id="rId28"/>
    <p:sldId id="299" r:id="rId29"/>
    <p:sldId id="307" r:id="rId30"/>
    <p:sldId id="300" r:id="rId3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29" y="148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На</a:t>
            </a:r>
            <a:r>
              <a:rPr lang="ru-RU" baseline="0" dirty="0" smtClean="0"/>
              <a:t> начало проекта</a:t>
            </a:r>
            <a:endParaRPr lang="ru-RU" dirty="0"/>
          </a:p>
        </c:rich>
      </c:tx>
      <c:layout/>
    </c:title>
    <c:plotArea>
      <c:layout/>
      <c:pieChart>
        <c:varyColors val="1"/>
        <c:firstSliceAng val="0"/>
      </c:pieChart>
    </c:plotArea>
    <c:legend>
      <c:legendPos val="r"/>
      <c:layout>
        <c:manualLayout>
          <c:xMode val="edge"/>
          <c:yMode val="edge"/>
          <c:x val="0.83298228346456693"/>
          <c:y val="0.63797848104370314"/>
          <c:w val="1.8518518518518535E-2"/>
          <c:h val="8.865902182338346E-3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 конец проекта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5.8333333333333376E-2"/>
          <c:y val="0.17316366704161973"/>
          <c:w val="0.58209208223972053"/>
          <c:h val="0.7859513456340346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Лист1!$A$2:$A$5</c:f>
              <c:strCache>
                <c:ptCount val="3"/>
                <c:pt idx="1">
                  <c:v>сред. ур.</c:v>
                </c:pt>
                <c:pt idx="2">
                  <c:v>нижесред 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12</c:v>
                </c:pt>
                <c:pt idx="2">
                  <c:v>4</c:v>
                </c:pt>
              </c:numCache>
            </c:numRef>
          </c:val>
        </c:ser>
      </c:pie3DChart>
    </c:plotArea>
    <c:legend>
      <c:legendPos val="r"/>
      <c:legendEntry>
        <c:idx val="0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3666666666666671"/>
          <c:y val="0.29879190101237346"/>
          <c:w val="0.34333333333333332"/>
          <c:h val="0.38586276715410606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 начало проекта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Лист1!$A$2:$A$5</c:f>
              <c:strCache>
                <c:ptCount val="4"/>
                <c:pt idx="1">
                  <c:v>сред. ур.</c:v>
                </c:pt>
                <c:pt idx="2">
                  <c:v>нижесред.</c:v>
                </c:pt>
                <c:pt idx="3">
                  <c:v>низ. Ур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3</c:v>
                </c:pt>
                <c:pt idx="2">
                  <c:v>7</c:v>
                </c:pt>
                <c:pt idx="3">
                  <c:v>5</c:v>
                </c:pt>
              </c:numCache>
            </c:numRef>
          </c:val>
        </c:ser>
      </c:pie3DChart>
    </c:plotArea>
    <c:legend>
      <c:legendPos val="r"/>
      <c:legendEntry>
        <c:idx val="0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AC5776-DE70-48FA-A914-3A84E8F41A39}" type="datetimeFigureOut">
              <a:rPr lang="ru-RU" smtClean="0"/>
              <a:pPr/>
              <a:t>10.11.2019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36ABB3-0E00-492C-A4B1-5773701672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36ABB3-0E00-492C-A4B1-5773701672D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36ABB3-0E00-492C-A4B1-5773701672D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tambov911.narod.ru/index/0-32" TargetMode="External"/><Relationship Id="rId2" Type="http://schemas.openxmlformats.org/officeDocument/2006/relationships/hyperlink" Target="http://www.patriarchia.r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			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7400" y="685800"/>
            <a:ext cx="58268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Педагогический проект </a:t>
            </a:r>
          </a:p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«Храмы Тамбова»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7200" y="6324600"/>
            <a:ext cx="1613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Тамбов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static.panoramio.com/photos/original/736369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971800"/>
            <a:ext cx="4907928" cy="32766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791200" y="5257800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Выполнили: воспитатели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Юдина Г.П.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Аббасова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О.Е.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А. Майков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КОГДА, ГОНИМ ТОСКОЙ НЕУТЕШИМОЙ…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Когда, гоним тоской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неутешимой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Войдёшь во храм и станешь там в тиши,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Потерянный в толпе необозримой,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часть одной страдающей души.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Невольно в ней твое потонет горе,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Почувствуешь, что дух твой вдруг влился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Таинственно в свое родное море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заодно с ним рвётся в небеса.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Возросший интерес к знаниям о храмах ,	истории  православной культуры.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Пренебрежение к святыням Православия привело к невосполнимым потерям многих культурно- исторических ценностей.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Паспорт проекта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деятельности - практико-ориентированный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форме организации - подгрупповой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характеру контактов - открытый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содержанию - познавательный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продолжительности – долгосрочный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Цель 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 txBox="1">
            <a:spLocks noGrp="1"/>
          </p:cNvSpPr>
          <p:nvPr>
            <p:ph idx="1"/>
          </p:nvPr>
        </p:nvSpPr>
        <p:spPr bwMode="auto">
          <a:xfrm>
            <a:off x="457200" y="1752600"/>
            <a:ext cx="8153400" cy="391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Введение понятия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« </a:t>
            </a:r>
            <a:r>
              <a:rPr lang="ru-RU" sz="3600" noProof="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равославный храм», его назначение, внешний вид и устройство.</a:t>
            </a:r>
          </a:p>
        </p:txBody>
      </p:sp>
      <p:sp>
        <p:nvSpPr>
          <p:cNvPr id="5" name="Rectangle 3"/>
          <p:cNvSpPr txBox="1">
            <a:spLocks/>
          </p:cNvSpPr>
          <p:nvPr/>
        </p:nvSpPr>
        <p:spPr bwMode="auto">
          <a:xfrm>
            <a:off x="914400" y="1772816"/>
            <a:ext cx="7620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endParaRPr kumimoji="0" lang="ru-RU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914400" y="177281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endParaRPr kumimoji="0" lang="ru-RU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Формировать представление о ценности православного храма как общенародного дома для молитв, святыни для православных людей.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Развивать интерес к знаниям о храмах, мотивацию к изучению православной культуры, обогащать , активизировать историко-культурный словарь воспитанников.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Воспитывать ценностное отношение к духовному, историческому и культурному наследию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Проблемные вопросы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Назначение храма  как один из аспектов изучения истории родного края.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Какие элементарные представления о православных храмах знают дети старшего дошкольного возраста.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Способствует ли формирование представлений о ценности православного храма в воспитании бережного отношения к культурному , историческому и духовному наследию.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Условия реализации проекта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Объединение усилий педагогического коллектива, родителей для поиска эффективных методов и приемов, для реализации познавательного интереса к духовному, историческому, и культурному наследию у детей старшего дошкольного возраста.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Посещение храма.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наглядно- развивающей среды.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Личностно-ориентированная модель обучения.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Этапы проекта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295400" y="1905000"/>
            <a:ext cx="2971800" cy="2209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Организационно - подготовительный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4200" y="228600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876800" y="1905000"/>
            <a:ext cx="2895600" cy="1981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Основной.</a:t>
            </a:r>
          </a:p>
        </p:txBody>
      </p:sp>
      <p:sp>
        <p:nvSpPr>
          <p:cNvPr id="9" name="Овал 8"/>
          <p:cNvSpPr/>
          <p:nvPr/>
        </p:nvSpPr>
        <p:spPr>
          <a:xfrm>
            <a:off x="3124200" y="4419600"/>
            <a:ext cx="3048000" cy="1981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Заключительный.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Организационно-подготовительный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Изучение научно- методической литературы.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Подготовка материалов для знакомства и изучения.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картотеки фотографий ,картинок по тематике « Православные храмы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Тамбовщины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Мониторинг компетентности детей.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Обсуждение с педагогами, родителями по вопросам связанных с проведением проект</a:t>
            </a:r>
            <a:r>
              <a:rPr lang="ru-RU" dirty="0" smtClean="0"/>
              <a:t>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Основной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Чтение научно-познавательной литературы.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Образовательная деятельность по познавательному развитию с использование ЭОР.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Рассматривание фотографий, картинок.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Посещение храма с родителями.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Организация проектной деятельности.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Понятия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Храм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Священник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Кадило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Благословение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Канун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Икона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Иконостас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Царские врата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Алтарь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Купель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http://cs410718.vk.me/v410718957/d7c/qcCmaeQ0FZ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1905000"/>
            <a:ext cx="4114800" cy="39193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Храм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600200"/>
            <a:ext cx="4038600" cy="40386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Храм-это архитектурное сооружение, предназначенное для богослужений и религиозных обрядов.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http://azbyka.ru/palomnik/images/thumb/e/e5/%D0%92%D0%9E%D0%B7%D0%BD%D0%B5%D1%81%D0%B5%D0%BD%D1%81%D0%BA%D0%B8%D0%B9_%D1%81%D0%BE%D0%B1%D0%BE%D1%80_%D0%A2%D0%B0%D0%BC%D0%B1%D0%BE%D0%B2.jpg/984px-%D0%92%D0%9E%D0%B7%D0%BD%D0%B5%D1%81%D0%B5%D0%BD%D1%81%D0%BA%D0%B8%D0%B9_%D1%81%D0%BE%D0%B1%D0%BE%D1%80_%D0%A2%D0%B0%D0%BC%D0%B1%D0%BE%D0%B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1600200"/>
            <a:ext cx="4343400" cy="3968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Священник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47800"/>
            <a:ext cx="3124200" cy="47244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Священник-это служитель в храме, имеет право совершать богослужение и различные обряды.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://img1.liveinternet.ru/images/attach/c/8/101/851/101851333_svyaschennik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143000"/>
            <a:ext cx="2543175" cy="2551681"/>
          </a:xfrm>
          <a:prstGeom prst="rect">
            <a:avLst/>
          </a:prstGeom>
          <a:noFill/>
        </p:spPr>
      </p:pic>
      <p:pic>
        <p:nvPicPr>
          <p:cNvPr id="32772" name="Picture 4" descr="http://www.irkutsk-350.ru/upload/iblock/17d/30388.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6200" y="3276600"/>
            <a:ext cx="21336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Кадило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5000" y="1295400"/>
            <a:ext cx="2895600" cy="45720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Кадило- разжигается при помощи раскаленного угля, на который кладется ладан- душистая смола восточных деревьев. При сгорании он обладает благовонный дым.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Покодить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комму-то » означает «выразить почтение»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http://i031.radikal.ru/1211/4f/7f7acb5ee1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2480" y="1600200"/>
            <a:ext cx="4114800" cy="3429000"/>
          </a:xfrm>
          <a:prstGeom prst="rect">
            <a:avLst/>
          </a:prstGeom>
          <a:noFill/>
        </p:spPr>
      </p:pic>
      <p:pic>
        <p:nvPicPr>
          <p:cNvPr id="31748" name="Picture 4" descr="http://ortox.ru/uploadfile/products/1440/big/5770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295400"/>
            <a:ext cx="1371600" cy="411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Канун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2895600" cy="49530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Панихидный столик, на котором зажжено множество свечей.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Там ставят свечи и молятся о людях уже ушедших из земной жизни.</a:t>
            </a:r>
          </a:p>
          <a:p>
            <a:endParaRPr lang="ru-RU" dirty="0"/>
          </a:p>
        </p:txBody>
      </p:sp>
      <p:pic>
        <p:nvPicPr>
          <p:cNvPr id="30722" name="Picture 2" descr="http://parikmaher.net.ru/uploads/monthly_09_2010/post-16064-128344502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066800"/>
            <a:ext cx="2743200" cy="3962400"/>
          </a:xfrm>
          <a:prstGeom prst="rect">
            <a:avLst/>
          </a:prstGeom>
          <a:noFill/>
        </p:spPr>
      </p:pic>
      <p:pic>
        <p:nvPicPr>
          <p:cNvPr id="30724" name="Picture 4" descr="http://bez-maski.ucoz.ru/_ph/50/7096029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3048000"/>
            <a:ext cx="2514600" cy="34605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Благословение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6000"/>
            <a:ext cx="3048000" cy="35814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такое пожелание добра, которое сочетается с молитвой к Богу. О том , чтобы это добро осуществилось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http://www2.stihi.ru/pics/2013/04/28/77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371600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Купель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676401"/>
            <a:ext cx="3200400" cy="3886200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Купель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сосуд, наподобие большого потира, в который наливается вода для крещения младенцев.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8370" name="Picture 2" descr="http://www.video-photo.su/krestiny---/images/-mg-0073-2-foto-dlya-saita-1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399" y="1524000"/>
            <a:ext cx="4727687" cy="40088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Строение православного  храма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14800" y="1371600"/>
            <a:ext cx="4876800" cy="44958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Притвор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западная часть храма, где находится главный вход.</a:t>
            </a:r>
          </a:p>
          <a:p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Алтарь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-главное место жилище Бога, восточная часть.</a:t>
            </a:r>
          </a:p>
          <a:p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Иконостас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-место где расположены иконы, отделяет от алтаря.</a:t>
            </a:r>
          </a:p>
          <a:p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Икона-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изображение самого Бога или Божьей Матери ,или святых ангелов, святых угодников.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http://images.myshared.ru/5/437263/slide_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00200"/>
            <a:ext cx="37338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495800"/>
            <a:ext cx="7924800" cy="1600200"/>
          </a:xfrm>
        </p:spPr>
        <p:txBody>
          <a:bodyPr>
            <a:normAutofit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Впереди церкви целая стена из икон –иконостас. В центре иконостаса –двери, они называются </a:t>
            </a:r>
            <a:r>
              <a:rPr lang="ru-RU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Царские врата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Справа от Царских врат икона Христа, слева- всегда икона Марии (Божьей матери)</a:t>
            </a:r>
          </a:p>
          <a:p>
            <a:endParaRPr lang="ru-RU" dirty="0"/>
          </a:p>
        </p:txBody>
      </p:sp>
      <p:pic>
        <p:nvPicPr>
          <p:cNvPr id="27650" name="Picture 2" descr="http://cs623429.vk.me/v623429487/4c333/gZ8PZJ7_h1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533400"/>
            <a:ext cx="6705600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76600" y="6248400"/>
            <a:ext cx="4903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Архиерейское подворье – Свято-Троицкий храм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://www.msktambov.ru/wp-content/uploads/taisia/2014/05/spUPyzbwu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1219200"/>
            <a:ext cx="5662245" cy="46482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209800" y="152400"/>
            <a:ext cx="54622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Храмы нашего города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Picture 4" descr="http://images.vfl.ru/ii/1371967691/5ddecaf2/2571521_m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838200"/>
            <a:ext cx="2761785" cy="3276600"/>
          </a:xfrm>
          <a:prstGeom prst="rect">
            <a:avLst/>
          </a:prstGeom>
          <a:noFill/>
        </p:spPr>
      </p:pic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228600" y="3870570"/>
            <a:ext cx="2819400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Троица – один из самых любимых православных праздников. 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Святая Троица – Бог, единый по существу и троичный в Лицах (Ипостасях); Отец, Сын и Святой Дух. Бог Отец, Бог Сын и Бог Дух Святой – Единый и единственный Бог, познаваемый в трех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равнославных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равновеликих, не сливающихся между Собою, но и нераздельных в едином Существе, Лицах, или Ипостасях.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876800" y="228600"/>
            <a:ext cx="327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Храм Покрова Божьей Матери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s.vtambove.ru/photos/0/2/94/50fcc07d8d4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990600"/>
            <a:ext cx="5389215" cy="4495800"/>
          </a:xfrm>
          <a:prstGeom prst="rect">
            <a:avLst/>
          </a:prstGeom>
          <a:noFill/>
        </p:spPr>
      </p:pic>
      <p:pic>
        <p:nvPicPr>
          <p:cNvPr id="8" name="Picture 4" descr="http://www.zoda.gov.ua/images/article/1/000018/18257/foto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152400"/>
            <a:ext cx="2807723" cy="4191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57200" y="4419600"/>
            <a:ext cx="2895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период земной жизни Богородица много страдала. Самым тяжким испытанием была казнь Иисуса Христа. После смерти все ее страдания были возмещены славой и небесной радостью.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86200" y="5638800"/>
            <a:ext cx="381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мать она понимает все человеческие страдания и помогает каждому, кто к ней обращается.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eparhia-tmb.ru/wp-content/uploads/2014/08/Panteleimovskiy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1447800"/>
            <a:ext cx="5486400" cy="4876800"/>
          </a:xfrm>
          <a:prstGeom prst="rect">
            <a:avLst/>
          </a:prstGeom>
          <a:noFill/>
        </p:spPr>
      </p:pic>
      <p:pic>
        <p:nvPicPr>
          <p:cNvPr id="5" name="Picture 4" descr="http://molitva-lechit.narod.ru/img/c-iko/3-pant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0"/>
            <a:ext cx="2971800" cy="349997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800600" y="609600"/>
            <a:ext cx="4026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Храм во имя св.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вмч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Пантелеимона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04800" y="3581401"/>
            <a:ext cx="28956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Главным покровителем и целителем для православных христиан уже третье тысячелетие является святой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Пантелеимон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усердно прочитав молитву которому больные люди выздоравливают. 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Святой великомученик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целитель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Пантелеимон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является главным покровителем всех врачей и больных...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75438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Церковный этикет для родителей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и их детей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600200"/>
            <a:ext cx="7848600" cy="4876800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Женщины должны входить в храм скромно одетыми и с покрытой головой.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Мужчины же должны стоять на службе с непокрытой головой и снимать головные уборы перед ступенями церкви.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 время постов следует одевать одежду темных тонов, во время праздников — светлых.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 церковной паперти запрещается курить, в храм нельзя заходить с животными или птицами.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Приходить к службе следует за 5–10 минут до ее начала. При входе осените себя крестным знамением, а затем поклонитесь в пояс. 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Разговаривать в храме следует только вполголоса и то только в крайнем случае. Громко разговаривать, мешать другим прихожанам категорически запрещено.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Ни в коем случае нельзя держать руки в карманах, жевать жевательную резинку.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715000"/>
          </a:xfrm>
        </p:spPr>
        <p:txBody>
          <a:bodyPr>
            <a:normAutofit fontScale="25000" lnSpcReduction="20000"/>
          </a:bodyPr>
          <a:lstStyle/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Если нет необходимости, лучше оставаться на одном месте, чтобы не мешать остальным прихожанам. По этой же причине следует очень осторожно устанавливать свечи и прикладываться к иконам.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Если вы пришли в храм с маленькими детьми, следите, чтобы они не шумели и не мешали молящимся, в противном случае лучше выйти с ребенком из храма.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В храме не разрешается сидеть, только если вы себя очень плохо чувствуете. Но даже и в этом случае нельзя сидеть, положив ногу на ногу.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Увидев, что молящиеся встали на колени, сделайте то же самое.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Знайте, что в храме надо оставаться до полного окончания богослужения. Покинуть его можно только в случае серьезной необходимости либо плохого самочувствия.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При выходе из храма следует три раза перекреститься.</a:t>
            </a:r>
          </a:p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Крестик, который не предназначен для всеобщего обозрения и не является ювелирным украшением, следует носить под одеждой, ближе к телу. И никогда не снимать! Крещеным без крестика не следует заходить в храм.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Заключительный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проблемно-ориентированного анализа.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Мониторинг детей.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Создание наглядной информации для родителей, детей  ( буклеты, папки-передвижки и т.д.)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Размещение материалов проекта в социальных сетях.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Мониторинг познавательного развития об элементарном представлении  Православных храмов своего города.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3400" y="1905000"/>
          <a:ext cx="4114800" cy="4297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105400" y="1752600"/>
          <a:ext cx="3810000" cy="355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990600" y="1676400"/>
          <a:ext cx="37338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детей сформировались элементарные представления о православном храме, архитектурном строение храма.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Познакомились с правилами поведения в храме.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Познакомились с некоторыми храмами города Тамбова и с их историей возникновения.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Активизировался историко-культурный словарь воспитанников.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Улучшилось восприятие окружающего мира.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Развился интеллектуальный потенциал ребенка.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Перспективы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Разработка методических рекомендаций для воспитателей и педагогов «Повышение качества и эффективности развития интеллектуально – познавательных способностей старших дошкольников».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Используемые ресурсы.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fontAlgn="base"/>
            <a:r>
              <a:rPr lang="en-US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http://www.patriarchia.ru/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Официальный сайт Русской Православной Церкви.</a:t>
            </a: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http://tambov911.narod.ru/index/0-32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Персональный сайт- храмы и монастыри Тамбова.</a:t>
            </a: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Долженкова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М.И. Тамбовская художественная культура : учебное пособие / М.И.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Долженкова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Ю.А. Толмачев. – Тамбов : Изд-во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Тамб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ун-та, 2006. – 216 с. – 230 экз. – ISBN 5-8265-0518-4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Другая 2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92D050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727</TotalTime>
  <Words>1070</Words>
  <Application>Microsoft Office PowerPoint</Application>
  <PresentationFormat>Экран (4:3)</PresentationFormat>
  <Paragraphs>130</Paragraphs>
  <Slides>30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Office Theme</vt:lpstr>
      <vt:lpstr>   </vt:lpstr>
      <vt:lpstr>Слайд 2</vt:lpstr>
      <vt:lpstr>Актуальность</vt:lpstr>
      <vt:lpstr>Паспорт проекта</vt:lpstr>
      <vt:lpstr>Цель </vt:lpstr>
      <vt:lpstr>Задачи</vt:lpstr>
      <vt:lpstr>Проблемные вопросы</vt:lpstr>
      <vt:lpstr>Условия реализации проекта</vt:lpstr>
      <vt:lpstr>Этапы проекта</vt:lpstr>
      <vt:lpstr>Организационно-подготовительный</vt:lpstr>
      <vt:lpstr>Основной</vt:lpstr>
      <vt:lpstr>Понятия</vt:lpstr>
      <vt:lpstr>Храм</vt:lpstr>
      <vt:lpstr>Священник</vt:lpstr>
      <vt:lpstr>Кадило</vt:lpstr>
      <vt:lpstr>Канун</vt:lpstr>
      <vt:lpstr>Благословение</vt:lpstr>
      <vt:lpstr>Купель</vt:lpstr>
      <vt:lpstr>Строение православного  храма</vt:lpstr>
      <vt:lpstr>Слайд 20</vt:lpstr>
      <vt:lpstr>Слайд 21</vt:lpstr>
      <vt:lpstr>Слайд 22</vt:lpstr>
      <vt:lpstr>Слайд 23</vt:lpstr>
      <vt:lpstr>Церковный этикет для родителей  и их детей</vt:lpstr>
      <vt:lpstr>Слайд 25</vt:lpstr>
      <vt:lpstr>Заключительный</vt:lpstr>
      <vt:lpstr>Мониторинг познавательного развития об элементарном представлении  Православных храмов своего города.</vt:lpstr>
      <vt:lpstr>Результат </vt:lpstr>
      <vt:lpstr>Перспективы</vt:lpstr>
      <vt:lpstr>Используемые ресурсы.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276</cp:revision>
  <dcterms:created xsi:type="dcterms:W3CDTF">2016-02-13T13:55:37Z</dcterms:created>
  <dcterms:modified xsi:type="dcterms:W3CDTF">2019-11-10T08:29:31Z</dcterms:modified>
</cp:coreProperties>
</file>