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6" r:id="rId2"/>
    <p:sldId id="287" r:id="rId3"/>
    <p:sldId id="276" r:id="rId4"/>
    <p:sldId id="257" r:id="rId5"/>
    <p:sldId id="258" r:id="rId6"/>
    <p:sldId id="270" r:id="rId7"/>
    <p:sldId id="256" r:id="rId8"/>
    <p:sldId id="260" r:id="rId9"/>
    <p:sldId id="263" r:id="rId10"/>
    <p:sldId id="261" r:id="rId11"/>
    <p:sldId id="262" r:id="rId12"/>
    <p:sldId id="267" r:id="rId13"/>
    <p:sldId id="259" r:id="rId14"/>
    <p:sldId id="265" r:id="rId15"/>
    <p:sldId id="266" r:id="rId16"/>
    <p:sldId id="264" r:id="rId17"/>
    <p:sldId id="268" r:id="rId18"/>
    <p:sldId id="288" r:id="rId19"/>
    <p:sldId id="28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3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310E670-8AAD-4F95-9245-DC12425CC951}" type="datetimeFigureOut">
              <a:rPr lang="ru-RU" smtClean="0"/>
              <a:t>21.01.2017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2B54C63-9D63-4752-8F84-658A75EF1D0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689" TargetMode="External"/><Relationship Id="rId13" Type="http://schemas.openxmlformats.org/officeDocument/2006/relationships/hyperlink" Target="https://ru.wikipedia.org/wiki/1707" TargetMode="External"/><Relationship Id="rId18" Type="http://schemas.openxmlformats.org/officeDocument/2006/relationships/hyperlink" Target="https://ru.wikipedia.org/wiki/1958" TargetMode="External"/><Relationship Id="rId26" Type="http://schemas.openxmlformats.org/officeDocument/2006/relationships/hyperlink" Target="https://ru.wikipedia.org/wiki/1985" TargetMode="External"/><Relationship Id="rId39" Type="http://schemas.openxmlformats.org/officeDocument/2006/relationships/hyperlink" Target="https://ru.wikipedia.org/wiki/1937" TargetMode="External"/><Relationship Id="rId3" Type="http://schemas.openxmlformats.org/officeDocument/2006/relationships/hyperlink" Target="https://ru.wikipedia.org/wiki/%D0%92%D0%B5%D0%BB%D0%B8%D0%BA%D0%B0%D1%8F_%D1%85%D0%B0%D1%80%D1%82%D0%B8%D1%8F_%D0%B2%D0%BE%D0%BB%D1%8C%D0%BD%D0%BE%D1%81%D1%82%D0%B5%D0%B9" TargetMode="External"/><Relationship Id="rId21" Type="http://schemas.openxmlformats.org/officeDocument/2006/relationships/hyperlink" Target="https://ru.wikipedia.org/wiki/1978" TargetMode="External"/><Relationship Id="rId34" Type="http://schemas.openxmlformats.org/officeDocument/2006/relationships/hyperlink" Target="https://ru.wikipedia.org/wiki/1971" TargetMode="External"/><Relationship Id="rId42" Type="http://schemas.openxmlformats.org/officeDocument/2006/relationships/hyperlink" Target="https://ru.wikipedia.org/w/index.php?title=%D0%9C%D0%B5%D1%81%D1%82%D0%BD%D1%8B%D0%B5_%D0%BE%D1%80%D0%B3%D0%B0%D0%BD%D1%8B_%D0%B2%D0%BB%D0%B0%D1%81%D1%82%D0%B8&amp;action=edit&amp;redlink=1" TargetMode="External"/><Relationship Id="rId47" Type="http://schemas.openxmlformats.org/officeDocument/2006/relationships/hyperlink" Target="https://ru.wikipedia.org/wiki/%D0%94%D0%B0%D0%B9%D1%81%D0%B8,_%D0%90%D0%BB%D1%8C%D0%B1%D0%B5%D1%80%D1%82_%D0%92%D1%8D%D0%BD%D0%BD" TargetMode="External"/><Relationship Id="rId7" Type="http://schemas.openxmlformats.org/officeDocument/2006/relationships/hyperlink" Target="https://ru.wikipedia.org/wiki/%D0%91%D0%B8%D0%BB%D0%BB%D1%8C_%D0%BE_%D0%BF%D1%80%D0%B0%D0%B2%D0%B0%D1%85_1689" TargetMode="External"/><Relationship Id="rId12" Type="http://schemas.openxmlformats.org/officeDocument/2006/relationships/hyperlink" Target="https://ru.wikipedia.org/wiki/1706" TargetMode="External"/><Relationship Id="rId17" Type="http://schemas.openxmlformats.org/officeDocument/2006/relationships/hyperlink" Target="https://ru.wikipedia.org/w/index.php?title=%D0%97%D0%B0%D0%BA%D0%BE%D0%BD_%D0%BE_%D0%BF%D1%8D%D1%80%D0%B0%D1%85&amp;action=edit&amp;redlink=1" TargetMode="External"/><Relationship Id="rId25" Type="http://schemas.openxmlformats.org/officeDocument/2006/relationships/hyperlink" Target="https://ru.wikipedia.org/wiki/1983" TargetMode="External"/><Relationship Id="rId33" Type="http://schemas.openxmlformats.org/officeDocument/2006/relationships/hyperlink" Target="https://ru.wikipedia.org/w/index.php?title=%D0%98%D0%BC%D0%BC%D0%B8%D0%B3%D1%80%D0%B0%D1%86%D0%B8%D0%BE%D0%BD%D0%BD%D1%8B%D0%B9_%D0%B0%D0%BA%D1%82&amp;action=edit&amp;redlink=1" TargetMode="External"/><Relationship Id="rId38" Type="http://schemas.openxmlformats.org/officeDocument/2006/relationships/hyperlink" Target="https://ru.wikipedia.org/w/index.php?title=%D0%97%D0%B0%D0%BA%D0%BE%D0%BD_%D0%BE_%D0%BC%D0%B8%D0%BD%D0%B8%D1%81%D1%82%D1%80%D0%B0%D1%85_%D0%9A%D0%BE%D1%80%D0%BE%D0%BD%D1%8B&amp;action=edit&amp;redlink=1" TargetMode="External"/><Relationship Id="rId46" Type="http://schemas.openxmlformats.org/officeDocument/2006/relationships/hyperlink" Target="https://ru.wikipedia.org/wiki/%D0%91%D0%BB%D1%8D%D0%BA%D1%81%D1%82%D0%BE%D0%BD,_%D0%A3%D0%B8%D0%BB%D1%8C%D1%8F%D0%BC" TargetMode="External"/><Relationship Id="rId2" Type="http://schemas.openxmlformats.org/officeDocument/2006/relationships/hyperlink" Target="https://ru.wikipedia.org/wiki/XX_%D0%B2%D0%B5%D0%BA" TargetMode="External"/><Relationship Id="rId16" Type="http://schemas.openxmlformats.org/officeDocument/2006/relationships/hyperlink" Target="https://ru.wikipedia.org/wiki/1949" TargetMode="External"/><Relationship Id="rId20" Type="http://schemas.openxmlformats.org/officeDocument/2006/relationships/hyperlink" Target="https://ru.wikipedia.org/w/index.php?title=%D0%97%D0%B0%D0%BA%D0%BE%D0%BD_%D0%BE_%D0%9F%D0%B0%D0%BB%D0%B0%D1%82%D0%B5_%D0%BE%D0%B1%D1%89%D0%B8%D0%BD&amp;action=edit&amp;redlink=1" TargetMode="External"/><Relationship Id="rId29" Type="http://schemas.openxmlformats.org/officeDocument/2006/relationships/hyperlink" Target="https://ru.wikipedia.org/w/index.php?title=%D0%97%D0%B0%D0%BA%D0%BE%D0%BD_%D0%BE_%D0%B3%D1%80%D0%B0%D0%B6%D0%B4%D0%B0%D0%BD%D1%81%D1%82%D0%B2%D0%B5&amp;action=edit&amp;redlink=1" TargetMode="External"/><Relationship Id="rId41" Type="http://schemas.openxmlformats.org/officeDocument/2006/relationships/hyperlink" Target="https://ru.wikipedia.org/w/index.php?title=%D0%9C%D0%B8%D0%BD%D0%B8%D1%81%D1%82%D1%80_%D0%9A%D0%BE%D1%80%D0%BE%D0%BD%D1%8B&amp;action=edit&amp;redlink=1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ru.wikipedia.org/wiki/1679" TargetMode="External"/><Relationship Id="rId11" Type="http://schemas.openxmlformats.org/officeDocument/2006/relationships/hyperlink" Target="https://ru.wikipedia.org/wiki/%D0%90%D0%BA%D1%82_%D0%BE%D0%B1_%D0%A3%D0%BD%D0%B8%D0%B8_(1707)" TargetMode="External"/><Relationship Id="rId24" Type="http://schemas.openxmlformats.org/officeDocument/2006/relationships/hyperlink" Target="https://ru.wikipedia.org/wiki/1974" TargetMode="External"/><Relationship Id="rId32" Type="http://schemas.openxmlformats.org/officeDocument/2006/relationships/hyperlink" Target="https://ru.wikipedia.org/wiki/1981" TargetMode="External"/><Relationship Id="rId37" Type="http://schemas.openxmlformats.org/officeDocument/2006/relationships/hyperlink" Target="https://ru.wikipedia.org/wiki/%D0%92%D0%B5%D1%81%D1%82%D0%BC%D0%B8%D0%BD%D1%81%D1%82%D0%B5%D1%80%D1%81%D0%BA%D0%B8%D0%B9_%D1%81%D1%82%D0%B0%D1%82%D1%83%D1%82_1931" TargetMode="External"/><Relationship Id="rId40" Type="http://schemas.openxmlformats.org/officeDocument/2006/relationships/hyperlink" Target="https://ru.wikipedia.org/wiki/1975" TargetMode="External"/><Relationship Id="rId45" Type="http://schemas.openxmlformats.org/officeDocument/2006/relationships/hyperlink" Target="https://ru.wikipedia.org/wiki/%D0%9F%D1%80%D0%B0%D0%B2%D0%B0_%D1%87%D0%B5%D0%BB%D0%BE%D0%B2%D0%B5%D0%BA%D0%B0" TargetMode="External"/><Relationship Id="rId5" Type="http://schemas.openxmlformats.org/officeDocument/2006/relationships/hyperlink" Target="https://ru.wikipedia.org/wiki/%D0%A5%D0%B0%D0%B1%D0%B5%D0%B0%D1%81_%D0%BA%D0%BE%D1%80%D0%BF%D1%83%D1%81_%D0%B0%D0%BA%D1%82" TargetMode="External"/><Relationship Id="rId15" Type="http://schemas.openxmlformats.org/officeDocument/2006/relationships/hyperlink" Target="https://ru.wikipedia.org/wiki/1911" TargetMode="External"/><Relationship Id="rId23" Type="http://schemas.openxmlformats.org/officeDocument/2006/relationships/hyperlink" Target="https://ru.wikipedia.org/wiki/1969" TargetMode="External"/><Relationship Id="rId28" Type="http://schemas.openxmlformats.org/officeDocument/2006/relationships/hyperlink" Target="https://ru.wikipedia.org/wiki/2000" TargetMode="External"/><Relationship Id="rId36" Type="http://schemas.openxmlformats.org/officeDocument/2006/relationships/hyperlink" Target="https://ru.wikipedia.org/wiki/1967" TargetMode="External"/><Relationship Id="rId10" Type="http://schemas.openxmlformats.org/officeDocument/2006/relationships/hyperlink" Target="https://ru.wikipedia.org/wiki/1701" TargetMode="External"/><Relationship Id="rId19" Type="http://schemas.openxmlformats.org/officeDocument/2006/relationships/hyperlink" Target="https://ru.wikipedia.org/wiki/1963" TargetMode="External"/><Relationship Id="rId31" Type="http://schemas.openxmlformats.org/officeDocument/2006/relationships/hyperlink" Target="https://ru.wikipedia.org/wiki/1964" TargetMode="External"/><Relationship Id="rId44" Type="http://schemas.openxmlformats.org/officeDocument/2006/relationships/hyperlink" Target="https://ru.wikipedia.org/wiki/%D0%A2%D0%B0%D0%B9%D0%BD%D1%8B%D0%B9_%D1%81%D0%BE%D0%B2%D0%B5%D1%82_%D0%92%D0%B5%D0%BB%D0%B8%D0%BA%D0%BE%D0%B1%D1%80%D0%B8%D1%82%D0%B0%D0%BD%D0%B8%D0%B8" TargetMode="External"/><Relationship Id="rId4" Type="http://schemas.openxmlformats.org/officeDocument/2006/relationships/hyperlink" Target="https://ru.wikipedia.org/wiki/1215" TargetMode="External"/><Relationship Id="rId9" Type="http://schemas.openxmlformats.org/officeDocument/2006/relationships/hyperlink" Target="https://ru.wikipedia.org/wiki/%D0%90%D0%BA%D1%82_%D0%BE_%D0%BF%D1%80%D0%B5%D1%81%D1%82%D0%BE%D0%BB%D0%BE%D0%BD%D0%B0%D1%81%D0%BB%D0%B5%D0%B4%D0%B8%D0%B8_(%D0%92%D0%B5%D0%BB%D0%B8%D0%BA%D0%BE%D0%B1%D1%80%D0%B8%D1%82%D0%B0%D0%BD%D0%B8%D1%8F)" TargetMode="External"/><Relationship Id="rId14" Type="http://schemas.openxmlformats.org/officeDocument/2006/relationships/hyperlink" Target="https://ru.wikipedia.org/w/index.php?title=%D0%97%D0%B0%D0%BA%D0%BE%D0%BD_%D0%BE_%D0%BF%D0%B0%D1%80%D0%BB%D0%B0%D0%BC%D0%B5%D0%BD%D1%82%D0%B5&amp;action=edit&amp;redlink=1" TargetMode="External"/><Relationship Id="rId22" Type="http://schemas.openxmlformats.org/officeDocument/2006/relationships/hyperlink" Target="https://ru.wikipedia.org/w/index.php?title=%D0%97%D0%B0%D0%BA%D0%BE%D0%BD_%D0%BE_%D0%BD%D0%B0%D1%80%D0%BE%D0%B4%D0%BD%D0%BE%D0%BC_%D0%BF%D1%80%D0%B5%D0%B4%D1%81%D1%82%D0%B0%D0%B2%D0%B8%D1%82%D0%B5%D0%BB%D1%8C%D1%81%D1%82%D0%B2%D0%B5&amp;action=edit&amp;redlink=1" TargetMode="External"/><Relationship Id="rId27" Type="http://schemas.openxmlformats.org/officeDocument/2006/relationships/hyperlink" Target="https://ru.wikipedia.org/wiki/1989" TargetMode="External"/><Relationship Id="rId30" Type="http://schemas.openxmlformats.org/officeDocument/2006/relationships/hyperlink" Target="https://ru.wikipedia.org/wiki/1948" TargetMode="External"/><Relationship Id="rId35" Type="http://schemas.openxmlformats.org/officeDocument/2006/relationships/hyperlink" Target="https://ru.wikipedia.org/w/index.php?title=%D0%97%D0%B0%D0%BA%D0%BE%D0%BD_%D0%BE_%D0%BA%D0%BE%D1%80%D0%BE%D0%BB%D0%B5%D0%B2%D1%81%D0%BA%D0%BE%D0%B9_%D1%81%D0%B0%D0%BD%D0%BA%D1%86%D0%B8%D0%B8&amp;action=edit&amp;redlink=1" TargetMode="External"/><Relationship Id="rId43" Type="http://schemas.openxmlformats.org/officeDocument/2006/relationships/hyperlink" Target="https://ru.wikipedia.org/w/index.php?title=%D0%9F%D1%83%D0%B1%D0%BB%D0%B8%D1%87%D0%BD%D0%B0%D1%8F_%D0%BA%D0%BE%D1%80%D0%BF%D0%BE%D1%80%D0%B0%D1%86%D0%B8%D1%8F&amp;action=edit&amp;redlink=1" TargetMode="External"/><Relationship Id="rId48" Type="http://schemas.openxmlformats.org/officeDocument/2006/relationships/hyperlink" Target="https://ru.wikipedia.org/wiki/%D0%91%D1%8D%D0%B4%D0%B6%D0%B5%D1%82,_%D0%A3%D0%BE%D0%BB%D1%82%D0%B5%D1%80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Конституционное право России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r">
              <a:buNone/>
            </a:pPr>
            <a:endParaRPr lang="ru-RU" sz="2000" dirty="0" smtClean="0"/>
          </a:p>
          <a:p>
            <a:pPr marL="0" indent="0" algn="ctr">
              <a:buNone/>
            </a:pPr>
            <a:endParaRPr lang="ru-RU" sz="3800" dirty="0" smtClean="0"/>
          </a:p>
          <a:p>
            <a:pPr marL="0" indent="0" algn="ctr">
              <a:buNone/>
            </a:pPr>
            <a:endParaRPr lang="ru-RU" sz="3400" dirty="0" smtClean="0"/>
          </a:p>
          <a:p>
            <a:pPr marL="0" indent="0" algn="ctr">
              <a:buNone/>
            </a:pPr>
            <a:r>
              <a:rPr lang="ru-RU" sz="3400" dirty="0" smtClean="0"/>
              <a:t>ТЕМА </a:t>
            </a:r>
            <a:r>
              <a:rPr lang="ru-RU" sz="3400" dirty="0"/>
              <a:t>1.3. </a:t>
            </a:r>
            <a:endParaRPr lang="ru-RU" sz="3400" dirty="0" smtClean="0"/>
          </a:p>
          <a:p>
            <a:pPr marL="0" indent="0" algn="ctr">
              <a:buNone/>
            </a:pPr>
            <a:r>
              <a:rPr lang="ru-RU" sz="5800" b="1" dirty="0" smtClean="0"/>
              <a:t>Конституция </a:t>
            </a:r>
            <a:r>
              <a:rPr lang="ru-RU" sz="5800" b="1" dirty="0"/>
              <a:t>Российской </a:t>
            </a:r>
            <a:r>
              <a:rPr lang="ru-RU" sz="5800" b="1" dirty="0" smtClean="0"/>
              <a:t>Федерации</a:t>
            </a:r>
          </a:p>
          <a:p>
            <a:pPr marL="0" indent="0" algn="ctr">
              <a:buNone/>
            </a:pPr>
            <a:endParaRPr lang="ru-RU" sz="3800" dirty="0"/>
          </a:p>
          <a:p>
            <a:pPr marL="0" indent="0" algn="ctr">
              <a:buNone/>
            </a:pPr>
            <a:endParaRPr lang="ru-RU" sz="2000" dirty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ctr">
              <a:buNone/>
            </a:pPr>
            <a:endParaRPr lang="ru-RU" sz="2000" dirty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r">
              <a:buNone/>
            </a:pPr>
            <a:endParaRPr lang="ru-RU" sz="2000" dirty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r">
              <a:buNone/>
            </a:pPr>
            <a:r>
              <a:rPr lang="ru-RU" sz="2900" dirty="0" smtClean="0"/>
              <a:t>Воронцова Лилиана Федоровна</a:t>
            </a:r>
          </a:p>
          <a:p>
            <a:pPr marL="0" indent="0" algn="r">
              <a:buNone/>
            </a:pPr>
            <a:r>
              <a:rPr lang="ru-RU" sz="2900" dirty="0"/>
              <a:t>п</a:t>
            </a:r>
            <a:r>
              <a:rPr lang="ru-RU" sz="2900" dirty="0" smtClean="0"/>
              <a:t>реподаватель </a:t>
            </a:r>
          </a:p>
          <a:p>
            <a:pPr marL="0" indent="0" algn="r">
              <a:buNone/>
            </a:pPr>
            <a:r>
              <a:rPr lang="ru-RU" sz="2900" dirty="0" smtClean="0"/>
              <a:t>ГБПОУ Юридический колледж</a:t>
            </a:r>
          </a:p>
          <a:p>
            <a:pPr marL="0" indent="0" algn="r">
              <a:buNone/>
            </a:pPr>
            <a:endParaRPr lang="ru-RU" sz="2000" dirty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r">
              <a:buNone/>
            </a:pPr>
            <a:endParaRPr lang="ru-RU" sz="2000" dirty="0" smtClean="0"/>
          </a:p>
          <a:p>
            <a:pPr marL="0" indent="0" algn="ctr">
              <a:buNone/>
            </a:pPr>
            <a:r>
              <a:rPr lang="ru-RU" sz="2600" dirty="0" smtClean="0"/>
              <a:t>Москва, 2017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56568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pPr algn="l"/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4709160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Вопросы:</a:t>
            </a:r>
          </a:p>
          <a:p>
            <a:r>
              <a:rPr lang="ru-RU" dirty="0" smtClean="0"/>
              <a:t>1. Понятие, виды  и сущность конституции.</a:t>
            </a:r>
          </a:p>
          <a:p>
            <a:r>
              <a:rPr lang="ru-RU" dirty="0" smtClean="0"/>
              <a:t>2. Подходы к пониманию и формы конституции.</a:t>
            </a:r>
          </a:p>
          <a:p>
            <a:r>
              <a:rPr lang="ru-RU" dirty="0" smtClean="0"/>
              <a:t>3.Структура, сущность и основные черты Конституции РФ 1993 года.</a:t>
            </a:r>
          </a:p>
          <a:p>
            <a:r>
              <a:rPr lang="ru-RU" dirty="0"/>
              <a:t>4</a:t>
            </a:r>
            <a:r>
              <a:rPr lang="ru-RU" dirty="0" smtClean="0"/>
              <a:t>. Порядок пересмотра Конституции Российской Федерации и принятия конституционных поправок.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171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106" y="188640"/>
            <a:ext cx="8869382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КОНСТИТУЦИЯ</a:t>
            </a:r>
            <a:endParaRPr lang="ru-RU" sz="4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106" y="1052736"/>
            <a:ext cx="490894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constitution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», «constitutio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  <a:endParaRPr lang="ru-RU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5106" y="1955768"/>
            <a:ext cx="4908942" cy="4308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«устанавливаю», «учреждаю»</a:t>
            </a:r>
            <a:endParaRPr lang="ru-RU" sz="2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40543"/>
            <a:ext cx="3240360" cy="4187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940" y="1150008"/>
            <a:ext cx="3876675" cy="5609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5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965" y="641593"/>
            <a:ext cx="7992888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СУЩНОСТЬ КОНСТИТУЦИИ</a:t>
            </a:r>
            <a:endParaRPr lang="ru-RU" sz="4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734" y="1723931"/>
            <a:ext cx="8539349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8" algn="just">
              <a:buAutoNum type="arabicParenR"/>
            </a:pP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когда и для чего </a:t>
            </a: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возникла  конституции</a:t>
            </a:r>
            <a:endParaRPr lang="ru-RU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8" algn="just">
              <a:buAutoNum type="arabicParenR"/>
            </a:pP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какие социальные 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потребности </a:t>
            </a: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привели к созданию конституции</a:t>
            </a:r>
            <a:endParaRPr lang="ru-RU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0733" y="2636912"/>
            <a:ext cx="8539349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Социальный компромисс (согласие) достигаемые в момент принятия конституции различными политическими силами по коренному вопросу – ограничение пределов вмешательства государства в жизнь общества и индивидов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0733" y="4365104"/>
            <a:ext cx="8553053" cy="216982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Классовый подход</a:t>
            </a: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как результат классовой борьбы устанавливается победившим господствующим классом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Либерально-демократический подход</a:t>
            </a: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основана на доктрине общественного договора, смысл конституции – в закреплении социальной солидарности, балансе общественных интересов</a:t>
            </a:r>
            <a:endParaRPr lang="ru-RU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8594" y="240955"/>
            <a:ext cx="87129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Фердинанд Лассаль (1825 – 1864) 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18594" y="908720"/>
            <a:ext cx="4281398" cy="5941886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4716016" y="908720"/>
            <a:ext cx="4241635" cy="579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701730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Фердинанд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Лассаль </a:t>
            </a:r>
          </a:p>
          <a:p>
            <a:pPr algn="ctr"/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апреля 1825, Бреслау, ныне Вроцлав – 31 августа 1864,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Женева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ctr"/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знаменитый немецкий философ, юрист, экономист и политический деятель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В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1862 г. Лассаль выступает перед берлинскими рабочими со знаменитой речью: «Об особенной связи современного исторического периода с идеей рабочего сословия». По предложению комитета для созыва всеобщего германского конгресса рабочих Лассаль пишет «открытое письмо», резюмирующее социально-политическую его программу. 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Комитет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принял эту программу, и в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мае 1863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г., согласно с нею, был основан всеобщий Немецкий рабочий союз, заложивший основы СДПГ. Лассаль избран его президентом. Социально-политическая агитация Лассаля навлекла на него целый ряд процессов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Система приобретённых прав» – самое оригинальное и цельное произведение Лассаля. Первая часть его посвящена вопросу об обратном действии законов, вторая – характеристике римского и германского наследственного права в их историческом развитии. 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Согласно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Лассалю, развитие права есть развитие идей, «диалектика понятий». Наше время стремится выработать себе новое социально-политическое мировоззрение; 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задача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«Системы приобретенных прав» – раскрыть основную его идею. Только плоский буржуазный либерализм отделяет в гражданском праве социальный элемент от политического, тогда как оба эти элемента составляют одно неразрывное целое (основная мысль Лассаля: «в соединении политики и экономии – моя главная сила», писал он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50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620688"/>
            <a:ext cx="8568952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ПОДХОДЫ К ПОНЯТИЮ КОНСТИТУЦИИ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844824"/>
            <a:ext cx="367240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ФОРМАЛЬНЫЙ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1844824"/>
            <a:ext cx="410445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ФАКТИЧЕСКИЙ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3212976"/>
            <a:ext cx="8352928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КОНСТИТУЦИЯ</a:t>
            </a:r>
            <a:endParaRPr lang="ru-RU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74" y="4926470"/>
            <a:ext cx="414046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ЮРИДИЧЕСКАЯ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6056" y="4922165"/>
            <a:ext cx="367240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МАТЕРИАЛЬНАЯ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2231740" y="385930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912260" y="385930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2231740" y="1205463"/>
            <a:ext cx="484632" cy="6393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912260" y="1205463"/>
            <a:ext cx="484632" cy="6393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80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97498"/>
            <a:ext cx="7632848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 </a:t>
            </a:r>
            <a:r>
              <a:rPr lang="ru-RU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КОНСТИТУЦИИ</a:t>
            </a:r>
            <a:endParaRPr lang="ru-RU" sz="4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3508" y="1319426"/>
            <a:ext cx="8856984" cy="7812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способ конституирования (организации) заключенного </a:t>
            </a:r>
            <a:endParaRPr lang="ru-RU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Основном законе </a:t>
            </a: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правового материала </a:t>
            </a:r>
            <a:r>
              <a:rPr lang="ru-RU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норм, институтов, принципов</a:t>
            </a:r>
            <a:r>
              <a:rPr lang="ru-RU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ru-RU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43508" y="2276872"/>
            <a:ext cx="4428492" cy="40324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32040" y="2420888"/>
            <a:ext cx="40684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Конституция Швеции </a:t>
            </a:r>
            <a:endParaRPr lang="ru-RU" b="1" dirty="0" smtClean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ru-RU" b="1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швед. Sveriges </a:t>
            </a:r>
            <a:r>
              <a:rPr lang="ru-RU" b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grundlagar</a:t>
            </a:r>
            <a:r>
              <a:rPr lang="ru-RU" b="1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endParaRPr lang="ru-RU" b="1" dirty="0" smtClean="0">
              <a:solidFill>
                <a:srgbClr val="FFFF00"/>
              </a:solidFill>
            </a:endParaRPr>
          </a:p>
          <a:p>
            <a:r>
              <a:rPr lang="ru-RU" b="1" dirty="0" smtClean="0">
                <a:solidFill>
                  <a:srgbClr val="FFFF00"/>
                </a:solidFill>
              </a:rPr>
              <a:t>1) Акт </a:t>
            </a:r>
            <a:r>
              <a:rPr lang="ru-RU" b="1" dirty="0">
                <a:solidFill>
                  <a:srgbClr val="FFFF00"/>
                </a:solidFill>
              </a:rPr>
              <a:t>о престолонаследовании</a:t>
            </a:r>
            <a:r>
              <a:rPr lang="ru-RU" dirty="0">
                <a:solidFill>
                  <a:srgbClr val="FFFF00"/>
                </a:solidFill>
              </a:rPr>
              <a:t> (Successionsordningen), одобрен </a:t>
            </a:r>
            <a:r>
              <a:rPr lang="ru-RU" dirty="0" smtClean="0">
                <a:solidFill>
                  <a:srgbClr val="FFFF00"/>
                </a:solidFill>
              </a:rPr>
              <a:t>риксдагом в 1810 г.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2) Акт </a:t>
            </a:r>
            <a:r>
              <a:rPr lang="ru-RU" b="1" dirty="0">
                <a:solidFill>
                  <a:srgbClr val="FFFF00"/>
                </a:solidFill>
              </a:rPr>
              <a:t>о свободе печати</a:t>
            </a:r>
            <a:r>
              <a:rPr lang="ru-RU" dirty="0">
                <a:solidFill>
                  <a:srgbClr val="FFFF00"/>
                </a:solidFill>
              </a:rPr>
              <a:t> (Tryckfrihetsförordningen), одобрен в 1949 </a:t>
            </a:r>
            <a:r>
              <a:rPr lang="ru-RU" dirty="0" smtClean="0">
                <a:solidFill>
                  <a:srgbClr val="FFFF00"/>
                </a:solidFill>
              </a:rPr>
              <a:t>г.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b="1" dirty="0" smtClean="0">
                <a:solidFill>
                  <a:srgbClr val="FFFF00"/>
                </a:solidFill>
              </a:rPr>
              <a:t>3) Акт </a:t>
            </a:r>
            <a:r>
              <a:rPr lang="ru-RU" b="1" dirty="0">
                <a:solidFill>
                  <a:srgbClr val="FFFF00"/>
                </a:solidFill>
              </a:rPr>
              <a:t>о форме правления</a:t>
            </a:r>
            <a:r>
              <a:rPr lang="ru-RU" dirty="0">
                <a:solidFill>
                  <a:srgbClr val="FFFF00"/>
                </a:solidFill>
              </a:rPr>
              <a:t> (Regeringsformen), одобрен в 1974 </a:t>
            </a:r>
            <a:r>
              <a:rPr lang="ru-RU" dirty="0" smtClean="0">
                <a:solidFill>
                  <a:srgbClr val="FFFF00"/>
                </a:solidFill>
              </a:rPr>
              <a:t>г.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b="1" dirty="0" smtClean="0">
                <a:solidFill>
                  <a:srgbClr val="FFFF00"/>
                </a:solidFill>
              </a:rPr>
              <a:t>4) Акт </a:t>
            </a:r>
            <a:r>
              <a:rPr lang="ru-RU" b="1" dirty="0">
                <a:solidFill>
                  <a:srgbClr val="FFFF00"/>
                </a:solidFill>
              </a:rPr>
              <a:t>о свободе выражения взглядов</a:t>
            </a:r>
            <a:r>
              <a:rPr lang="ru-RU" dirty="0">
                <a:solidFill>
                  <a:srgbClr val="FFFF00"/>
                </a:solidFill>
              </a:rPr>
              <a:t> (Yttrandefrihetsgrundlagen), одобрен в 1991 </a:t>
            </a:r>
            <a:r>
              <a:rPr lang="ru-RU" dirty="0" smtClean="0">
                <a:solidFill>
                  <a:srgbClr val="FFFF00"/>
                </a:solidFill>
              </a:rPr>
              <a:t>г.</a:t>
            </a:r>
            <a:endParaRPr lang="ru-RU" dirty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262" y="278779"/>
            <a:ext cx="777686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ИСТОЧНИКИ КОНСТИТУЦИИ ВЕЛИКОБРИТАНИИ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262" y="1124745"/>
            <a:ext cx="7775170" cy="53553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/>
              <a:t>1) правовые акты, принятые до </a:t>
            </a:r>
            <a:r>
              <a:rPr lang="ru-RU" b="1" dirty="0">
                <a:hlinkClick r:id="rId2" tooltip="XX век"/>
              </a:rPr>
              <a:t>XX века</a:t>
            </a:r>
            <a:r>
              <a:rPr lang="ru-RU" b="1" dirty="0"/>
              <a:t>, но действующие до настоящего времени: </a:t>
            </a:r>
            <a:r>
              <a:rPr lang="ru-RU" b="1" dirty="0">
                <a:hlinkClick r:id="rId3" tooltip="Великая хартия вольностей"/>
              </a:rPr>
              <a:t>Великая хартия вольностей</a:t>
            </a:r>
            <a:r>
              <a:rPr lang="ru-RU" b="1" dirty="0"/>
              <a:t> (</a:t>
            </a:r>
            <a:r>
              <a:rPr lang="ru-RU" b="1" dirty="0">
                <a:hlinkClick r:id="rId4" tooltip="1215"/>
              </a:rPr>
              <a:t>1215</a:t>
            </a:r>
            <a:r>
              <a:rPr lang="ru-RU" b="1" dirty="0"/>
              <a:t>); </a:t>
            </a:r>
            <a:r>
              <a:rPr lang="ru-RU" b="1" dirty="0">
                <a:hlinkClick r:id="rId5" tooltip="Хабеас корпус акт"/>
              </a:rPr>
              <a:t>Хабеас корпус акт</a:t>
            </a:r>
            <a:r>
              <a:rPr lang="ru-RU" b="1" dirty="0"/>
              <a:t> (</a:t>
            </a:r>
            <a:r>
              <a:rPr lang="ru-RU" b="1" dirty="0">
                <a:hlinkClick r:id="rId6" tooltip="1679"/>
              </a:rPr>
              <a:t>1679</a:t>
            </a:r>
            <a:r>
              <a:rPr lang="ru-RU" b="1" dirty="0"/>
              <a:t>); </a:t>
            </a:r>
            <a:r>
              <a:rPr lang="ru-RU" b="1" dirty="0">
                <a:hlinkClick r:id="rId7" tooltip="Билль о правах 1689"/>
              </a:rPr>
              <a:t>Билль о правах</a:t>
            </a:r>
            <a:r>
              <a:rPr lang="ru-RU" b="1" dirty="0"/>
              <a:t> (</a:t>
            </a:r>
            <a:r>
              <a:rPr lang="ru-RU" b="1" dirty="0">
                <a:hlinkClick r:id="rId8" tooltip="1689"/>
              </a:rPr>
              <a:t>1689</a:t>
            </a:r>
            <a:r>
              <a:rPr lang="ru-RU" b="1" dirty="0"/>
              <a:t>); </a:t>
            </a:r>
            <a:r>
              <a:rPr lang="ru-RU" b="1" dirty="0">
                <a:hlinkClick r:id="rId9" tooltip="Акт о престолонаследии (Великобритания)"/>
              </a:rPr>
              <a:t>Акт о престолонаследии</a:t>
            </a:r>
            <a:r>
              <a:rPr lang="ru-RU" b="1" dirty="0"/>
              <a:t> (</a:t>
            </a:r>
            <a:r>
              <a:rPr lang="ru-RU" b="1" dirty="0">
                <a:hlinkClick r:id="rId10" tooltip="1701"/>
              </a:rPr>
              <a:t>1701</a:t>
            </a:r>
            <a:r>
              <a:rPr lang="ru-RU" b="1" dirty="0"/>
              <a:t>), </a:t>
            </a:r>
            <a:r>
              <a:rPr lang="ru-RU" b="1" dirty="0">
                <a:hlinkClick r:id="rId11" tooltip="Акт об Унии (1707)"/>
              </a:rPr>
              <a:t>Акт о Союзе</a:t>
            </a:r>
            <a:r>
              <a:rPr lang="ru-RU" b="1" dirty="0"/>
              <a:t> (</a:t>
            </a:r>
            <a:r>
              <a:rPr lang="ru-RU" b="1" dirty="0">
                <a:hlinkClick r:id="rId12" tooltip="1706"/>
              </a:rPr>
              <a:t>1706</a:t>
            </a:r>
            <a:r>
              <a:rPr lang="ru-RU" b="1" dirty="0"/>
              <a:t>-</a:t>
            </a:r>
            <a:r>
              <a:rPr lang="ru-RU" b="1" dirty="0">
                <a:hlinkClick r:id="rId13" tooltip="1707"/>
              </a:rPr>
              <a:t>1707</a:t>
            </a:r>
            <a:r>
              <a:rPr lang="ru-RU" b="1" dirty="0"/>
              <a:t>) и др.;</a:t>
            </a:r>
          </a:p>
          <a:p>
            <a:r>
              <a:rPr lang="ru-RU" b="1" dirty="0"/>
              <a:t>2) законы, принятые в </a:t>
            </a:r>
            <a:r>
              <a:rPr lang="ru-RU" b="1" dirty="0">
                <a:hlinkClick r:id="rId2" tooltip="XX век"/>
              </a:rPr>
              <a:t>XX веке</a:t>
            </a:r>
            <a:r>
              <a:rPr lang="ru-RU" b="1" dirty="0"/>
              <a:t>: </a:t>
            </a:r>
            <a:r>
              <a:rPr lang="ru-RU" b="1" dirty="0">
                <a:hlinkClick r:id="rId14" tooltip="Закон о парламенте (страница отсутствует)"/>
              </a:rPr>
              <a:t>законы о Парламенте</a:t>
            </a:r>
            <a:r>
              <a:rPr lang="ru-RU" b="1" dirty="0"/>
              <a:t> (</a:t>
            </a:r>
            <a:r>
              <a:rPr lang="ru-RU" b="1" dirty="0">
                <a:hlinkClick r:id="rId15" tooltip="1911"/>
              </a:rPr>
              <a:t>1911</a:t>
            </a:r>
            <a:r>
              <a:rPr lang="ru-RU" b="1" dirty="0"/>
              <a:t>, </a:t>
            </a:r>
            <a:r>
              <a:rPr lang="ru-RU" b="1" dirty="0">
                <a:hlinkClick r:id="rId16" tooltip="1949"/>
              </a:rPr>
              <a:t>1949</a:t>
            </a:r>
            <a:r>
              <a:rPr lang="ru-RU" b="1" dirty="0"/>
              <a:t>); </a:t>
            </a:r>
            <a:r>
              <a:rPr lang="ru-RU" b="1" dirty="0">
                <a:hlinkClick r:id="rId17" tooltip="Закон о пэрах (страница отсутствует)"/>
              </a:rPr>
              <a:t>законы о пэрах</a:t>
            </a:r>
            <a:r>
              <a:rPr lang="ru-RU" b="1" dirty="0"/>
              <a:t> (</a:t>
            </a:r>
            <a:r>
              <a:rPr lang="ru-RU" b="1" dirty="0">
                <a:hlinkClick r:id="rId18" tooltip="1958"/>
              </a:rPr>
              <a:t>1958</a:t>
            </a:r>
            <a:r>
              <a:rPr lang="ru-RU" b="1" dirty="0"/>
              <a:t>, </a:t>
            </a:r>
            <a:r>
              <a:rPr lang="ru-RU" b="1" dirty="0">
                <a:hlinkClick r:id="rId19" tooltip="1963"/>
              </a:rPr>
              <a:t>1963</a:t>
            </a:r>
            <a:r>
              <a:rPr lang="ru-RU" b="1" dirty="0"/>
              <a:t>); </a:t>
            </a:r>
            <a:r>
              <a:rPr lang="ru-RU" b="1" dirty="0">
                <a:hlinkClick r:id="rId20" tooltip="Закон о Палате общин (страница отсутствует)"/>
              </a:rPr>
              <a:t>Закон о Палате общин</a:t>
            </a:r>
            <a:r>
              <a:rPr lang="ru-RU" b="1" dirty="0"/>
              <a:t> (</a:t>
            </a:r>
            <a:r>
              <a:rPr lang="ru-RU" b="1" dirty="0">
                <a:hlinkClick r:id="rId21" tooltip="1978"/>
              </a:rPr>
              <a:t>1978</a:t>
            </a:r>
            <a:r>
              <a:rPr lang="ru-RU" b="1" dirty="0"/>
              <a:t>); </a:t>
            </a:r>
            <a:r>
              <a:rPr lang="ru-RU" b="1" dirty="0">
                <a:hlinkClick r:id="rId22" tooltip="Закон о народном представительстве (страница отсутствует)"/>
              </a:rPr>
              <a:t>законы о народном представительстве</a:t>
            </a:r>
            <a:r>
              <a:rPr lang="ru-RU" b="1" dirty="0"/>
              <a:t> (</a:t>
            </a:r>
            <a:r>
              <a:rPr lang="ru-RU" b="1" dirty="0">
                <a:hlinkClick r:id="rId16" tooltip="1949"/>
              </a:rPr>
              <a:t>1949</a:t>
            </a:r>
            <a:r>
              <a:rPr lang="ru-RU" b="1" dirty="0"/>
              <a:t>, </a:t>
            </a:r>
            <a:r>
              <a:rPr lang="ru-RU" b="1" dirty="0">
                <a:hlinkClick r:id="rId23" tooltip="1969"/>
              </a:rPr>
              <a:t>1969</a:t>
            </a:r>
            <a:r>
              <a:rPr lang="ru-RU" b="1" dirty="0"/>
              <a:t>, </a:t>
            </a:r>
            <a:r>
              <a:rPr lang="ru-RU" b="1" dirty="0">
                <a:hlinkClick r:id="rId24" tooltip="1974"/>
              </a:rPr>
              <a:t>1974</a:t>
            </a:r>
            <a:r>
              <a:rPr lang="ru-RU" b="1" dirty="0"/>
              <a:t>, </a:t>
            </a:r>
            <a:r>
              <a:rPr lang="ru-RU" b="1" dirty="0">
                <a:hlinkClick r:id="rId25" tooltip="1983"/>
              </a:rPr>
              <a:t>1983</a:t>
            </a:r>
            <a:r>
              <a:rPr lang="ru-RU" b="1" dirty="0"/>
              <a:t>, </a:t>
            </a:r>
            <a:r>
              <a:rPr lang="ru-RU" b="1" dirty="0">
                <a:hlinkClick r:id="rId26" tooltip="1985"/>
              </a:rPr>
              <a:t>1985</a:t>
            </a:r>
            <a:r>
              <a:rPr lang="ru-RU" b="1" dirty="0"/>
              <a:t>, </a:t>
            </a:r>
            <a:r>
              <a:rPr lang="ru-RU" b="1" dirty="0">
                <a:hlinkClick r:id="rId27" tooltip="1989"/>
              </a:rPr>
              <a:t>1989</a:t>
            </a:r>
            <a:r>
              <a:rPr lang="ru-RU" b="1" dirty="0"/>
              <a:t>, </a:t>
            </a:r>
            <a:r>
              <a:rPr lang="ru-RU" b="1" dirty="0">
                <a:hlinkClick r:id="rId28" tooltip="2000"/>
              </a:rPr>
              <a:t>2000</a:t>
            </a:r>
            <a:r>
              <a:rPr lang="ru-RU" b="1" dirty="0"/>
              <a:t>); </a:t>
            </a:r>
            <a:r>
              <a:rPr lang="ru-RU" b="1" dirty="0">
                <a:hlinkClick r:id="rId29" tooltip="Закон о гражданстве (страница отсутствует)"/>
              </a:rPr>
              <a:t>законы о гражданстве</a:t>
            </a:r>
            <a:r>
              <a:rPr lang="ru-RU" b="1" dirty="0"/>
              <a:t> (</a:t>
            </a:r>
            <a:r>
              <a:rPr lang="ru-RU" b="1" dirty="0">
                <a:hlinkClick r:id="rId30" tooltip="1948"/>
              </a:rPr>
              <a:t>1948</a:t>
            </a:r>
            <a:r>
              <a:rPr lang="ru-RU" b="1" dirty="0"/>
              <a:t>, </a:t>
            </a:r>
            <a:r>
              <a:rPr lang="ru-RU" b="1" dirty="0">
                <a:hlinkClick r:id="rId31" tooltip="1964"/>
              </a:rPr>
              <a:t>1964</a:t>
            </a:r>
            <a:r>
              <a:rPr lang="ru-RU" b="1" dirty="0"/>
              <a:t>, </a:t>
            </a:r>
            <a:r>
              <a:rPr lang="ru-RU" b="1" dirty="0">
                <a:hlinkClick r:id="rId32" tooltip="1981"/>
              </a:rPr>
              <a:t>1981</a:t>
            </a:r>
            <a:r>
              <a:rPr lang="ru-RU" b="1" dirty="0"/>
              <a:t>); </a:t>
            </a:r>
            <a:r>
              <a:rPr lang="ru-RU" b="1" dirty="0">
                <a:hlinkClick r:id="rId33" tooltip="Иммиграционный акт (страница отсутствует)"/>
              </a:rPr>
              <a:t>Иммиграционный акт</a:t>
            </a:r>
            <a:r>
              <a:rPr lang="ru-RU" b="1" dirty="0"/>
              <a:t> (</a:t>
            </a:r>
            <a:r>
              <a:rPr lang="ru-RU" b="1" dirty="0">
                <a:hlinkClick r:id="rId34" tooltip="1971"/>
              </a:rPr>
              <a:t>1971</a:t>
            </a:r>
            <a:r>
              <a:rPr lang="ru-RU" b="1" dirty="0"/>
              <a:t>); </a:t>
            </a:r>
            <a:r>
              <a:rPr lang="ru-RU" b="1" dirty="0">
                <a:hlinkClick r:id="rId35" tooltip="Закон о королевской санкции (страница отсутствует)"/>
              </a:rPr>
              <a:t>Закон о королевской санкции</a:t>
            </a:r>
            <a:r>
              <a:rPr lang="ru-RU" b="1" dirty="0"/>
              <a:t> (Royal Assent Act, </a:t>
            </a:r>
            <a:r>
              <a:rPr lang="ru-RU" b="1" dirty="0">
                <a:hlinkClick r:id="rId36" tooltip="1967"/>
              </a:rPr>
              <a:t>1967</a:t>
            </a:r>
            <a:r>
              <a:rPr lang="ru-RU" b="1" dirty="0"/>
              <a:t>); </a:t>
            </a:r>
            <a:r>
              <a:rPr lang="ru-RU" b="1" dirty="0">
                <a:hlinkClick r:id="rId37" tooltip="Вестминстерский статут 1931"/>
              </a:rPr>
              <a:t>Вестминстерский статут 1931</a:t>
            </a:r>
            <a:r>
              <a:rPr lang="ru-RU" b="1" dirty="0"/>
              <a:t>; </a:t>
            </a:r>
            <a:r>
              <a:rPr lang="ru-RU" b="1" dirty="0">
                <a:hlinkClick r:id="rId38" tooltip="Закон о министрах Короны (страница отсутствует)"/>
              </a:rPr>
              <a:t>законы о министрах Короны</a:t>
            </a:r>
            <a:r>
              <a:rPr lang="ru-RU" b="1" dirty="0"/>
              <a:t> (</a:t>
            </a:r>
            <a:r>
              <a:rPr lang="ru-RU" b="1" dirty="0">
                <a:hlinkClick r:id="rId39" tooltip="1937"/>
              </a:rPr>
              <a:t>1937</a:t>
            </a:r>
            <a:r>
              <a:rPr lang="ru-RU" b="1" dirty="0"/>
              <a:t>, </a:t>
            </a:r>
            <a:r>
              <a:rPr lang="ru-RU" b="1" dirty="0">
                <a:hlinkClick r:id="rId31" tooltip="1964"/>
              </a:rPr>
              <a:t>1964</a:t>
            </a:r>
            <a:r>
              <a:rPr lang="ru-RU" b="1" dirty="0"/>
              <a:t>, </a:t>
            </a:r>
            <a:r>
              <a:rPr lang="ru-RU" b="1" dirty="0">
                <a:hlinkClick r:id="rId40" tooltip="1975"/>
              </a:rPr>
              <a:t>1975</a:t>
            </a:r>
            <a:r>
              <a:rPr lang="ru-RU" b="1" dirty="0"/>
              <a:t>) и др.</a:t>
            </a:r>
          </a:p>
          <a:p>
            <a:r>
              <a:rPr lang="ru-RU" b="1" dirty="0"/>
              <a:t>3) акты, принятые исполнительной властью: акты </a:t>
            </a:r>
            <a:r>
              <a:rPr lang="ru-RU" b="1" dirty="0">
                <a:hlinkClick r:id="rId41" tooltip="Министр Короны (страница отсутствует)"/>
              </a:rPr>
              <a:t>министров Короны</a:t>
            </a:r>
            <a:r>
              <a:rPr lang="ru-RU" b="1" dirty="0"/>
              <a:t>, </a:t>
            </a:r>
            <a:r>
              <a:rPr lang="ru-RU" b="1" dirty="0">
                <a:hlinkClick r:id="rId42" tooltip="Местные органы власти (страница отсутствует)"/>
              </a:rPr>
              <a:t>местных органов власти</a:t>
            </a:r>
            <a:r>
              <a:rPr lang="ru-RU" b="1" dirty="0"/>
              <a:t> и </a:t>
            </a:r>
            <a:r>
              <a:rPr lang="ru-RU" b="1" dirty="0">
                <a:hlinkClick r:id="rId43" tooltip="Публичная корпорация (страница отсутствует)"/>
              </a:rPr>
              <a:t>публичных корпораций</a:t>
            </a:r>
            <a:r>
              <a:rPr lang="ru-RU" b="1" dirty="0"/>
              <a:t>, приказы </a:t>
            </a:r>
            <a:r>
              <a:rPr lang="ru-RU" b="1" dirty="0">
                <a:hlinkClick r:id="rId44" tooltip="Тайный совет Великобритании"/>
              </a:rPr>
              <a:t>Тайного совета</a:t>
            </a:r>
            <a:r>
              <a:rPr lang="ru-RU" b="1" dirty="0"/>
              <a:t>.</a:t>
            </a:r>
          </a:p>
          <a:p>
            <a:r>
              <a:rPr lang="ru-RU" b="1" dirty="0"/>
              <a:t>Судебный прецедент, регулирующий вопросы защиты </a:t>
            </a:r>
            <a:r>
              <a:rPr lang="ru-RU" b="1" dirty="0">
                <a:hlinkClick r:id="rId45" tooltip="Права человека"/>
              </a:rPr>
              <a:t>прав и свобод человека</a:t>
            </a:r>
            <a:r>
              <a:rPr lang="ru-RU" b="1" dirty="0"/>
              <a:t> и гражданина.</a:t>
            </a:r>
          </a:p>
          <a:p>
            <a:r>
              <a:rPr lang="ru-RU" b="1" dirty="0" smtClean="0"/>
              <a:t>4) Конституционный </a:t>
            </a:r>
            <a:r>
              <a:rPr lang="ru-RU" b="1" dirty="0"/>
              <a:t>обычай</a:t>
            </a:r>
          </a:p>
          <a:p>
            <a:r>
              <a:rPr lang="ru-RU" b="1" dirty="0" smtClean="0"/>
              <a:t>5) Правовая </a:t>
            </a:r>
            <a:r>
              <a:rPr lang="ru-RU" b="1" dirty="0"/>
              <a:t>доктрина - труды выдающихся ученых-юристов: </a:t>
            </a:r>
            <a:r>
              <a:rPr lang="ru-RU" b="1" dirty="0" err="1">
                <a:hlinkClick r:id="rId46" tooltip="Блэкстон, Уильям"/>
              </a:rPr>
              <a:t>Блэкстон</a:t>
            </a:r>
            <a:r>
              <a:rPr lang="ru-RU" b="1" dirty="0"/>
              <a:t> (Blackstone), Брэктон (Bracton), </a:t>
            </a:r>
            <a:r>
              <a:rPr lang="ru-RU" b="1" dirty="0" err="1">
                <a:hlinkClick r:id="rId47" tooltip="Дайси, Альберт Вэнн"/>
              </a:rPr>
              <a:t>Дайси</a:t>
            </a:r>
            <a:r>
              <a:rPr lang="ru-RU" b="1" dirty="0"/>
              <a:t> (Dicey), </a:t>
            </a:r>
            <a:r>
              <a:rPr lang="ru-RU" b="1" dirty="0" err="1">
                <a:hlinkClick r:id="rId48" tooltip="Бэджет, Уолтер"/>
              </a:rPr>
              <a:t>Бэджет</a:t>
            </a:r>
            <a:r>
              <a:rPr lang="ru-RU" b="1" dirty="0"/>
              <a:t> (Bagehot), Мэй (May) и другие.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8640"/>
            <a:ext cx="7776864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ВЕЛИКАЯ ХАРТИЯ </a:t>
            </a:r>
            <a:r>
              <a:rPr lang="ru-RU" sz="3200" b="1" smtClean="0"/>
              <a:t>ВОЛЬНОСТЕЙ 1215</a:t>
            </a:r>
            <a:endParaRPr lang="ru-RU" sz="3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59178"/>
            <a:ext cx="7769091" cy="4922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1052736"/>
            <a:ext cx="7776864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a-Latn" sz="3200" b="1" i="1" dirty="0" smtClean="0"/>
              <a:t>Magna Carta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75027"/>
            <a:ext cx="8424935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АКТ </a:t>
            </a:r>
            <a:r>
              <a:rPr lang="en-US" sz="2400" b="1" dirty="0" smtClean="0"/>
              <a:t>O</a:t>
            </a:r>
            <a:r>
              <a:rPr lang="ru-RU" sz="2400" b="1" dirty="0" smtClean="0"/>
              <a:t> ПРЕСТОЛОНАСЛЕДИИ (АКТ ОБ УСТРОЕНИИ) 1701 </a:t>
            </a:r>
            <a:endParaRPr lang="ru-RU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354" y="1486937"/>
            <a:ext cx="6097313" cy="518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3" y="836712"/>
            <a:ext cx="8424935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i="1" dirty="0" smtClean="0"/>
              <a:t>Act of Settlement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920880" cy="338437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Конституция Российской Федерации – основной закон государства, </a:t>
            </a:r>
            <a:b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имеющий высшую юридическую силу, </a:t>
            </a:r>
            <a:b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выражающий интересы народа или отдельных его групп</a:t>
            </a:r>
            <a:b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регулирующий основы отношений между человеком обществом и государством, </a:t>
            </a:r>
            <a:b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 также важнейшие начала организации и деятельности самого </a:t>
            </a:r>
            <a: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государства</a:t>
            </a:r>
            <a:br>
              <a:rPr lang="ru-RU" sz="2000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000" dirty="0">
              <a:solidFill>
                <a:srgbClr val="7030A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697941"/>
            <a:ext cx="7920880" cy="297141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ru-RU" sz="2000" dirty="0" smtClean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Сущность 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конституции РФ – воплощение воли многонационального российского народа, </a:t>
            </a:r>
          </a:p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выраженной на референдуме</a:t>
            </a:r>
          </a:p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направленной на учреждение основ конституционного строя, </a:t>
            </a:r>
          </a:p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прав и свобод человека и гражданина, </a:t>
            </a:r>
          </a:p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государственного территориального устройства и власти </a:t>
            </a:r>
            <a:endParaRPr lang="ru-RU" sz="2000" dirty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93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2173" y="511805"/>
            <a:ext cx="7641637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ФУНКЦИИ </a:t>
            </a:r>
            <a:r>
              <a:rPr lang="ru-RU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КОНСТИТУЦИИ РФ</a:t>
            </a:r>
            <a:endParaRPr lang="ru-RU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72" y="4509120"/>
            <a:ext cx="7557352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ЮРИДИЧЕСКАЯ (системообразующая)</a:t>
            </a:r>
            <a:endParaRPr lang="ru-RU" sz="3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5585" y="5872915"/>
            <a:ext cx="75608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ПОЛИТИЧЕСКАЯ</a:t>
            </a:r>
            <a:endParaRPr lang="ru-RU" sz="3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9542" y="3721387"/>
            <a:ext cx="75608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ИДЕОЛОГИЧЕСКАЯ</a:t>
            </a:r>
            <a:endParaRPr lang="ru-RU" sz="3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7839" y="2889370"/>
            <a:ext cx="7582543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ВНЕШНЕПОЛИТИЧЕСКАЯ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5956" y="1345123"/>
            <a:ext cx="754513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УЧРЕДИТЕЛЬНАЯ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2173" y="2105998"/>
            <a:ext cx="759253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ОРГАНИЗАЦИОННАЯ</a:t>
            </a:r>
            <a:endPara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3588" y="427421"/>
            <a:ext cx="7344816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ЧЕРТЫ </a:t>
            </a:r>
            <a:r>
              <a:rPr lang="ru-RU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КОНСТИТУЦИИ РФ</a:t>
            </a:r>
            <a:endParaRPr lang="ru-RU" sz="3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1628800"/>
            <a:ext cx="7272808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сновополагающий (учредительный) характер </a:t>
            </a:r>
            <a:endParaRPr lang="ru-RU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1134" y="2826762"/>
            <a:ext cx="734481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народность (принимается народом) и выражает его интересы </a:t>
            </a:r>
            <a:endParaRPr lang="ru-RU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4025133"/>
            <a:ext cx="7344816" cy="89255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еальность (отражает фактически сложившуюся ситуацию в стране)</a:t>
            </a:r>
            <a:r>
              <a:rPr lang="ru-RU" sz="2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5285059"/>
            <a:ext cx="734481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табильность (особый порядок изменения)</a:t>
            </a:r>
          </a:p>
          <a:p>
            <a:pPr algn="ctr"/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Конституция РФ – «жесткая» </a:t>
            </a:r>
            <a:endParaRPr lang="ru-RU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692696"/>
            <a:ext cx="7560840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ЮРИДИЧЕСКИЕ 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СВОЙСТВА (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признаки) КОНСТИТУЦИИ </a:t>
            </a:r>
            <a:r>
              <a:rPr lang="ru-RU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РФ</a:t>
            </a:r>
            <a:endParaRPr lang="ru-RU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882104"/>
            <a:ext cx="7560840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Высшая юридическая сила</a:t>
            </a:r>
          </a:p>
          <a:p>
            <a:pPr algn="ctr"/>
            <a:r>
              <a:rPr lang="ru-RU" sz="2800" b="1" dirty="0" smtClean="0"/>
              <a:t>Конституция </a:t>
            </a:r>
            <a:r>
              <a:rPr lang="ru-RU" sz="2800" b="1" dirty="0"/>
              <a:t>- основной закон </a:t>
            </a:r>
            <a:r>
              <a:rPr lang="ru-RU" sz="2800" b="1" dirty="0" smtClean="0"/>
              <a:t>государства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1600" y="3338632"/>
            <a:ext cx="756084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Юридическое верховенство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1600" y="4293096"/>
            <a:ext cx="7560840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База текущего </a:t>
            </a:r>
            <a:r>
              <a:rPr lang="ru-RU" sz="2800" b="1" dirty="0" smtClean="0"/>
              <a:t>законодательства – </a:t>
            </a:r>
          </a:p>
          <a:p>
            <a:pPr algn="ctr"/>
            <a:r>
              <a:rPr lang="ru-RU" sz="2800" b="1" dirty="0" smtClean="0"/>
              <a:t>ядро правовой системы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5749297"/>
            <a:ext cx="756084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smtClean="0"/>
              <a:t>Особый порядок принятия и изменения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3555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2104" y="186915"/>
            <a:ext cx="8542074" cy="31854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176530" algn="ctr">
              <a:spcAft>
                <a:spcPts val="0"/>
              </a:spcAft>
            </a:pPr>
            <a:endParaRPr lang="ru-RU" sz="2000" dirty="0" smtClean="0">
              <a:solidFill>
                <a:schemeClr val="bg1">
                  <a:lumMod val="95000"/>
                  <a:lumOff val="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176530" algn="ctr">
              <a:spcAft>
                <a:spcPts val="0"/>
              </a:spcAft>
            </a:pP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Структура </a:t>
            </a: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Конституции РФ — принятый в ней порядок группировки однородных конституционных норм в разделы и главы. </a:t>
            </a:r>
          </a:p>
          <a:p>
            <a:pPr indent="176530" algn="ctr">
              <a:spcAft>
                <a:spcPts val="0"/>
              </a:spcAft>
            </a:pP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основе отнесения норм к какому-либо разделу лежит единство предмета регулирования,</a:t>
            </a:r>
          </a:p>
          <a:p>
            <a:pPr algn="ctr">
              <a:spcAft>
                <a:spcPts val="0"/>
              </a:spcAft>
            </a:pPr>
            <a:r>
              <a:rPr lang="ru-RU" sz="2000" spc="-5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 в основе определения последовательности разделов — мотивы первичности</a:t>
            </a: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производности норм друг от друга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spc="-65" dirty="0">
                <a:solidFill>
                  <a:schemeClr val="bg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65991" y="3001142"/>
            <a:ext cx="857314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ПРЕАМБУЛА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43608" y="2416756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2104" y="3446268"/>
            <a:ext cx="8573144" cy="31393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Мы, многонациональный народ Российской Федерации, соединенные общей судьбой на своей земле, утверждая права и свободы человека, гражданский мир и согласие, сохраняя исторически сложившееся государственное единство, исходя из общепризнанных принципов равноправия и самоопределения народов, чтя память предков, передавших нам любовь и уважение к Отечеству, веру в добро и справедливость, возрождая суверенную государственность России и утверждая незыблемость ее демократической основы, стремясь обеспечить благополучие и процветание России, исходя из ответственности за свою Родину перед нынешним и будущими поколениями, сознавая себя частью мирового сообщества, принимаем Конституцию РФ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3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203265"/>
              </p:ext>
            </p:extLst>
          </p:nvPr>
        </p:nvGraphicFramePr>
        <p:xfrm>
          <a:off x="2" y="0"/>
          <a:ext cx="9143997" cy="70733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843806"/>
                <a:gridCol w="3600400"/>
                <a:gridCol w="2699791"/>
              </a:tblGrid>
              <a:tr h="69269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spc="-65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spc="-65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Структура </a:t>
                      </a:r>
                      <a:r>
                        <a:rPr lang="ru-RU" sz="1600" spc="-6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Конституции Российской Федерации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spc="-6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5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43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Преамбула —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вводная часть, имеющая программный характер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spc="-6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5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Раздел </a:t>
                      </a:r>
                      <a:r>
                        <a:rPr lang="en-US" sz="120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 </a:t>
                      </a:r>
                      <a:r>
                        <a:rPr lang="ru-RU" sz="120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—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собственно текст Конституции РФ</a:t>
                      </a:r>
                      <a:endParaRPr lang="ru-RU" sz="12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Раздел - </a:t>
                      </a:r>
                      <a:r>
                        <a:rPr lang="en-US" sz="1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II</a:t>
                      </a:r>
                      <a:endParaRPr lang="ru-RU" sz="1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Заключительные и переходные положения</a:t>
                      </a:r>
                      <a:endParaRPr lang="ru-RU" sz="1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</a:tr>
              <a:tr h="251716">
                <a:tc rowSpan="1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Провозглашает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сохранение исторически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сложившегося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государственного единства,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утверждение прав и свобод человека,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гражданского мира и согласия,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стремление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обеспечить благополучие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и процветание России,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осознание России частью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мирового сообщества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и др.</a:t>
                      </a:r>
                      <a:endParaRPr lang="ru-RU" sz="11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spc="-6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5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  <a:tc rowSpan="2">
                  <a:txBody>
                    <a:bodyPr/>
                    <a:lstStyle/>
                    <a:p>
                      <a:pPr indent="-4889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Состоит из глав и статей.</a:t>
                      </a:r>
                    </a:p>
                    <a:p>
                      <a:pPr indent="-4889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Подразделения статей, обозначенные</a:t>
                      </a:r>
                    </a:p>
                    <a:p>
                      <a:pPr indent="-4889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цифрами — это части, буквами — пункты,</a:t>
                      </a:r>
                    </a:p>
                    <a:p>
                      <a:pPr indent="-4889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разделенные красной строкой — абзацы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Состоит из пунктов</a:t>
                      </a:r>
                      <a:endParaRPr lang="ru-RU" sz="11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</a:tr>
              <a:tr h="2828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Закрепляет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 порядок </a:t>
                      </a:r>
                      <a:r>
                        <a:rPr lang="ru-RU" sz="1100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введения в действие </a:t>
                      </a: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новой Конституции,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прекращение действия прежней Конституции,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 соотношение Конституции и Федеративного договора,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 порядок применения законов и иных правовых актов, действовавших до вступления в силу Конституции 1993г.,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- </a:t>
                      </a:r>
                      <a:r>
                        <a:rPr lang="ru-RU" sz="1100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основания для</a:t>
                      </a: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продолжения деятельности ранее образованных государственных органов и должностных лиц,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 временные исключения из положений</a:t>
                      </a:r>
                      <a:r>
                        <a:rPr lang="ru-RU" sz="1100" spc="-2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,</a:t>
                      </a: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установленных в Конституции 1993 г.</a:t>
                      </a:r>
                      <a:endParaRPr lang="ru-RU" sz="11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</a:tr>
              <a:tr h="4553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1. 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Основы </a:t>
                      </a: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конституционного строя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(ст. 1—16)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03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2. 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Права и свободы</a:t>
                      </a: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человека и гражданина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(ст. 17—64)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0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3.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Федеративное устройство (ст. 65—79)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53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4.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Президент Российской Федерации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(ст. 80—93)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53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5.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Федеральное Собрание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(ст. 94—109)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94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6. 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Правительство</a:t>
                      </a: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Российской Федерации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(ст. 110—117)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0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7. 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1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Судебная власть </a:t>
                      </a:r>
                      <a:r>
                        <a:rPr lang="ru-RU" sz="1050" b="1" spc="-1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прокуратура</a:t>
                      </a:r>
                      <a:r>
                        <a:rPr lang="ru-RU" sz="105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</a:t>
                      </a: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118-129)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76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8. 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Местное</a:t>
                      </a: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самоуправление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(ст. 130—133)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03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Глава 9.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Конституционные поправки и пересмотр Конституции (ст. 134—137)</a:t>
                      </a:r>
                      <a:endParaRPr lang="ru-RU" sz="105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05"/>
                        </a:spcBef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 истории развития</a:t>
                      </a:r>
                    </a:p>
                    <a:p>
                      <a:pPr marR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конституций</a:t>
                      </a:r>
                    </a:p>
                    <a:p>
                      <a:pPr marR="31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 России появился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spc="-5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впервые</a:t>
                      </a:r>
                      <a:endParaRPr lang="ru-RU" sz="11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7934" marR="2793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61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Пересмотр </a:t>
            </a:r>
            <a:r>
              <a:rPr lang="ru-RU" sz="2000" dirty="0">
                <a:solidFill>
                  <a:schemeClr val="tx1"/>
                </a:solidFill>
                <a:effectLst/>
              </a:rPr>
              <a:t>и внесение поправок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>к Конституции Российской Федерации (в главы 1, 2 или 9)</a:t>
            </a:r>
            <a:r>
              <a:rPr lang="ru-RU" dirty="0">
                <a:solidFill>
                  <a:schemeClr val="tx1"/>
                </a:solidFill>
                <a:effectLst/>
              </a:rPr>
              <a:t/>
            </a:r>
            <a:br>
              <a:rPr lang="ru-RU" dirty="0">
                <a:solidFill>
                  <a:schemeClr val="tx1"/>
                </a:solidFill>
                <a:effectLst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39180"/>
            <a:ext cx="8229600" cy="54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1656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Контрольные вопросы: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1. Определите понятие конституции.</a:t>
            </a:r>
          </a:p>
          <a:p>
            <a:r>
              <a:rPr lang="ru-RU" sz="2400" dirty="0" smtClean="0"/>
              <a:t>2. В  чем состоит сущность конституции.</a:t>
            </a:r>
          </a:p>
          <a:p>
            <a:r>
              <a:rPr lang="ru-RU" sz="2400" dirty="0" smtClean="0"/>
              <a:t>3. Назовите основные классификации современных конституций. Какими они могут быть?</a:t>
            </a:r>
          </a:p>
          <a:p>
            <a:r>
              <a:rPr lang="ru-RU" sz="2400" dirty="0" smtClean="0"/>
              <a:t>4. Что такое структура конституции? Какова она применительно к Конституции 1993 года?</a:t>
            </a:r>
          </a:p>
          <a:p>
            <a:r>
              <a:rPr lang="ru-RU" sz="2400" dirty="0" smtClean="0"/>
              <a:t>5. В чем проявляется высшая Юридическая сила Конституции РФ, ее прямое действие?</a:t>
            </a:r>
          </a:p>
          <a:p>
            <a:r>
              <a:rPr lang="ru-RU" sz="2400" dirty="0" smtClean="0"/>
              <a:t>6. Каков порядок внесения конституционных изменений и пересмотра Конституции РФ 1993 года?</a:t>
            </a:r>
          </a:p>
          <a:p>
            <a:r>
              <a:rPr lang="ru-RU" sz="2400" dirty="0" smtClean="0"/>
              <a:t>7. Кто наделен правом толкования норм Конституции РФ и почему?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22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387</TotalTime>
  <Words>1074</Words>
  <Application>Microsoft Office PowerPoint</Application>
  <PresentationFormat>Экран (4:3)</PresentationFormat>
  <Paragraphs>184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Апекс</vt:lpstr>
      <vt:lpstr>Конституционное право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Конституция Российской Федерации – основной закон государства,  имеющий высшую юридическую силу,  выражающий интересы народа или отдельных его групп  и регулирующий основы отношений между человеком обществом и государством,  а также важнейшие начала организации и деятельности самого государства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Пересмотр и внесение поправок к Конституции Российской Федерации (в главы 1, 2 или 9) </vt:lpstr>
      <vt:lpstr>Контрольные вопросы: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Лиляна</cp:lastModifiedBy>
  <cp:revision>41</cp:revision>
  <dcterms:created xsi:type="dcterms:W3CDTF">2014-10-05T12:55:04Z</dcterms:created>
  <dcterms:modified xsi:type="dcterms:W3CDTF">2017-01-21T00:00:19Z</dcterms:modified>
</cp:coreProperties>
</file>