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39.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46.xml" ContentType="application/vnd.openxmlformats-officedocument.presentationml.slideLayout+xml"/>
  <Override PartName="/ppt/slideLayouts/slideLayout55.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35.xml" ContentType="application/vnd.openxmlformats-officedocument.presentationml.slideLayout+xml"/>
  <Override PartName="/ppt/slideLayouts/slideLayout44.xml" ContentType="application/vnd.openxmlformats-officedocument.presentationml.slideLayout+xml"/>
  <Override PartName="/ppt/slideLayouts/slideLayout53.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Layouts/slideLayout42.xml" ContentType="application/vnd.openxmlformats-officedocument.presentationml.slideLayout+xml"/>
  <Override PartName="/ppt/slideLayouts/slideLayout51.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40.xml" ContentType="application/vnd.openxmlformats-officedocument.presentationml.slideLayout+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heme/theme6.xml" ContentType="application/vnd.openxmlformats-officedocument.them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slideLayouts/slideLayout10.xml" ContentType="application/vnd.openxmlformats-officedocument.presentationml.slideLayout+xml"/>
  <Override PartName="/ppt/slideMasters/slideMaster5.xml" ContentType="application/vnd.openxmlformats-officedocument.presentationml.slideMaster+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4" r:id="rId2"/>
    <p:sldMasterId id="2147483708" r:id="rId3"/>
    <p:sldMasterId id="2147483720" r:id="rId4"/>
    <p:sldMasterId id="2147483768" r:id="rId5"/>
  </p:sldMasterIdLst>
  <p:notesMasterIdLst>
    <p:notesMasterId r:id="rId27"/>
  </p:notesMasterIdLst>
  <p:sldIdLst>
    <p:sldId id="269" r:id="rId6"/>
    <p:sldId id="280" r:id="rId7"/>
    <p:sldId id="260" r:id="rId8"/>
    <p:sldId id="281" r:id="rId9"/>
    <p:sldId id="282" r:id="rId10"/>
    <p:sldId id="284" r:id="rId11"/>
    <p:sldId id="285" r:id="rId12"/>
    <p:sldId id="272" r:id="rId13"/>
    <p:sldId id="273" r:id="rId14"/>
    <p:sldId id="287" r:id="rId15"/>
    <p:sldId id="288" r:id="rId16"/>
    <p:sldId id="292" r:id="rId17"/>
    <p:sldId id="293" r:id="rId18"/>
    <p:sldId id="291" r:id="rId19"/>
    <p:sldId id="279" r:id="rId20"/>
    <p:sldId id="286" r:id="rId21"/>
    <p:sldId id="294" r:id="rId22"/>
    <p:sldId id="295" r:id="rId23"/>
    <p:sldId id="296" r:id="rId24"/>
    <p:sldId id="297" r:id="rId25"/>
    <p:sldId id="289" r:id="rId2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15" autoAdjust="0"/>
    <p:restoredTop sz="94660"/>
  </p:normalViewPr>
  <p:slideViewPr>
    <p:cSldViewPr>
      <p:cViewPr>
        <p:scale>
          <a:sx n="106" d="100"/>
          <a:sy n="106" d="100"/>
        </p:scale>
        <p:origin x="-1680" y="-96"/>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slideMaster" Target="slideMasters/slideMaster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7B8A5B2-396A-4F39-BA05-33FD90FE09D1}" type="datetimeFigureOut">
              <a:rPr lang="ru-RU" smtClean="0"/>
              <a:pPr/>
              <a:t>12.04.2020</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A4244C9-B1E6-4415-81AA-20606761338D}" type="slidenum">
              <a:rPr lang="ru-RU" smtClean="0"/>
              <a:pPr/>
              <a:t>‹#›</a:t>
            </a:fld>
            <a:endParaRPr lang="ru-RU"/>
          </a:p>
        </p:txBody>
      </p:sp>
    </p:spTree>
    <p:extLst>
      <p:ext uri="{BB962C8B-B14F-4D97-AF65-F5344CB8AC3E}">
        <p14:creationId xmlns:p14="http://schemas.microsoft.com/office/powerpoint/2010/main" xmlns="" val="37313013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7A4244C9-B1E6-4415-81AA-20606761338D}" type="slidenum">
              <a:rPr lang="ru-RU" smtClean="0"/>
              <a:pPr/>
              <a:t>1</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7A4244C9-B1E6-4415-81AA-20606761338D}" type="slidenum">
              <a:rPr lang="ru-RU" smtClean="0"/>
              <a:pPr/>
              <a:t>2</a:t>
            </a:fld>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7A4244C9-B1E6-4415-81AA-20606761338D}" type="slidenum">
              <a:rPr lang="ru-RU" smtClean="0"/>
              <a:pPr/>
              <a:t>6</a:t>
            </a:fld>
            <a:endParaRPr lang="ru-R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7A4244C9-B1E6-4415-81AA-20606761338D}" type="slidenum">
              <a:rPr lang="ru-RU" smtClean="0"/>
              <a:pPr/>
              <a:t>8</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F6241AC-D2D7-4C91-BEDC-8AE6C4945148}" type="slidenum">
              <a:rPr lang="ru-RU" smtClean="0"/>
              <a:pPr/>
              <a:t>‹#›</a:t>
            </a:fld>
            <a:endParaRPr lang="ru-RU"/>
          </a:p>
        </p:txBody>
      </p:sp>
    </p:spTree>
    <p:extLst>
      <p:ext uri="{BB962C8B-B14F-4D97-AF65-F5344CB8AC3E}">
        <p14:creationId xmlns:p14="http://schemas.microsoft.com/office/powerpoint/2010/main" xmlns="" val="28782305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F6241AC-D2D7-4C91-BEDC-8AE6C4945148}" type="slidenum">
              <a:rPr lang="ru-RU" smtClean="0"/>
              <a:pPr/>
              <a:t>‹#›</a:t>
            </a:fld>
            <a:endParaRPr lang="ru-RU"/>
          </a:p>
        </p:txBody>
      </p:sp>
    </p:spTree>
    <p:extLst>
      <p:ext uri="{BB962C8B-B14F-4D97-AF65-F5344CB8AC3E}">
        <p14:creationId xmlns:p14="http://schemas.microsoft.com/office/powerpoint/2010/main" xmlns="" val="4859928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F6241AC-D2D7-4C91-BEDC-8AE6C4945148}" type="slidenum">
              <a:rPr lang="ru-RU" smtClean="0"/>
              <a:pPr/>
              <a:t>‹#›</a:t>
            </a:fld>
            <a:endParaRPr lang="ru-RU"/>
          </a:p>
        </p:txBody>
      </p:sp>
    </p:spTree>
    <p:extLst>
      <p:ext uri="{BB962C8B-B14F-4D97-AF65-F5344CB8AC3E}">
        <p14:creationId xmlns:p14="http://schemas.microsoft.com/office/powerpoint/2010/main" xmlns="" val="21099882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F6241AC-D2D7-4C91-BEDC-8AE6C4945148}" type="slidenum">
              <a:rPr lang="ru-RU" smtClean="0"/>
              <a:pPr/>
              <a:t>‹#›</a:t>
            </a:fld>
            <a:endParaRPr lang="ru-RU"/>
          </a:p>
        </p:txBody>
      </p:sp>
    </p:spTree>
    <p:extLst>
      <p:ext uri="{BB962C8B-B14F-4D97-AF65-F5344CB8AC3E}">
        <p14:creationId xmlns:p14="http://schemas.microsoft.com/office/powerpoint/2010/main" xmlns="" val="4120090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AF6241AC-D2D7-4C91-BEDC-8AE6C4945148}" type="slidenum">
              <a:rPr lang="ru-RU" smtClean="0"/>
              <a:pPr/>
              <a:t>‹#›</a:t>
            </a:fld>
            <a:endParaRPr lang="ru-RU"/>
          </a:p>
        </p:txBody>
      </p:sp>
    </p:spTree>
    <p:extLst>
      <p:ext uri="{BB962C8B-B14F-4D97-AF65-F5344CB8AC3E}">
        <p14:creationId xmlns:p14="http://schemas.microsoft.com/office/powerpoint/2010/main" xmlns="" val="22135501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AF6241AC-D2D7-4C91-BEDC-8AE6C4945148}" type="slidenum">
              <a:rPr lang="ru-RU" smtClean="0"/>
              <a:pPr/>
              <a:t>‹#›</a:t>
            </a:fld>
            <a:endParaRPr lang="ru-RU"/>
          </a:p>
        </p:txBody>
      </p:sp>
    </p:spTree>
    <p:extLst>
      <p:ext uri="{BB962C8B-B14F-4D97-AF65-F5344CB8AC3E}">
        <p14:creationId xmlns:p14="http://schemas.microsoft.com/office/powerpoint/2010/main" xmlns="" val="22539388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AF6241AC-D2D7-4C91-BEDC-8AE6C4945148}" type="slidenum">
              <a:rPr lang="ru-RU" smtClean="0"/>
              <a:pPr/>
              <a:t>‹#›</a:t>
            </a:fld>
            <a:endParaRPr lang="ru-RU"/>
          </a:p>
        </p:txBody>
      </p:sp>
    </p:spTree>
    <p:extLst>
      <p:ext uri="{BB962C8B-B14F-4D97-AF65-F5344CB8AC3E}">
        <p14:creationId xmlns:p14="http://schemas.microsoft.com/office/powerpoint/2010/main" xmlns="" val="34217722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F6241AC-D2D7-4C91-BEDC-8AE6C4945148}" type="slidenum">
              <a:rPr lang="ru-RU" smtClean="0"/>
              <a:pPr/>
              <a:t>‹#›</a:t>
            </a:fld>
            <a:endParaRPr lang="ru-RU"/>
          </a:p>
        </p:txBody>
      </p:sp>
    </p:spTree>
    <p:extLst>
      <p:ext uri="{BB962C8B-B14F-4D97-AF65-F5344CB8AC3E}">
        <p14:creationId xmlns:p14="http://schemas.microsoft.com/office/powerpoint/2010/main" xmlns="" val="1212646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F6241AC-D2D7-4C91-BEDC-8AE6C4945148}" type="slidenum">
              <a:rPr lang="ru-RU" smtClean="0"/>
              <a:pPr/>
              <a:t>‹#›</a:t>
            </a:fld>
            <a:endParaRPr lang="ru-RU"/>
          </a:p>
        </p:txBody>
      </p:sp>
    </p:spTree>
    <p:extLst>
      <p:ext uri="{BB962C8B-B14F-4D97-AF65-F5344CB8AC3E}">
        <p14:creationId xmlns:p14="http://schemas.microsoft.com/office/powerpoint/2010/main" xmlns="" val="17305969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F6241AC-D2D7-4C91-BEDC-8AE6C4945148}" type="slidenum">
              <a:rPr lang="ru-RU" smtClean="0"/>
              <a:pPr/>
              <a:t>‹#›</a:t>
            </a:fld>
            <a:endParaRPr lang="ru-RU"/>
          </a:p>
        </p:txBody>
      </p:sp>
    </p:spTree>
    <p:extLst>
      <p:ext uri="{BB962C8B-B14F-4D97-AF65-F5344CB8AC3E}">
        <p14:creationId xmlns:p14="http://schemas.microsoft.com/office/powerpoint/2010/main" xmlns="" val="4221582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F6241AC-D2D7-4C91-BEDC-8AE6C4945148}" type="slidenum">
              <a:rPr lang="ru-RU" smtClean="0"/>
              <a:pPr/>
              <a:t>‹#›</a:t>
            </a:fld>
            <a:endParaRPr lang="ru-RU"/>
          </a:p>
        </p:txBody>
      </p:sp>
    </p:spTree>
    <p:extLst>
      <p:ext uri="{BB962C8B-B14F-4D97-AF65-F5344CB8AC3E}">
        <p14:creationId xmlns:p14="http://schemas.microsoft.com/office/powerpoint/2010/main" xmlns="" val="41488041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5" name="Footer Placeholder 4"/>
          <p:cNvSpPr>
            <a:spLocks noGrp="1"/>
          </p:cNvSpPr>
          <p:nvPr>
            <p:ph type="ftr" sz="quarter" idx="11"/>
          </p:nvPr>
        </p:nvSpPr>
        <p:spPr/>
        <p:txBody>
          <a:bodyPr/>
          <a:lstStyle/>
          <a:p>
            <a:endParaRPr lang="ru-RU"/>
          </a:p>
        </p:txBody>
      </p:sp>
      <p:sp>
        <p:nvSpPr>
          <p:cNvPr id="9" name="Rectangle 8"/>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712714" y="3136658"/>
            <a:ext cx="910224"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445483" y="3055621"/>
            <a:ext cx="6947845"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a:xfrm>
            <a:off x="7786826" y="4625268"/>
            <a:ext cx="762000" cy="457200"/>
          </a:xfrm>
        </p:spPr>
        <p:txBody>
          <a:bodyPr/>
          <a:lstStyle>
            <a:lvl1pPr algn="ctr">
              <a:defRPr sz="2800">
                <a:solidFill>
                  <a:schemeClr val="accent1">
                    <a:lumMod val="50000"/>
                  </a:schemeClr>
                </a:solidFill>
              </a:defRPr>
            </a:lvl1pPr>
          </a:lstStyle>
          <a:p>
            <a:fld id="{AF6241AC-D2D7-4C91-BEDC-8AE6C4945148}" type="slidenum">
              <a:rPr lang="ru-RU" smtClean="0"/>
              <a:pPr/>
              <a:t>‹#›</a:t>
            </a:fld>
            <a:endParaRPr lang="ru-RU"/>
          </a:p>
        </p:txBody>
      </p:sp>
      <p:sp>
        <p:nvSpPr>
          <p:cNvPr id="11" name="Rectangle 10"/>
          <p:cNvSpPr/>
          <p:nvPr/>
        </p:nvSpPr>
        <p:spPr>
          <a:xfrm>
            <a:off x="541822" y="4559276"/>
            <a:ext cx="6755166"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38971" y="3139440"/>
            <a:ext cx="6760868"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2" name="Title 1"/>
          <p:cNvSpPr>
            <a:spLocks noGrp="1"/>
          </p:cNvSpPr>
          <p:nvPr>
            <p:ph type="ctrTitle"/>
          </p:nvPr>
        </p:nvSpPr>
        <p:spPr>
          <a:xfrm>
            <a:off x="604705" y="3227033"/>
            <a:ext cx="6629400" cy="1219201"/>
          </a:xfrm>
        </p:spPr>
        <p:txBody>
          <a:bodyPr anchor="b" anchorCtr="0">
            <a:noAutofit/>
          </a:bodyPr>
          <a:lstStyle>
            <a:lvl1pPr>
              <a:defRPr sz="4000">
                <a:solidFill>
                  <a:schemeClr val="accent1">
                    <a:lumMod val="50000"/>
                  </a:schemeClr>
                </a:solidFill>
              </a:defRPr>
            </a:lvl1pPr>
          </a:lstStyle>
          <a:p>
            <a:r>
              <a:rPr lang="ru-RU" smtClean="0"/>
              <a:t>Образец заголовка</a:t>
            </a:r>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F6241AC-D2D7-4C91-BEDC-8AE6C4945148}" type="slidenum">
              <a:rPr lang="ru-RU" smtClean="0"/>
              <a:pPr/>
              <a:t>‹#›</a:t>
            </a:fld>
            <a:endParaRPr lang="ru-RU"/>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13" name="Rectangle 12"/>
          <p:cNvSpPr/>
          <p:nvPr/>
        </p:nvSpPr>
        <p:spPr>
          <a:xfrm>
            <a:off x="451976"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7656" y="3048000"/>
            <a:ext cx="8033800"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F6241AC-D2D7-4C91-BEDC-8AE6C4945148}" type="slidenum">
              <a:rPr lang="ru-RU" smtClean="0"/>
              <a:pPr/>
              <a:t>‹#›</a:t>
            </a:fld>
            <a:endParaRPr lang="ru-RU"/>
          </a:p>
        </p:txBody>
      </p:sp>
      <p:sp>
        <p:nvSpPr>
          <p:cNvPr id="2" name="Title 1"/>
          <p:cNvSpPr>
            <a:spLocks noGrp="1"/>
          </p:cNvSpPr>
          <p:nvPr>
            <p:ph type="title"/>
          </p:nvPr>
        </p:nvSpPr>
        <p:spPr>
          <a:xfrm>
            <a:off x="736456" y="3200399"/>
            <a:ext cx="76962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ru-RU" smtClean="0"/>
              <a:t>Образец заголовка</a:t>
            </a:r>
            <a:endParaRPr lang="en-US" dirty="0"/>
          </a:p>
        </p:txBody>
      </p:sp>
      <p:sp>
        <p:nvSpPr>
          <p:cNvPr id="15" name="Rectangle 14"/>
          <p:cNvSpPr/>
          <p:nvPr/>
        </p:nvSpPr>
        <p:spPr>
          <a:xfrm>
            <a:off x="675496" y="4541520"/>
            <a:ext cx="781812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36456" y="4607510"/>
            <a:ext cx="76962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14" name="Rectangle 13"/>
          <p:cNvSpPr/>
          <p:nvPr/>
        </p:nvSpPr>
        <p:spPr>
          <a:xfrm>
            <a:off x="675757" y="3124200"/>
            <a:ext cx="7817599"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p>
            <a:r>
              <a:rPr lang="ru-RU" smtClean="0"/>
              <a:t>Образец заголовка</a:t>
            </a:r>
            <a:endParaRPr lang="en-US"/>
          </a:p>
        </p:txBody>
      </p:sp>
      <p:sp>
        <p:nvSpPr>
          <p:cNvPr id="3" name="Content Placeholder 2"/>
          <p:cNvSpPr>
            <a:spLocks noGrp="1"/>
          </p:cNvSpPr>
          <p:nvPr>
            <p:ph sz="half" idx="1"/>
          </p:nvPr>
        </p:nvSpPr>
        <p:spPr>
          <a:xfrm>
            <a:off x="426128"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F6241AC-D2D7-4C91-BEDC-8AE6C4945148}" type="slidenum">
              <a:rPr lang="ru-RU" smtClean="0"/>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426128" y="2438400"/>
            <a:ext cx="4040188"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5025" y="1722438"/>
            <a:ext cx="4041775"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2438400"/>
            <a:ext cx="4041775"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AF6241AC-D2D7-4C91-BEDC-8AE6C4945148}" type="slidenum">
              <a:rPr lang="ru-RU" smtClean="0"/>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AF6241AC-D2D7-4C91-BEDC-8AE6C4945148}" type="slidenum">
              <a:rPr lang="ru-RU" smtClean="0"/>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ounded Rectangle 10"/>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AF6241AC-D2D7-4C91-BEDC-8AE6C4945148}" type="slidenum">
              <a:rPr lang="ru-RU" smtClean="0"/>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ounded Rectangle 11"/>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86200" y="685800"/>
            <a:ext cx="4572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F6241AC-D2D7-4C91-BEDC-8AE6C4945148}" type="slidenum">
              <a:rPr lang="ru-RU" smtClean="0"/>
              <a:pPr/>
              <a:t>‹#›</a:t>
            </a:fld>
            <a:endParaRPr lang="ru-RU"/>
          </a:p>
        </p:txBody>
      </p:sp>
      <p:sp>
        <p:nvSpPr>
          <p:cNvPr id="8" name="Rectangle 7"/>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676690" y="1642472"/>
            <a:ext cx="2483254"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 name="Title 1"/>
          <p:cNvSpPr>
            <a:spLocks noGrp="1"/>
          </p:cNvSpPr>
          <p:nvPr>
            <p:ph type="title"/>
          </p:nvPr>
        </p:nvSpPr>
        <p:spPr>
          <a:xfrm>
            <a:off x="769000" y="1734312"/>
            <a:ext cx="2298634" cy="1191620"/>
          </a:xfrm>
        </p:spPr>
        <p:txBody>
          <a:bodyPr anchor="b">
            <a:normAutofit/>
          </a:bodyPr>
          <a:lstStyle>
            <a:lvl1pPr algn="l">
              <a:defRPr sz="2000" b="0">
                <a:solidFill>
                  <a:schemeClr val="accent1">
                    <a:lumMod val="75000"/>
                  </a:schemeClr>
                </a:solidFill>
              </a:defRPr>
            </a:lvl1pPr>
          </a:lstStyle>
          <a:p>
            <a:r>
              <a:rPr lang="ru-RU" smtClean="0"/>
              <a:t>Образец заголовка</a:t>
            </a:r>
            <a:endParaRPr 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ounded Rectangle 8"/>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5" name="Date Placeholder 4"/>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7" name="Slide Number Placeholder 6"/>
          <p:cNvSpPr>
            <a:spLocks noGrp="1"/>
          </p:cNvSpPr>
          <p:nvPr>
            <p:ph type="sldNum" sz="quarter" idx="12"/>
          </p:nvPr>
        </p:nvSpPr>
        <p:spPr/>
        <p:txBody>
          <a:bodyPr/>
          <a:lstStyle/>
          <a:p>
            <a:fld id="{AF6241AC-D2D7-4C91-BEDC-8AE6C4945148}" type="slidenum">
              <a:rPr lang="ru-RU" smtClean="0"/>
              <a:pPr/>
              <a:t>‹#›</a:t>
            </a:fld>
            <a:endParaRPr lang="ru-RU"/>
          </a:p>
        </p:txBody>
      </p:sp>
      <p:sp>
        <p:nvSpPr>
          <p:cNvPr id="10" name="Rectangle 9"/>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61999" y="5029200"/>
            <a:ext cx="7600765"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p:txBody>
          <a:bodyPr/>
          <a:lstStyle/>
          <a:p>
            <a:endParaRPr lang="ru-RU"/>
          </a:p>
        </p:txBody>
      </p:sp>
      <p:sp>
        <p:nvSpPr>
          <p:cNvPr id="13" name="Rectangle 12"/>
          <p:cNvSpPr/>
          <p:nvPr/>
        </p:nvSpPr>
        <p:spPr>
          <a:xfrm>
            <a:off x="914400" y="5638800"/>
            <a:ext cx="7328514"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605589" y="5074920"/>
            <a:ext cx="7946136"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956289" y="5656556"/>
            <a:ext cx="7244736"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 name="Title 1"/>
          <p:cNvSpPr>
            <a:spLocks noGrp="1"/>
          </p:cNvSpPr>
          <p:nvPr>
            <p:ph type="title"/>
          </p:nvPr>
        </p:nvSpPr>
        <p:spPr>
          <a:xfrm>
            <a:off x="914400" y="5105400"/>
            <a:ext cx="7328514" cy="523043"/>
          </a:xfrm>
        </p:spPr>
        <p:txBody>
          <a:bodyPr anchor="ctr" anchorCtr="0"/>
          <a:lstStyle>
            <a:lvl1pPr algn="ctr">
              <a:defRPr sz="2000" b="0">
                <a:solidFill>
                  <a:schemeClr val="accent1">
                    <a:lumMod val="75000"/>
                  </a:schemeClr>
                </a:solidFill>
              </a:defRPr>
            </a:lvl1pPr>
          </a:lstStyle>
          <a:p>
            <a:r>
              <a:rPr lang="ru-RU" smtClean="0"/>
              <a:t>Образец заголовка</a:t>
            </a:r>
            <a:endParaRPr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F6241AC-D2D7-4C91-BEDC-8AE6C4945148}" type="slidenum">
              <a:rPr lang="ru-RU" smtClean="0"/>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6861702" y="228600"/>
            <a:ext cx="185928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Rectangle 7"/>
          <p:cNvSpPr/>
          <p:nvPr/>
        </p:nvSpPr>
        <p:spPr>
          <a:xfrm>
            <a:off x="6955225" y="351409"/>
            <a:ext cx="1672235"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048577" y="395427"/>
            <a:ext cx="1485531" cy="5788981"/>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380999"/>
            <a:ext cx="6172200" cy="579120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F6241AC-D2D7-4C91-BEDC-8AE6C4945148}" type="slidenum">
              <a:rPr lang="ru-RU" smtClean="0"/>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F6241AC-D2D7-4C91-BEDC-8AE6C4945148}" type="slidenum">
              <a:rPr lang="ru-RU" smtClean="0"/>
              <a:pPr/>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F6241AC-D2D7-4C91-BEDC-8AE6C4945148}" type="slidenum">
              <a:rPr lang="ru-RU" smtClean="0"/>
              <a:pPr/>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F6241AC-D2D7-4C91-BEDC-8AE6C4945148}"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F6241AC-D2D7-4C91-BEDC-8AE6C4945148}" type="slidenum">
              <a:rPr lang="ru-RU" smtClean="0"/>
              <a:pPr/>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AF6241AC-D2D7-4C91-BEDC-8AE6C4945148}" type="slidenum">
              <a:rPr lang="ru-RU" smtClean="0"/>
              <a:pPr/>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AF6241AC-D2D7-4C91-BEDC-8AE6C4945148}"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AF6241AC-D2D7-4C91-BEDC-8AE6C4945148}"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F6241AC-D2D7-4C91-BEDC-8AE6C4945148}"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F6241AC-D2D7-4C91-BEDC-8AE6C4945148}" type="slidenum">
              <a:rPr lang="ru-RU" smtClean="0"/>
              <a:pPr/>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F6241AC-D2D7-4C91-BEDC-8AE6C4945148}"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F6241AC-D2D7-4C91-BEDC-8AE6C4945148}"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ru-RU" smtClean="0"/>
              <a:t>Образец заголовка</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98DCADD1-6AD2-4999-87CE-4173A8CE86B4}" type="datetimeFigureOut">
              <a:rPr lang="ru-RU" smtClean="0"/>
              <a:pPr/>
              <a:t>12.04.2020</a:t>
            </a:fld>
            <a:endParaRPr lang="ru-RU"/>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ru-RU"/>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AF6241AC-D2D7-4C91-BEDC-8AE6C4945148}" type="slidenum">
              <a:rPr lang="ru-RU" smtClean="0"/>
              <a:pPr/>
              <a:t>‹#›</a:t>
            </a:fld>
            <a:endParaRPr lang="ru-RU"/>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F6241AC-D2D7-4C91-BEDC-8AE6C4945148}" type="slidenum">
              <a:rPr lang="ru-RU" smtClean="0"/>
              <a:pPr/>
              <a:t>‹#›</a:t>
            </a:fld>
            <a:endParaRPr lang="ru-RU"/>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F6241AC-D2D7-4C91-BEDC-8AE6C4945148}" type="slidenum">
              <a:rPr lang="ru-RU" smtClean="0"/>
              <a:pPr/>
              <a:t>‹#›</a:t>
            </a:fld>
            <a:endParaRPr lang="ru-RU"/>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F6241AC-D2D7-4C91-BEDC-8AE6C4945148}" type="slidenum">
              <a:rPr lang="ru-RU" smtClean="0"/>
              <a:pPr/>
              <a:t>‹#›</a:t>
            </a:fld>
            <a:endParaRPr lang="ru-RU"/>
          </a:p>
        </p:txBody>
      </p:sp>
      <p:sp>
        <p:nvSpPr>
          <p:cNvPr id="9" name="Content Placeholder 8"/>
          <p:cNvSpPr>
            <a:spLocks noGrp="1"/>
          </p:cNvSpPr>
          <p:nvPr>
            <p:ph sz="quarter" idx="13"/>
          </p:nvPr>
        </p:nvSpPr>
        <p:spPr>
          <a:xfrm>
            <a:off x="1042416" y="2313432"/>
            <a:ext cx="3419856" cy="349300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AF6241AC-D2D7-4C91-BEDC-8AE6C4945148}" type="slidenum">
              <a:rPr lang="ru-RU" smtClean="0"/>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AF6241AC-D2D7-4C91-BEDC-8AE6C4945148}" type="slidenum">
              <a:rPr lang="ru-RU" smtClean="0"/>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AF6241AC-D2D7-4C91-BEDC-8AE6C4945148}" type="slidenum">
              <a:rPr lang="ru-RU" smtClean="0"/>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7" name="Slide Number Placeholder 6"/>
          <p:cNvSpPr>
            <a:spLocks noGrp="1"/>
          </p:cNvSpPr>
          <p:nvPr>
            <p:ph type="sldNum" sz="quarter" idx="12"/>
          </p:nvPr>
        </p:nvSpPr>
        <p:spPr/>
        <p:txBody>
          <a:bodyPr/>
          <a:lstStyle/>
          <a:p>
            <a:fld id="{AF6241AC-D2D7-4C91-BEDC-8AE6C4945148}" type="slidenum">
              <a:rPr lang="ru-RU" smtClean="0"/>
              <a:pPr/>
              <a:t>‹#›</a:t>
            </a:fld>
            <a:endParaRPr lang="ru-RU"/>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ru-RU"/>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ru-RU" smtClean="0"/>
              <a:t>Образец заголовка</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ru-RU" smtClean="0"/>
              <a:t>Образец заголовка</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ru-RU"/>
          </a:p>
        </p:txBody>
      </p:sp>
      <p:sp>
        <p:nvSpPr>
          <p:cNvPr id="7" name="Slide Number Placeholder 6"/>
          <p:cNvSpPr>
            <a:spLocks noGrp="1"/>
          </p:cNvSpPr>
          <p:nvPr>
            <p:ph type="sldNum" sz="quarter" idx="12"/>
          </p:nvPr>
        </p:nvSpPr>
        <p:spPr/>
        <p:txBody>
          <a:bodyPr/>
          <a:lstStyle/>
          <a:p>
            <a:fld id="{AF6241AC-D2D7-4C91-BEDC-8AE6C4945148}" type="slidenum">
              <a:rPr lang="ru-RU" smtClean="0"/>
              <a:pPr/>
              <a:t>‹#›</a:t>
            </a:fld>
            <a:endParaRPr lang="ru-RU"/>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F6241AC-D2D7-4C91-BEDC-8AE6C4945148}" type="slidenum">
              <a:rPr lang="ru-RU" smtClean="0"/>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ru-RU" smtClean="0"/>
              <a:t>Образец заголовка</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F6241AC-D2D7-4C91-BEDC-8AE6C4945148}" type="slidenum">
              <a:rPr lang="ru-RU" smtClean="0"/>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7" name="Равнобедренный треугольник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540544" y="776288"/>
            <a:ext cx="8062912" cy="1470025"/>
          </a:xfrm>
        </p:spPr>
        <p:txBody>
          <a:bodyPr anchor="b">
            <a:normAutofit/>
          </a:bodyPr>
          <a:lstStyle>
            <a:lvl1pPr algn="r">
              <a:defRPr sz="4400"/>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a:xfrm>
            <a:off x="1371600" y="6012656"/>
            <a:ext cx="5791200" cy="365125"/>
          </a:xfrm>
        </p:spPr>
        <p:txBody>
          <a:bodyPr tIns="0" bIns="0" anchor="t"/>
          <a:lstStyle>
            <a:lvl1pPr algn="r">
              <a:defRPr sz="1000"/>
            </a:lvl1pPr>
          </a:lstStyle>
          <a:p>
            <a:fld id="{98DCADD1-6AD2-4999-87CE-4173A8CE86B4}" type="datetimeFigureOut">
              <a:rPr lang="ru-RU" smtClean="0"/>
              <a:pPr/>
              <a:t>12.04.2020</a:t>
            </a:fld>
            <a:endParaRPr lang="ru-RU"/>
          </a:p>
        </p:txBody>
      </p:sp>
      <p:sp>
        <p:nvSpPr>
          <p:cNvPr id="17" name="Нижний колонтитул 16"/>
          <p:cNvSpPr>
            <a:spLocks noGrp="1"/>
          </p:cNvSpPr>
          <p:nvPr>
            <p:ph type="ftr" sz="quarter" idx="11"/>
          </p:nvPr>
        </p:nvSpPr>
        <p:spPr>
          <a:xfrm>
            <a:off x="1371600" y="5650704"/>
            <a:ext cx="5791200" cy="365125"/>
          </a:xfrm>
        </p:spPr>
        <p:txBody>
          <a:bodyPr tIns="0" bIns="0" anchor="b"/>
          <a:lstStyle>
            <a:lvl1pPr algn="r">
              <a:defRPr sz="1100"/>
            </a:lvl1pPr>
          </a:lstStyle>
          <a:p>
            <a:endParaRPr lang="ru-RU"/>
          </a:p>
        </p:txBody>
      </p:sp>
      <p:sp>
        <p:nvSpPr>
          <p:cNvPr id="29" name="Номер слайда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AF6241AC-D2D7-4C91-BEDC-8AE6C4945148}" type="slidenum">
              <a:rPr lang="ru-RU" smtClean="0"/>
              <a:pPr/>
              <a:t>‹#›</a:t>
            </a:fld>
            <a:endParaRPr lang="ru-RU"/>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7494"/>
            <a:ext cx="8229600" cy="1399032"/>
          </a:xfrm>
        </p:spPr>
        <p:txBody>
          <a:bodyPr/>
          <a:lstStyle/>
          <a:p>
            <a:r>
              <a:rPr kumimoji="0" lang="ru-RU" smtClean="0"/>
              <a:t>Образец заголовка</a:t>
            </a:r>
            <a:endParaRPr kumimoji="0" lang="en-US"/>
          </a:p>
        </p:txBody>
      </p:sp>
      <p:sp>
        <p:nvSpPr>
          <p:cNvPr id="3" name="Объект 2"/>
          <p:cNvSpPr>
            <a:spLocks noGrp="1"/>
          </p:cNvSpPr>
          <p:nvPr>
            <p:ph idx="1"/>
          </p:nvPr>
        </p:nvSpPr>
        <p:spPr>
          <a:xfrm>
            <a:off x="457200" y="1882808"/>
            <a:ext cx="8229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791456" y="6480048"/>
            <a:ext cx="2133600" cy="301752"/>
          </a:xfrm>
        </p:spPr>
        <p:txBody>
          <a:bodyPr/>
          <a:lstStyle/>
          <a:p>
            <a:fld id="{98DCADD1-6AD2-4999-87CE-4173A8CE86B4}" type="datetimeFigureOut">
              <a:rPr lang="ru-RU" smtClean="0"/>
              <a:pPr/>
              <a:t>12.04.2020</a:t>
            </a:fld>
            <a:endParaRPr lang="ru-RU"/>
          </a:p>
        </p:txBody>
      </p:sp>
      <p:sp>
        <p:nvSpPr>
          <p:cNvPr id="5" name="Нижний колонтитул 4"/>
          <p:cNvSpPr>
            <a:spLocks noGrp="1"/>
          </p:cNvSpPr>
          <p:nvPr>
            <p:ph type="ftr" sz="quarter" idx="11"/>
          </p:nvPr>
        </p:nvSpPr>
        <p:spPr>
          <a:xfrm>
            <a:off x="457200" y="6480969"/>
            <a:ext cx="4260056" cy="300831"/>
          </a:xfrm>
        </p:spPr>
        <p:txBody>
          <a:bodyPr/>
          <a:lstStyle/>
          <a:p>
            <a:endParaRPr lang="ru-RU"/>
          </a:p>
        </p:txBody>
      </p:sp>
      <p:sp>
        <p:nvSpPr>
          <p:cNvPr id="6" name="Номер слайда 5"/>
          <p:cNvSpPr>
            <a:spLocks noGrp="1"/>
          </p:cNvSpPr>
          <p:nvPr>
            <p:ph type="sldNum" sz="quarter" idx="12"/>
          </p:nvPr>
        </p:nvSpPr>
        <p:spPr/>
        <p:txBody>
          <a:bodyPr/>
          <a:lstStyle/>
          <a:p>
            <a:fld id="{AF6241AC-D2D7-4C91-BEDC-8AE6C4945148}" type="slidenum">
              <a:rPr lang="ru-RU" smtClean="0"/>
              <a:pPr/>
              <a:t>‹#›</a:t>
            </a:fld>
            <a:endParaRPr lang="ru-RU"/>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9" name="Прямоугольный треугольник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Равнобедренный треугольник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Дата 3"/>
          <p:cNvSpPr>
            <a:spLocks noGrp="1"/>
          </p:cNvSpPr>
          <p:nvPr>
            <p:ph type="dt" sz="half" idx="10"/>
          </p:nvPr>
        </p:nvSpPr>
        <p:spPr>
          <a:xfrm>
            <a:off x="6955632" y="6477000"/>
            <a:ext cx="2133600" cy="304800"/>
          </a:xfrm>
        </p:spPr>
        <p:txBody>
          <a:bodyPr/>
          <a:lstStyle/>
          <a:p>
            <a:fld id="{98DCADD1-6AD2-4999-87CE-4173A8CE86B4}" type="datetimeFigureOut">
              <a:rPr lang="ru-RU" smtClean="0"/>
              <a:pPr/>
              <a:t>12.04.2020</a:t>
            </a:fld>
            <a:endParaRPr lang="ru-RU"/>
          </a:p>
        </p:txBody>
      </p:sp>
      <p:sp>
        <p:nvSpPr>
          <p:cNvPr id="5" name="Нижний колонтитул 4"/>
          <p:cNvSpPr>
            <a:spLocks noGrp="1"/>
          </p:cNvSpPr>
          <p:nvPr>
            <p:ph type="ftr" sz="quarter" idx="11"/>
          </p:nvPr>
        </p:nvSpPr>
        <p:spPr>
          <a:xfrm>
            <a:off x="2619376" y="6480969"/>
            <a:ext cx="4260056" cy="300831"/>
          </a:xfrm>
        </p:spPr>
        <p:txBody>
          <a:bodyPr/>
          <a:lstStyle/>
          <a:p>
            <a:endParaRPr lang="ru-RU"/>
          </a:p>
        </p:txBody>
      </p:sp>
      <p:sp>
        <p:nvSpPr>
          <p:cNvPr id="6" name="Номер слайда 5"/>
          <p:cNvSpPr>
            <a:spLocks noGrp="1"/>
          </p:cNvSpPr>
          <p:nvPr>
            <p:ph type="sldNum" sz="quarter" idx="12"/>
          </p:nvPr>
        </p:nvSpPr>
        <p:spPr>
          <a:xfrm>
            <a:off x="8451056" y="809624"/>
            <a:ext cx="502920" cy="300831"/>
          </a:xfrm>
        </p:spPr>
        <p:txBody>
          <a:bodyPr/>
          <a:lstStyle/>
          <a:p>
            <a:fld id="{AF6241AC-D2D7-4C91-BEDC-8AE6C4945148}" type="slidenum">
              <a:rPr lang="ru-RU" smtClean="0"/>
              <a:pPr/>
              <a:t>‹#›</a:t>
            </a:fld>
            <a:endParaRPr lang="ru-RU"/>
          </a:p>
        </p:txBody>
      </p:sp>
      <p:cxnSp>
        <p:nvCxnSpPr>
          <p:cNvPr id="11" name="Прямая соединительная линия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Прямая соединительная линия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Заголовок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Tree>
  </p:cSld>
  <p:clrMapOvr>
    <a:overrideClrMapping bg1="dk1" tx1="lt1" bg2="dk2" tx2="lt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marL="0" algn="l">
              <a:defRPr/>
            </a:lvl1pPr>
          </a:lstStyle>
          <a:p>
            <a:r>
              <a:rPr kumimoji="0" lang="ru-RU" smtClean="0"/>
              <a:t>Образец заголовка</a:t>
            </a:r>
            <a:endParaRPr kumimoji="0" lang="en-US"/>
          </a:p>
        </p:txBody>
      </p:sp>
      <p:sp>
        <p:nvSpPr>
          <p:cNvPr id="3" name="Объект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4791456" y="6480969"/>
            <a:ext cx="2133600" cy="301752"/>
          </a:xfrm>
        </p:spPr>
        <p:txBody>
          <a:bodyPr/>
          <a:lstStyle/>
          <a:p>
            <a:fld id="{98DCADD1-6AD2-4999-87CE-4173A8CE86B4}" type="datetimeFigureOut">
              <a:rPr lang="ru-RU" smtClean="0"/>
              <a:pPr/>
              <a:t>12.04.2020</a:t>
            </a:fld>
            <a:endParaRPr lang="ru-RU"/>
          </a:p>
        </p:txBody>
      </p:sp>
      <p:sp>
        <p:nvSpPr>
          <p:cNvPr id="6" name="Нижний колонтитул 5"/>
          <p:cNvSpPr>
            <a:spLocks noGrp="1"/>
          </p:cNvSpPr>
          <p:nvPr>
            <p:ph type="ftr" sz="quarter" idx="11"/>
          </p:nvPr>
        </p:nvSpPr>
        <p:spPr>
          <a:xfrm>
            <a:off x="457200" y="6480969"/>
            <a:ext cx="4260056" cy="301752"/>
          </a:xfrm>
        </p:spPr>
        <p:txBody>
          <a:bodyPr/>
          <a:lstStyle/>
          <a:p>
            <a:endParaRPr lang="ru-RU"/>
          </a:p>
        </p:txBody>
      </p:sp>
      <p:sp>
        <p:nvSpPr>
          <p:cNvPr id="7" name="Номер слайда 6"/>
          <p:cNvSpPr>
            <a:spLocks noGrp="1"/>
          </p:cNvSpPr>
          <p:nvPr>
            <p:ph type="sldNum" sz="quarter" idx="12"/>
          </p:nvPr>
        </p:nvSpPr>
        <p:spPr>
          <a:xfrm>
            <a:off x="7589520" y="6480969"/>
            <a:ext cx="502920" cy="301752"/>
          </a:xfrm>
        </p:spPr>
        <p:txBody>
          <a:bodyPr/>
          <a:lstStyle/>
          <a:p>
            <a:fld id="{AF6241AC-D2D7-4C91-BEDC-8AE6C4945148}" type="slidenum">
              <a:rPr lang="ru-RU" smtClean="0"/>
              <a:pPr/>
              <a:t>‹#›</a:t>
            </a:fld>
            <a:endParaRPr lang="ru-RU"/>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Объект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a:xfrm>
            <a:off x="4791456" y="6480969"/>
            <a:ext cx="2130552" cy="301752"/>
          </a:xfrm>
        </p:spPr>
        <p:txBody>
          <a:bodyPr/>
          <a:lstStyle/>
          <a:p>
            <a:fld id="{98DCADD1-6AD2-4999-87CE-4173A8CE86B4}" type="datetimeFigureOut">
              <a:rPr lang="ru-RU" smtClean="0"/>
              <a:pPr/>
              <a:t>12.04.2020</a:t>
            </a:fld>
            <a:endParaRPr lang="ru-RU"/>
          </a:p>
        </p:txBody>
      </p:sp>
      <p:sp>
        <p:nvSpPr>
          <p:cNvPr id="8" name="Нижний колонтитул 7"/>
          <p:cNvSpPr>
            <a:spLocks noGrp="1"/>
          </p:cNvSpPr>
          <p:nvPr>
            <p:ph type="ftr" sz="quarter" idx="11"/>
          </p:nvPr>
        </p:nvSpPr>
        <p:spPr>
          <a:xfrm>
            <a:off x="457200" y="6480969"/>
            <a:ext cx="4261104" cy="301752"/>
          </a:xfrm>
        </p:spPr>
        <p:txBody>
          <a:bodyPr/>
          <a:lstStyle/>
          <a:p>
            <a:endParaRPr lang="ru-RU"/>
          </a:p>
        </p:txBody>
      </p:sp>
      <p:sp>
        <p:nvSpPr>
          <p:cNvPr id="9" name="Номер слайда 8"/>
          <p:cNvSpPr>
            <a:spLocks noGrp="1"/>
          </p:cNvSpPr>
          <p:nvPr>
            <p:ph type="sldNum" sz="quarter" idx="12"/>
          </p:nvPr>
        </p:nvSpPr>
        <p:spPr>
          <a:xfrm>
            <a:off x="7589520" y="6483096"/>
            <a:ext cx="502920" cy="301752"/>
          </a:xfrm>
        </p:spPr>
        <p:txBody>
          <a:bodyPr/>
          <a:lstStyle>
            <a:lvl1pPr algn="ctr">
              <a:defRPr/>
            </a:lvl1pPr>
          </a:lstStyle>
          <a:p>
            <a:fld id="{AF6241AC-D2D7-4C91-BEDC-8AE6C494514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b="0"/>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AF6241AC-D2D7-4C91-BEDC-8AE6C4945148}" type="slidenum">
              <a:rPr lang="ru-RU" smtClean="0"/>
              <a:pPr/>
              <a:t>‹#›</a:t>
            </a:fld>
            <a:endParaRPr lang="ru-RU"/>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a:xfrm>
            <a:off x="4791456" y="6480969"/>
            <a:ext cx="2133600" cy="301752"/>
          </a:xfrm>
        </p:spPr>
        <p:txBody>
          <a:bodyPr/>
          <a:lstStyle/>
          <a:p>
            <a:fld id="{98DCADD1-6AD2-4999-87CE-4173A8CE86B4}" type="datetimeFigureOut">
              <a:rPr lang="ru-RU" smtClean="0"/>
              <a:pPr/>
              <a:t>12.04.2020</a:t>
            </a:fld>
            <a:endParaRPr lang="ru-RU"/>
          </a:p>
        </p:txBody>
      </p:sp>
      <p:sp>
        <p:nvSpPr>
          <p:cNvPr id="3" name="Нижний колонтитул 2"/>
          <p:cNvSpPr>
            <a:spLocks noGrp="1"/>
          </p:cNvSpPr>
          <p:nvPr>
            <p:ph type="ftr" sz="quarter" idx="11"/>
          </p:nvPr>
        </p:nvSpPr>
        <p:spPr>
          <a:xfrm>
            <a:off x="457200" y="6481890"/>
            <a:ext cx="4260056" cy="300831"/>
          </a:xfrm>
        </p:spPr>
        <p:txBody>
          <a:bodyPr/>
          <a:lstStyle/>
          <a:p>
            <a:endParaRPr lang="ru-RU"/>
          </a:p>
        </p:txBody>
      </p:sp>
      <p:sp>
        <p:nvSpPr>
          <p:cNvPr id="4" name="Номер слайда 3"/>
          <p:cNvSpPr>
            <a:spLocks noGrp="1"/>
          </p:cNvSpPr>
          <p:nvPr>
            <p:ph type="sldNum" sz="quarter" idx="12"/>
          </p:nvPr>
        </p:nvSpPr>
        <p:spPr>
          <a:xfrm>
            <a:off x="7589520" y="6480969"/>
            <a:ext cx="502920" cy="301752"/>
          </a:xfrm>
        </p:spPr>
        <p:txBody>
          <a:bodyPr/>
          <a:lstStyle/>
          <a:p>
            <a:fld id="{AF6241AC-D2D7-4C91-BEDC-8AE6C4945148}" type="slidenum">
              <a:rPr lang="ru-RU" smtClean="0"/>
              <a:pPr/>
              <a:t>‹#›</a:t>
            </a:fld>
            <a:endParaRPr lang="ru-RU"/>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ru-RU" smtClean="0"/>
              <a:t>Образец заголовка</a:t>
            </a:r>
            <a:endParaRPr kumimoji="0" lang="en-US"/>
          </a:p>
        </p:txBody>
      </p:sp>
      <p:sp>
        <p:nvSpPr>
          <p:cNvPr id="3" name="Текст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Объект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278976" y="6556248"/>
            <a:ext cx="2133600" cy="301752"/>
          </a:xfrm>
        </p:spPr>
        <p:txBody>
          <a:bodyPr/>
          <a:lstStyle>
            <a:lvl1pPr>
              <a:defRPr sz="900"/>
            </a:lvl1pPr>
          </a:lstStyle>
          <a:p>
            <a:fld id="{98DCADD1-6AD2-4999-87CE-4173A8CE86B4}" type="datetimeFigureOut">
              <a:rPr lang="ru-RU" smtClean="0"/>
              <a:pPr/>
              <a:t>12.04.2020</a:t>
            </a:fld>
            <a:endParaRPr lang="ru-RU"/>
          </a:p>
        </p:txBody>
      </p:sp>
      <p:sp>
        <p:nvSpPr>
          <p:cNvPr id="6" name="Нижний колонтитул 5"/>
          <p:cNvSpPr>
            <a:spLocks noGrp="1"/>
          </p:cNvSpPr>
          <p:nvPr>
            <p:ph type="ftr" sz="quarter" idx="11"/>
          </p:nvPr>
        </p:nvSpPr>
        <p:spPr>
          <a:xfrm>
            <a:off x="1135856" y="6556248"/>
            <a:ext cx="5143120" cy="301752"/>
          </a:xfrm>
        </p:spPr>
        <p:txBody>
          <a:bodyPr/>
          <a:lstStyle>
            <a:lvl1pPr>
              <a:defRPr sz="900"/>
            </a:lvl1pPr>
          </a:lstStyle>
          <a:p>
            <a:endParaRPr lang="ru-RU"/>
          </a:p>
        </p:txBody>
      </p:sp>
      <p:sp>
        <p:nvSpPr>
          <p:cNvPr id="7" name="Номер слайда 6"/>
          <p:cNvSpPr>
            <a:spLocks noGrp="1"/>
          </p:cNvSpPr>
          <p:nvPr>
            <p:ph type="sldNum" sz="quarter" idx="12"/>
          </p:nvPr>
        </p:nvSpPr>
        <p:spPr>
          <a:xfrm>
            <a:off x="8410576" y="6556248"/>
            <a:ext cx="502920" cy="301752"/>
          </a:xfrm>
        </p:spPr>
        <p:txBody>
          <a:bodyPr/>
          <a:lstStyle>
            <a:lvl1pPr>
              <a:defRPr sz="900"/>
            </a:lvl1pPr>
          </a:lstStyle>
          <a:p>
            <a:fld id="{AF6241AC-D2D7-4C91-BEDC-8AE6C494514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a:xfrm>
            <a:off x="6108192" y="6556248"/>
            <a:ext cx="2103120" cy="301752"/>
          </a:xfrm>
        </p:spPr>
        <p:txBody>
          <a:bodyPr/>
          <a:lstStyle>
            <a:lvl1pPr>
              <a:defRPr sz="900"/>
            </a:lvl1pPr>
          </a:lstStyle>
          <a:p>
            <a:fld id="{98DCADD1-6AD2-4999-87CE-4173A8CE86B4}" type="datetimeFigureOut">
              <a:rPr lang="ru-RU" smtClean="0"/>
              <a:pPr/>
              <a:t>12.04.2020</a:t>
            </a:fld>
            <a:endParaRPr lang="ru-RU"/>
          </a:p>
        </p:txBody>
      </p:sp>
      <p:sp>
        <p:nvSpPr>
          <p:cNvPr id="6" name="Нижний колонтитул 5"/>
          <p:cNvSpPr>
            <a:spLocks noGrp="1"/>
          </p:cNvSpPr>
          <p:nvPr>
            <p:ph type="ftr" sz="quarter" idx="11"/>
          </p:nvPr>
        </p:nvSpPr>
        <p:spPr>
          <a:xfrm>
            <a:off x="1170432" y="6557169"/>
            <a:ext cx="4948072" cy="301752"/>
          </a:xfrm>
        </p:spPr>
        <p:txBody>
          <a:bodyPr/>
          <a:lstStyle>
            <a:lvl1pPr>
              <a:defRPr sz="900"/>
            </a:lvl1pPr>
          </a:lstStyle>
          <a:p>
            <a:endParaRPr lang="ru-RU"/>
          </a:p>
        </p:txBody>
      </p:sp>
      <p:sp>
        <p:nvSpPr>
          <p:cNvPr id="7" name="Номер слайда 6"/>
          <p:cNvSpPr>
            <a:spLocks noGrp="1"/>
          </p:cNvSpPr>
          <p:nvPr>
            <p:ph type="sldNum" sz="quarter" idx="12"/>
          </p:nvPr>
        </p:nvSpPr>
        <p:spPr>
          <a:xfrm>
            <a:off x="8217192" y="6556248"/>
            <a:ext cx="365760" cy="301752"/>
          </a:xfrm>
        </p:spPr>
        <p:txBody>
          <a:bodyPr/>
          <a:lstStyle>
            <a:lvl1pPr algn="ctr">
              <a:defRPr sz="900"/>
            </a:lvl1pPr>
          </a:lstStyle>
          <a:p>
            <a:fld id="{AF6241AC-D2D7-4C91-BEDC-8AE6C494514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F6241AC-D2D7-4C91-BEDC-8AE6C4945148}" type="slidenum">
              <a:rPr lang="ru-RU" smtClean="0"/>
              <a:pPr/>
              <a:t>‹#›</a:t>
            </a:fld>
            <a:endParaRPr lang="ru-RU"/>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381000"/>
            <a:ext cx="1905000" cy="5486400"/>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381000"/>
            <a:ext cx="6248400" cy="5486400"/>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98DCADD1-6AD2-4999-87CE-4173A8CE86B4}" type="datetimeFigureOut">
              <a:rPr lang="ru-RU" smtClean="0"/>
              <a:pPr/>
              <a:t>12.04.2020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F6241AC-D2D7-4C91-BEDC-8AE6C494514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DCADD1-6AD2-4999-87CE-4173A8CE86B4}" type="datetimeFigureOut">
              <a:rPr lang="ru-RU" smtClean="0"/>
              <a:pPr/>
              <a:t>12.04.2020</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6241AC-D2D7-4C91-BEDC-8AE6C4945148}" type="slidenum">
              <a:rPr lang="ru-RU" smtClean="0"/>
              <a:pPr/>
              <a:t>‹#›</a:t>
            </a:fld>
            <a:endParaRPr lang="ru-RU"/>
          </a:p>
        </p:txBody>
      </p:sp>
    </p:spTree>
    <p:extLst>
      <p:ext uri="{BB962C8B-B14F-4D97-AF65-F5344CB8AC3E}">
        <p14:creationId xmlns:p14="http://schemas.microsoft.com/office/powerpoint/2010/main" xmlns="" val="5728486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 name="Rounded Rectangle 6"/>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752600"/>
            <a:ext cx="8229600" cy="43735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2"/>
                </a:solidFill>
              </a:defRPr>
            </a:lvl1pPr>
          </a:lstStyle>
          <a:p>
            <a:fld id="{98DCADD1-6AD2-4999-87CE-4173A8CE86B4}" type="datetimeFigureOut">
              <a:rPr lang="ru-RU" smtClean="0"/>
              <a:pPr/>
              <a:t>12.04.2020</a:t>
            </a:fld>
            <a:endParaRPr lang="ru-RU"/>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ru-RU"/>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2"/>
                </a:solidFill>
              </a:defRPr>
            </a:lvl1pPr>
          </a:lstStyle>
          <a:p>
            <a:fld id="{AF6241AC-D2D7-4C91-BEDC-8AE6C4945148}" type="slidenum">
              <a:rPr lang="ru-RU" smtClean="0"/>
              <a:pPr/>
              <a:t>‹#›</a:t>
            </a:fld>
            <a:endParaRPr lang="ru-RU"/>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10" name="Rectangle 9"/>
          <p:cNvSpPr/>
          <p:nvPr/>
        </p:nvSpPr>
        <p:spPr>
          <a:xfrm>
            <a:off x="372863" y="372862"/>
            <a:ext cx="8380520"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26128" y="408372"/>
            <a:ext cx="8260672" cy="1039427"/>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98DCADD1-6AD2-4999-87CE-4173A8CE86B4}" type="datetimeFigureOut">
              <a:rPr lang="ru-RU" smtClean="0"/>
              <a:pPr/>
              <a:t>12.04.2020</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AF6241AC-D2D7-4C91-BEDC-8AE6C494514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98DCADD1-6AD2-4999-87CE-4173A8CE86B4}" type="datetimeFigureOut">
              <a:rPr lang="ru-RU" smtClean="0"/>
              <a:pPr/>
              <a:t>12.04.2020</a:t>
            </a:fld>
            <a:endParaRPr lang="ru-RU"/>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ru-RU"/>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AF6241AC-D2D7-4C91-BEDC-8AE6C494514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Прямоугольный треугольник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Прямая соединительная линия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Прямая соединительная линия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Заголовок 21"/>
          <p:cNvSpPr>
            <a:spLocks noGrp="1"/>
          </p:cNvSpPr>
          <p:nvPr>
            <p:ph type="title"/>
          </p:nvPr>
        </p:nvSpPr>
        <p:spPr>
          <a:xfrm>
            <a:off x="457200" y="267494"/>
            <a:ext cx="8229600" cy="1399032"/>
          </a:xfrm>
          <a:prstGeom prst="rect">
            <a:avLst/>
          </a:prstGeom>
        </p:spPr>
        <p:txBody>
          <a:bodyPr vert="horz" anchor="ctr">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98DCADD1-6AD2-4999-87CE-4173A8CE86B4}" type="datetimeFigureOut">
              <a:rPr lang="ru-RU" smtClean="0"/>
              <a:pPr/>
              <a:t>12.04.2020</a:t>
            </a:fld>
            <a:endParaRPr lang="ru-RU"/>
          </a:p>
        </p:txBody>
      </p:sp>
      <p:sp>
        <p:nvSpPr>
          <p:cNvPr id="3" name="Нижний колонтитул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ru-RU"/>
          </a:p>
        </p:txBody>
      </p:sp>
      <p:sp>
        <p:nvSpPr>
          <p:cNvPr id="23" name="Номер слайда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AF6241AC-D2D7-4C91-BEDC-8AE6C4945148}" type="slidenum">
              <a:rPr lang="ru-RU" smtClean="0"/>
              <a:pPr/>
              <a:t>‹#›</a:t>
            </a:fld>
            <a:endParaRPr lang="ru-RU"/>
          </a:p>
        </p:txBody>
      </p:sp>
    </p:spTree>
  </p:cSld>
  <p:clrMap bg1="dk1" tx1="lt1" bg2="dk2" tx2="lt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51.xml"/><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4967536" y="2420888"/>
            <a:ext cx="4176464" cy="4176464"/>
          </a:xfrm>
          <a:prstGeom prst="rect">
            <a:avLst/>
          </a:prstGeom>
        </p:spPr>
      </p:pic>
      <p:sp>
        <p:nvSpPr>
          <p:cNvPr id="6" name="Прямоугольник 5"/>
          <p:cNvSpPr/>
          <p:nvPr/>
        </p:nvSpPr>
        <p:spPr>
          <a:xfrm>
            <a:off x="251520" y="4293096"/>
            <a:ext cx="5616624" cy="2246769"/>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r>
              <a:rPr lang="ru-RU" sz="2800" b="1" i="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Выполнил </a:t>
            </a:r>
          </a:p>
          <a:p>
            <a:r>
              <a:rPr lang="ru-RU" sz="2800" b="1" i="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учитель физкультуры</a:t>
            </a:r>
          </a:p>
          <a:p>
            <a:r>
              <a:rPr lang="ru-RU" sz="2800" b="1" i="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высшей категории  </a:t>
            </a:r>
          </a:p>
          <a:p>
            <a:r>
              <a:rPr lang="ru-RU" sz="2800" b="1" i="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МБОУ г Иркутска СОШ № 22 Постоялко Татьяна Игоревна</a:t>
            </a:r>
            <a:endParaRPr lang="ru-RU" sz="2800" b="1" i="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
        <p:nvSpPr>
          <p:cNvPr id="7" name="Прямоугольник 6"/>
          <p:cNvSpPr/>
          <p:nvPr/>
        </p:nvSpPr>
        <p:spPr>
          <a:xfrm>
            <a:off x="1187624" y="1340768"/>
            <a:ext cx="6336704" cy="1200329"/>
          </a:xfrm>
          <a:prstGeom prst="rect">
            <a:avLst/>
          </a:prstGeom>
          <a:noFill/>
        </p:spPr>
        <p:txBody>
          <a:bodyPr wrap="squar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ru-RU" sz="72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Баскетбол</a:t>
            </a:r>
            <a:endParaRPr lang="ru-RU" sz="72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Tree>
    <p:extLst>
      <p:ext uri="{BB962C8B-B14F-4D97-AF65-F5344CB8AC3E}">
        <p14:creationId xmlns:p14="http://schemas.microsoft.com/office/powerpoint/2010/main" xmlns="" val="598487460"/>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decel="50000" fill="hold">
                                          <p:stCondLst>
                                            <p:cond delay="0"/>
                                          </p:stCondLst>
                                        </p:cTn>
                                        <p:tgtEl>
                                          <p:spTgt spid="6">
                                            <p:txEl>
                                              <p:pRg st="0" end="0"/>
                                            </p:txEl>
                                          </p:spTgt>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6">
                                            <p:txEl>
                                              <p:pRg st="0" end="0"/>
                                            </p:txEl>
                                          </p:spTgt>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6">
                                            <p:txEl>
                                              <p:pRg st="0" end="0"/>
                                            </p:txEl>
                                          </p:spTgt>
                                        </p:tgtEl>
                                        <p:attrNameLst>
                                          <p:attrName>ppt_w</p:attrName>
                                        </p:attrNameLst>
                                      </p:cBhvr>
                                      <p:tavLst>
                                        <p:tav tm="0">
                                          <p:val>
                                            <p:strVal val="#ppt_w*.05"/>
                                          </p:val>
                                        </p:tav>
                                        <p:tav tm="100000">
                                          <p:val>
                                            <p:strVal val="#ppt_w"/>
                                          </p:val>
                                        </p:tav>
                                      </p:tavLst>
                                    </p:anim>
                                    <p:anim calcmode="lin" valueType="num">
                                      <p:cBhvr>
                                        <p:cTn id="10" dur="1000" fill="hold"/>
                                        <p:tgtEl>
                                          <p:spTgt spid="6">
                                            <p:txEl>
                                              <p:pRg st="0" end="0"/>
                                            </p:txEl>
                                          </p:spTgt>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6">
                                            <p:txEl>
                                              <p:pRg st="0" end="0"/>
                                            </p:txEl>
                                          </p:spTgt>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6">
                                            <p:txEl>
                                              <p:pRg st="0" end="0"/>
                                            </p:txEl>
                                          </p:spTgt>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6">
                                            <p:txEl>
                                              <p:pRg st="0" end="0"/>
                                            </p:txEl>
                                          </p:spTgt>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6">
                                            <p:txEl>
                                              <p:pRg st="0" end="0"/>
                                            </p:txEl>
                                          </p:spTgt>
                                        </p:tgtEl>
                                      </p:cBhvr>
                                    </p:animEffect>
                                  </p:childTnLst>
                                </p:cTn>
                              </p:par>
                              <p:par>
                                <p:cTn id="15" presetID="25" presetClass="entr" presetSubtype="0" fill="hold" nodeType="with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 calcmode="lin" valueType="num">
                                      <p:cBhvr>
                                        <p:cTn id="17" dur="500" decel="50000" fill="hold">
                                          <p:stCondLst>
                                            <p:cond delay="0"/>
                                          </p:stCondLst>
                                        </p:cTn>
                                        <p:tgtEl>
                                          <p:spTgt spid="6">
                                            <p:txEl>
                                              <p:pRg st="1" end="1"/>
                                            </p:txEl>
                                          </p:spTgt>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6">
                                            <p:txEl>
                                              <p:pRg st="1" end="1"/>
                                            </p:txEl>
                                          </p:spTgt>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6">
                                            <p:txEl>
                                              <p:pRg st="1" end="1"/>
                                            </p:txEl>
                                          </p:spTgt>
                                        </p:tgtEl>
                                        <p:attrNameLst>
                                          <p:attrName>ppt_w</p:attrName>
                                        </p:attrNameLst>
                                      </p:cBhvr>
                                      <p:tavLst>
                                        <p:tav tm="0">
                                          <p:val>
                                            <p:strVal val="#ppt_w*.05"/>
                                          </p:val>
                                        </p:tav>
                                        <p:tav tm="100000">
                                          <p:val>
                                            <p:strVal val="#ppt_w"/>
                                          </p:val>
                                        </p:tav>
                                      </p:tavLst>
                                    </p:anim>
                                    <p:anim calcmode="lin" valueType="num">
                                      <p:cBhvr>
                                        <p:cTn id="20" dur="1000" fill="hold"/>
                                        <p:tgtEl>
                                          <p:spTgt spid="6">
                                            <p:txEl>
                                              <p:pRg st="1" end="1"/>
                                            </p:txEl>
                                          </p:spTgt>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6">
                                            <p:txEl>
                                              <p:pRg st="1" end="1"/>
                                            </p:txEl>
                                          </p:spTgt>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6">
                                            <p:txEl>
                                              <p:pRg st="1" end="1"/>
                                            </p:txEl>
                                          </p:spTgt>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6">
                                            <p:txEl>
                                              <p:pRg st="1" end="1"/>
                                            </p:txEl>
                                          </p:spTgt>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6">
                                            <p:txEl>
                                              <p:pRg st="1" end="1"/>
                                            </p:txEl>
                                          </p:spTgt>
                                        </p:tgtEl>
                                      </p:cBhvr>
                                    </p:animEffect>
                                  </p:childTnLst>
                                </p:cTn>
                              </p:par>
                              <p:par>
                                <p:cTn id="25" presetID="25" presetClass="entr" presetSubtype="0" fill="hold" nodeType="withEffect">
                                  <p:stCondLst>
                                    <p:cond delay="0"/>
                                  </p:stCondLst>
                                  <p:childTnLst>
                                    <p:set>
                                      <p:cBhvr>
                                        <p:cTn id="26" dur="1" fill="hold">
                                          <p:stCondLst>
                                            <p:cond delay="0"/>
                                          </p:stCondLst>
                                        </p:cTn>
                                        <p:tgtEl>
                                          <p:spTgt spid="6">
                                            <p:txEl>
                                              <p:pRg st="2" end="2"/>
                                            </p:txEl>
                                          </p:spTgt>
                                        </p:tgtEl>
                                        <p:attrNameLst>
                                          <p:attrName>style.visibility</p:attrName>
                                        </p:attrNameLst>
                                      </p:cBhvr>
                                      <p:to>
                                        <p:strVal val="visible"/>
                                      </p:to>
                                    </p:set>
                                    <p:anim calcmode="lin" valueType="num">
                                      <p:cBhvr>
                                        <p:cTn id="27" dur="500" decel="50000" fill="hold">
                                          <p:stCondLst>
                                            <p:cond delay="0"/>
                                          </p:stCondLst>
                                        </p:cTn>
                                        <p:tgtEl>
                                          <p:spTgt spid="6">
                                            <p:txEl>
                                              <p:pRg st="2" end="2"/>
                                            </p:txEl>
                                          </p:spTgt>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6">
                                            <p:txEl>
                                              <p:pRg st="2" end="2"/>
                                            </p:txEl>
                                          </p:spTgt>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6">
                                            <p:txEl>
                                              <p:pRg st="2" end="2"/>
                                            </p:txEl>
                                          </p:spTgt>
                                        </p:tgtEl>
                                        <p:attrNameLst>
                                          <p:attrName>ppt_w</p:attrName>
                                        </p:attrNameLst>
                                      </p:cBhvr>
                                      <p:tavLst>
                                        <p:tav tm="0">
                                          <p:val>
                                            <p:strVal val="#ppt_w*.05"/>
                                          </p:val>
                                        </p:tav>
                                        <p:tav tm="100000">
                                          <p:val>
                                            <p:strVal val="#ppt_w"/>
                                          </p:val>
                                        </p:tav>
                                      </p:tavLst>
                                    </p:anim>
                                    <p:anim calcmode="lin" valueType="num">
                                      <p:cBhvr>
                                        <p:cTn id="30" dur="1000" fill="hold"/>
                                        <p:tgtEl>
                                          <p:spTgt spid="6">
                                            <p:txEl>
                                              <p:pRg st="2" end="2"/>
                                            </p:txEl>
                                          </p:spTgt>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6">
                                            <p:txEl>
                                              <p:pRg st="2" end="2"/>
                                            </p:txEl>
                                          </p:spTgt>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6">
                                            <p:txEl>
                                              <p:pRg st="2" end="2"/>
                                            </p:txEl>
                                          </p:spTgt>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6">
                                            <p:txEl>
                                              <p:pRg st="2" end="2"/>
                                            </p:txEl>
                                          </p:spTgt>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6">
                                            <p:txEl>
                                              <p:pRg st="2" end="2"/>
                                            </p:txEl>
                                          </p:spTgt>
                                        </p:tgtEl>
                                      </p:cBhvr>
                                    </p:animEffect>
                                  </p:childTnLst>
                                </p:cTn>
                              </p:par>
                              <p:par>
                                <p:cTn id="35" presetID="25" presetClass="entr" presetSubtype="0" fill="hold" nodeType="withEffect">
                                  <p:stCondLst>
                                    <p:cond delay="0"/>
                                  </p:stCondLst>
                                  <p:childTnLst>
                                    <p:set>
                                      <p:cBhvr>
                                        <p:cTn id="36" dur="1" fill="hold">
                                          <p:stCondLst>
                                            <p:cond delay="0"/>
                                          </p:stCondLst>
                                        </p:cTn>
                                        <p:tgtEl>
                                          <p:spTgt spid="6">
                                            <p:txEl>
                                              <p:pRg st="3" end="3"/>
                                            </p:txEl>
                                          </p:spTgt>
                                        </p:tgtEl>
                                        <p:attrNameLst>
                                          <p:attrName>style.visibility</p:attrName>
                                        </p:attrNameLst>
                                      </p:cBhvr>
                                      <p:to>
                                        <p:strVal val="visible"/>
                                      </p:to>
                                    </p:set>
                                    <p:anim calcmode="lin" valueType="num">
                                      <p:cBhvr>
                                        <p:cTn id="37" dur="500" decel="50000" fill="hold">
                                          <p:stCondLst>
                                            <p:cond delay="0"/>
                                          </p:stCondLst>
                                        </p:cTn>
                                        <p:tgtEl>
                                          <p:spTgt spid="6">
                                            <p:txEl>
                                              <p:pRg st="3" end="3"/>
                                            </p:txEl>
                                          </p:spTgt>
                                        </p:tgtEl>
                                        <p:attrNameLst>
                                          <p:attrName>style.rotation</p:attrName>
                                        </p:attrNameLst>
                                      </p:cBhvr>
                                      <p:tavLst>
                                        <p:tav tm="0">
                                          <p:val>
                                            <p:fltVal val="-90"/>
                                          </p:val>
                                        </p:tav>
                                        <p:tav tm="100000">
                                          <p:val>
                                            <p:fltVal val="0"/>
                                          </p:val>
                                        </p:tav>
                                      </p:tavLst>
                                    </p:anim>
                                    <p:anim calcmode="lin" valueType="num">
                                      <p:cBhvr>
                                        <p:cTn id="38" dur="500" decel="50000" fill="hold">
                                          <p:stCondLst>
                                            <p:cond delay="0"/>
                                          </p:stCondLst>
                                        </p:cTn>
                                        <p:tgtEl>
                                          <p:spTgt spid="6">
                                            <p:txEl>
                                              <p:pRg st="3" end="3"/>
                                            </p:txEl>
                                          </p:spTgt>
                                        </p:tgtEl>
                                        <p:attrNameLst>
                                          <p:attrName>ppt_w</p:attrName>
                                        </p:attrNameLst>
                                      </p:cBhvr>
                                      <p:tavLst>
                                        <p:tav tm="0">
                                          <p:val>
                                            <p:strVal val="#ppt_w"/>
                                          </p:val>
                                        </p:tav>
                                        <p:tav tm="100000">
                                          <p:val>
                                            <p:strVal val="#ppt_w*.05"/>
                                          </p:val>
                                        </p:tav>
                                      </p:tavLst>
                                    </p:anim>
                                    <p:anim calcmode="lin" valueType="num">
                                      <p:cBhvr>
                                        <p:cTn id="39" dur="500" accel="50000" fill="hold">
                                          <p:stCondLst>
                                            <p:cond delay="500"/>
                                          </p:stCondLst>
                                        </p:cTn>
                                        <p:tgtEl>
                                          <p:spTgt spid="6">
                                            <p:txEl>
                                              <p:pRg st="3" end="3"/>
                                            </p:txEl>
                                          </p:spTgt>
                                        </p:tgtEl>
                                        <p:attrNameLst>
                                          <p:attrName>ppt_w</p:attrName>
                                        </p:attrNameLst>
                                      </p:cBhvr>
                                      <p:tavLst>
                                        <p:tav tm="0">
                                          <p:val>
                                            <p:strVal val="#ppt_w*.05"/>
                                          </p:val>
                                        </p:tav>
                                        <p:tav tm="100000">
                                          <p:val>
                                            <p:strVal val="#ppt_w"/>
                                          </p:val>
                                        </p:tav>
                                      </p:tavLst>
                                    </p:anim>
                                    <p:anim calcmode="lin" valueType="num">
                                      <p:cBhvr>
                                        <p:cTn id="40" dur="1000" fill="hold"/>
                                        <p:tgtEl>
                                          <p:spTgt spid="6">
                                            <p:txEl>
                                              <p:pRg st="3" end="3"/>
                                            </p:txEl>
                                          </p:spTgt>
                                        </p:tgtEl>
                                        <p:attrNameLst>
                                          <p:attrName>ppt_h</p:attrName>
                                        </p:attrNameLst>
                                      </p:cBhvr>
                                      <p:tavLst>
                                        <p:tav tm="0">
                                          <p:val>
                                            <p:strVal val="#ppt_h"/>
                                          </p:val>
                                        </p:tav>
                                        <p:tav tm="100000">
                                          <p:val>
                                            <p:strVal val="#ppt_h"/>
                                          </p:val>
                                        </p:tav>
                                      </p:tavLst>
                                    </p:anim>
                                    <p:anim calcmode="lin" valueType="num">
                                      <p:cBhvr>
                                        <p:cTn id="41" dur="500" decel="50000" fill="hold">
                                          <p:stCondLst>
                                            <p:cond delay="0"/>
                                          </p:stCondLst>
                                        </p:cTn>
                                        <p:tgtEl>
                                          <p:spTgt spid="6">
                                            <p:txEl>
                                              <p:pRg st="3" end="3"/>
                                            </p:txEl>
                                          </p:spTgt>
                                        </p:tgtEl>
                                        <p:attrNameLst>
                                          <p:attrName>ppt_x</p:attrName>
                                        </p:attrNameLst>
                                      </p:cBhvr>
                                      <p:tavLst>
                                        <p:tav tm="0">
                                          <p:val>
                                            <p:strVal val="#ppt_x+.4"/>
                                          </p:val>
                                        </p:tav>
                                        <p:tav tm="100000">
                                          <p:val>
                                            <p:strVal val="#ppt_x"/>
                                          </p:val>
                                        </p:tav>
                                      </p:tavLst>
                                    </p:anim>
                                    <p:anim calcmode="lin" valueType="num">
                                      <p:cBhvr>
                                        <p:cTn id="42" dur="500" decel="50000" fill="hold">
                                          <p:stCondLst>
                                            <p:cond delay="0"/>
                                          </p:stCondLst>
                                        </p:cTn>
                                        <p:tgtEl>
                                          <p:spTgt spid="6">
                                            <p:txEl>
                                              <p:pRg st="3" end="3"/>
                                            </p:txEl>
                                          </p:spTgt>
                                        </p:tgtEl>
                                        <p:attrNameLst>
                                          <p:attrName>ppt_y</p:attrName>
                                        </p:attrNameLst>
                                      </p:cBhvr>
                                      <p:tavLst>
                                        <p:tav tm="0">
                                          <p:val>
                                            <p:strVal val="#ppt_y-.2"/>
                                          </p:val>
                                        </p:tav>
                                        <p:tav tm="100000">
                                          <p:val>
                                            <p:strVal val="#ppt_y+.1"/>
                                          </p:val>
                                        </p:tav>
                                      </p:tavLst>
                                    </p:anim>
                                    <p:anim calcmode="lin" valueType="num">
                                      <p:cBhvr>
                                        <p:cTn id="43" dur="500" accel="50000" fill="hold">
                                          <p:stCondLst>
                                            <p:cond delay="500"/>
                                          </p:stCondLst>
                                        </p:cTn>
                                        <p:tgtEl>
                                          <p:spTgt spid="6">
                                            <p:txEl>
                                              <p:pRg st="3" end="3"/>
                                            </p:txEl>
                                          </p:spTgt>
                                        </p:tgtEl>
                                        <p:attrNameLst>
                                          <p:attrName>ppt_y</p:attrName>
                                        </p:attrNameLst>
                                      </p:cBhvr>
                                      <p:tavLst>
                                        <p:tav tm="0">
                                          <p:val>
                                            <p:strVal val="#ppt_y+.1"/>
                                          </p:val>
                                        </p:tav>
                                        <p:tav tm="100000">
                                          <p:val>
                                            <p:strVal val="#ppt_y"/>
                                          </p:val>
                                        </p:tav>
                                      </p:tavLst>
                                    </p:anim>
                                    <p:animEffect transition="in" filter="fade">
                                      <p:cBhvr>
                                        <p:cTn id="44" dur="1000" decel="50000">
                                          <p:stCondLst>
                                            <p:cond delay="0"/>
                                          </p:stCondLst>
                                        </p:cTn>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2699792" y="620688"/>
            <a:ext cx="5245347" cy="1200329"/>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ru-RU" sz="72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Баскетбол</a:t>
            </a:r>
            <a:endParaRPr lang="ru-RU" sz="72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8" name="Прямоугольник 7"/>
          <p:cNvSpPr/>
          <p:nvPr/>
        </p:nvSpPr>
        <p:spPr>
          <a:xfrm>
            <a:off x="2555776" y="2276872"/>
            <a:ext cx="3787913" cy="1569660"/>
          </a:xfrm>
          <a:prstGeom prst="rect">
            <a:avLst/>
          </a:prstGeom>
        </p:spPr>
        <p:style>
          <a:lnRef idx="1">
            <a:schemeClr val="accent4"/>
          </a:lnRef>
          <a:fillRef idx="2">
            <a:schemeClr val="accent4"/>
          </a:fillRef>
          <a:effectRef idx="1">
            <a:schemeClr val="accent4"/>
          </a:effectRef>
          <a:fontRef idx="minor">
            <a:schemeClr val="dk1"/>
          </a:fontRef>
        </p:style>
        <p:txBody>
          <a:bodyPr wrap="square" lIns="91440" tIns="45720" rIns="91440" bIns="45720">
            <a:spAutoFit/>
          </a:bodyPr>
          <a:lstStyle/>
          <a:p>
            <a:pPr algn="ctr"/>
            <a:r>
              <a:rPr lang="ru-RU" sz="3200" b="1" i="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История возникновения баскетбола</a:t>
            </a:r>
            <a:endParaRPr lang="ru-RU" sz="3200" b="1" i="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9" name="Прямоугольник 8"/>
          <p:cNvSpPr/>
          <p:nvPr/>
        </p:nvSpPr>
        <p:spPr>
          <a:xfrm>
            <a:off x="467544" y="4562547"/>
            <a:ext cx="3995936" cy="1077218"/>
          </a:xfrm>
          <a:prstGeom prst="rect">
            <a:avLst/>
          </a:prstGeom>
        </p:spPr>
        <p:style>
          <a:lnRef idx="1">
            <a:schemeClr val="accent4"/>
          </a:lnRef>
          <a:fillRef idx="2">
            <a:schemeClr val="accent4"/>
          </a:fillRef>
          <a:effectRef idx="1">
            <a:schemeClr val="accent4"/>
          </a:effectRef>
          <a:fontRef idx="minor">
            <a:schemeClr val="dk1"/>
          </a:fontRef>
        </p:style>
        <p:txBody>
          <a:bodyPr wrap="square" lIns="91440" tIns="45720" rIns="91440" bIns="45720">
            <a:spAutoFit/>
          </a:bodyPr>
          <a:lstStyle/>
          <a:p>
            <a:pPr algn="ctr"/>
            <a:r>
              <a:rPr lang="ru-RU" sz="3200" b="1" i="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Правила игры в баскетбол</a:t>
            </a:r>
            <a:endParaRPr lang="ru-RU" sz="3200" b="1" i="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0" name="Прямоугольник 9"/>
          <p:cNvSpPr/>
          <p:nvPr/>
        </p:nvSpPr>
        <p:spPr>
          <a:xfrm>
            <a:off x="4572000" y="4562547"/>
            <a:ext cx="4132558" cy="1077218"/>
          </a:xfrm>
          <a:prstGeom prst="rect">
            <a:avLst/>
          </a:prstGeom>
        </p:spPr>
        <p:style>
          <a:lnRef idx="1">
            <a:schemeClr val="accent4"/>
          </a:lnRef>
          <a:fillRef idx="2">
            <a:schemeClr val="accent4"/>
          </a:fillRef>
          <a:effectRef idx="1">
            <a:schemeClr val="accent4"/>
          </a:effectRef>
          <a:fontRef idx="minor">
            <a:schemeClr val="dk1"/>
          </a:fontRef>
        </p:style>
        <p:txBody>
          <a:bodyPr wrap="square" lIns="91440" tIns="45720" rIns="91440" bIns="45720">
            <a:spAutoFit/>
          </a:bodyPr>
          <a:lstStyle/>
          <a:p>
            <a:pPr algn="ctr"/>
            <a:r>
              <a:rPr lang="ru-RU" sz="3200" b="1" i="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Техника игры в баскетбол</a:t>
            </a:r>
            <a:endParaRPr lang="ru-RU" sz="3200" b="1" i="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pic>
        <p:nvPicPr>
          <p:cNvPr id="2058" name="Picture 10" descr="http://i.mycdn.me/i?r=AzEPZsRbOZEKgBhR0XGMT1Rk3uC5OF2aBZWtZmf6mFrwlaaKTM5SRkZCeTgDn6uOyic"/>
          <p:cNvPicPr>
            <a:picLocks noChangeAspect="1" noChangeArrowheads="1"/>
          </p:cNvPicPr>
          <p:nvPr/>
        </p:nvPicPr>
        <p:blipFill>
          <a:blip r:embed="rId3" cstate="print"/>
          <a:srcRect/>
          <a:stretch>
            <a:fillRect/>
          </a:stretch>
        </p:blipFill>
        <p:spPr bwMode="auto">
          <a:xfrm>
            <a:off x="-1044624" y="908720"/>
            <a:ext cx="3302186" cy="1484784"/>
          </a:xfrm>
          <a:prstGeom prst="rect">
            <a:avLst/>
          </a:prstGeom>
          <a:noFill/>
        </p:spPr>
      </p:pic>
    </p:spTree>
    <p:extLst>
      <p:ext uri="{BB962C8B-B14F-4D97-AF65-F5344CB8AC3E}">
        <p14:creationId xmlns:p14="http://schemas.microsoft.com/office/powerpoint/2010/main" xmlns="" val="598487460"/>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2"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6"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1+#ppt_w/2"/>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email">
            <a:extLst>
              <a:ext uri="{28A0092B-C50C-407E-A947-70E740481C1C}">
                <a14:useLocalDpi xmlns:a14="http://schemas.microsoft.com/office/drawing/2010/main" xmlns="" val="0"/>
              </a:ext>
            </a:extLst>
          </a:blip>
          <a:stretch>
            <a:fillRect/>
          </a:stretch>
        </p:blipFill>
        <p:spPr>
          <a:xfrm>
            <a:off x="0" y="-5796"/>
            <a:ext cx="4067944" cy="6858000"/>
          </a:xfrm>
          <a:prstGeom prst="rect">
            <a:avLst/>
          </a:prstGeom>
        </p:spPr>
      </p:pic>
      <p:sp>
        <p:nvSpPr>
          <p:cNvPr id="5" name="Прямоугольник 4"/>
          <p:cNvSpPr/>
          <p:nvPr/>
        </p:nvSpPr>
        <p:spPr>
          <a:xfrm>
            <a:off x="755576" y="116632"/>
            <a:ext cx="8136904" cy="692049"/>
          </a:xfrm>
          <a:prstGeom prst="rect">
            <a:avLst/>
          </a:prstGeom>
        </p:spPr>
        <p:txBody>
          <a:bodyPr wrap="square">
            <a:spAutoFit/>
          </a:bodyPr>
          <a:lstStyle/>
          <a:p>
            <a:pPr lvl="0" algn="ctr">
              <a:lnSpc>
                <a:spcPct val="115000"/>
              </a:lnSpc>
              <a:spcAft>
                <a:spcPts val="1000"/>
              </a:spcAft>
            </a:pPr>
            <a:r>
              <a:rPr lang="ru-RU" sz="3600" b="1" i="1" spc="50" dirty="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ea typeface="Calibri"/>
                <a:cs typeface="Times New Roman"/>
              </a:rPr>
              <a:t>История возникновения баскетбола.</a:t>
            </a:r>
          </a:p>
        </p:txBody>
      </p:sp>
      <p:sp>
        <p:nvSpPr>
          <p:cNvPr id="21506"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21507" name="Rectangle 3"/>
          <p:cNvSpPr>
            <a:spLocks noChangeArrowheads="1"/>
          </p:cNvSpPr>
          <p:nvPr/>
        </p:nvSpPr>
        <p:spPr bwMode="auto">
          <a:xfrm>
            <a:off x="4067944" y="1141294"/>
            <a:ext cx="4644008" cy="507831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ru-RU" dirty="0" smtClean="0">
                <a:solidFill>
                  <a:srgbClr val="000000"/>
                </a:solidFill>
                <a:latin typeface="Times New Roman" pitchFamily="18" charset="0"/>
                <a:ea typeface="Times New Roman" pitchFamily="18" charset="0"/>
                <a:cs typeface="Times New Roman" pitchFamily="18" charset="0"/>
              </a:rPr>
              <a:t>      </a:t>
            </a:r>
            <a:r>
              <a:rPr kumimoji="0" lang="ru-RU"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Игра в баскетбол появилась в конце XIX века в 1891 году. </a:t>
            </a:r>
            <a:r>
              <a:rPr kumimoji="0" lang="ru-RU"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Изобретателем баскетбола считается Джеймс </a:t>
            </a:r>
            <a:r>
              <a:rPr kumimoji="0" lang="ru-RU"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Нейсмит</a:t>
            </a:r>
            <a:r>
              <a:rPr kumimoji="0" lang="ru-RU"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преподаватель колледжа Молодёжной Христианской Ассоциации из Спрингфилда штат Массачусетс  (США) .</a:t>
            </a:r>
            <a:endParaRPr kumimoji="0" lang="ru-RU"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ru-RU" dirty="0" smtClean="0">
                <a:solidFill>
                  <a:srgbClr val="000000"/>
                </a:solidFill>
                <a:latin typeface="Times New Roman" pitchFamily="18" charset="0"/>
                <a:ea typeface="Times New Roman" pitchFamily="18" charset="0"/>
                <a:cs typeface="Times New Roman" pitchFamily="18" charset="0"/>
              </a:rPr>
              <a:t>      </a:t>
            </a:r>
            <a:r>
              <a:rPr kumimoji="0" lang="ru-RU"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Он придумал для студентов новую игру. </a:t>
            </a:r>
            <a:r>
              <a:rPr kumimoji="0" lang="ru-RU"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В декабре 1891 года он привязал две корзины из-под персиков к перилам балкона спортивного зала и, разделив студентов на две команды, предложил им игру, смысл которой сводился к тому, чтобы забросить большее количество мячей в корзину соперника. </a:t>
            </a:r>
            <a:r>
              <a:rPr kumimoji="0" lang="ru-RU"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Бросали тогда мяч не в кольцо, а в обычную плетеную корзину. Отсюда и произошло название игры: «</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basket</a:t>
            </a:r>
            <a:r>
              <a:rPr kumimoji="0" lang="ru-RU"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в переводе с английского – корзина, «</a:t>
            </a:r>
            <a:r>
              <a:rPr kumimoji="0" lang="en-US"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ball</a:t>
            </a:r>
            <a:r>
              <a:rPr kumimoji="0" lang="ru-RU"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 мяч. В команде было по девять игроков.</a:t>
            </a:r>
            <a:r>
              <a:rPr kumimoji="0" lang="ru-RU" b="0" i="0" u="none" strike="noStrike" cap="none" normalizeH="0" baseline="0" dirty="0" smtClean="0">
                <a:ln>
                  <a:noFill/>
                </a:ln>
                <a:solidFill>
                  <a:schemeClr val="tx1"/>
                </a:solidFill>
                <a:effectLst/>
                <a:latin typeface="Times New Roman" pitchFamily="18" charset="0"/>
                <a:cs typeface="Times New Roman" pitchFamily="18" charset="0"/>
              </a:rPr>
              <a:t> </a:t>
            </a:r>
          </a:p>
        </p:txBody>
      </p:sp>
      <p:pic>
        <p:nvPicPr>
          <p:cNvPr id="21509" name="Picture 5" descr="https://hoops.com.ua/wp-content/uploads/istoria-basketbola.jpg"/>
          <p:cNvPicPr>
            <a:picLocks noChangeAspect="1" noChangeArrowheads="1"/>
          </p:cNvPicPr>
          <p:nvPr/>
        </p:nvPicPr>
        <p:blipFill>
          <a:blip r:embed="rId3" cstate="print"/>
          <a:srcRect/>
          <a:stretch>
            <a:fillRect/>
          </a:stretch>
        </p:blipFill>
        <p:spPr bwMode="auto">
          <a:xfrm>
            <a:off x="395536" y="4293096"/>
            <a:ext cx="1755237" cy="2122612"/>
          </a:xfrm>
          <a:prstGeom prst="rect">
            <a:avLst/>
          </a:prstGeom>
          <a:noFill/>
        </p:spPr>
      </p:pic>
    </p:spTree>
    <p:extLst>
      <p:ext uri="{BB962C8B-B14F-4D97-AF65-F5344CB8AC3E}">
        <p14:creationId xmlns:p14="http://schemas.microsoft.com/office/powerpoint/2010/main" xmlns="" val="109242278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email">
            <a:extLst>
              <a:ext uri="{28A0092B-C50C-407E-A947-70E740481C1C}">
                <a14:useLocalDpi xmlns:a14="http://schemas.microsoft.com/office/drawing/2010/main" xmlns="" val="0"/>
              </a:ext>
            </a:extLst>
          </a:blip>
          <a:stretch>
            <a:fillRect/>
          </a:stretch>
        </p:blipFill>
        <p:spPr>
          <a:xfrm>
            <a:off x="0" y="-5796"/>
            <a:ext cx="4067944" cy="6858000"/>
          </a:xfrm>
          <a:prstGeom prst="rect">
            <a:avLst/>
          </a:prstGeom>
        </p:spPr>
      </p:pic>
      <p:sp>
        <p:nvSpPr>
          <p:cNvPr id="5" name="Прямоугольник 4"/>
          <p:cNvSpPr/>
          <p:nvPr/>
        </p:nvSpPr>
        <p:spPr>
          <a:xfrm>
            <a:off x="755576" y="116632"/>
            <a:ext cx="8136904" cy="729430"/>
          </a:xfrm>
          <a:prstGeom prst="rect">
            <a:avLst/>
          </a:prstGeom>
        </p:spPr>
        <p:txBody>
          <a:bodyPr wrap="square">
            <a:spAutoFit/>
          </a:bodyPr>
          <a:lstStyle/>
          <a:p>
            <a:pPr lvl="0" algn="ctr">
              <a:lnSpc>
                <a:spcPct val="115000"/>
              </a:lnSpc>
              <a:spcAft>
                <a:spcPts val="1000"/>
              </a:spcAft>
            </a:pPr>
            <a:r>
              <a:rPr lang="ru-RU" sz="3600" b="1" i="1" spc="50" dirty="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ea typeface="Calibri"/>
                <a:cs typeface="Times New Roman"/>
              </a:rPr>
              <a:t>История </a:t>
            </a:r>
            <a:r>
              <a:rPr lang="ru-RU" sz="3600" b="1" i="1" spc="50" dirty="0" smtClean="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ea typeface="Calibri"/>
                <a:cs typeface="Times New Roman"/>
              </a:rPr>
              <a:t>развития </a:t>
            </a:r>
            <a:r>
              <a:rPr lang="ru-RU" sz="3600" b="1" i="1" spc="50" dirty="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ea typeface="Calibri"/>
                <a:cs typeface="Times New Roman"/>
              </a:rPr>
              <a:t>баскетбола.</a:t>
            </a:r>
          </a:p>
        </p:txBody>
      </p:sp>
      <p:sp>
        <p:nvSpPr>
          <p:cNvPr id="21506"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21505" name="Рисунок 87" descr="http://www.vokrugsveta.ru/img/cmn/2006/12/21/007.jpg"/>
          <p:cNvPicPr>
            <a:picLocks noChangeAspect="1" noChangeArrowheads="1"/>
          </p:cNvPicPr>
          <p:nvPr/>
        </p:nvPicPr>
        <p:blipFill>
          <a:blip r:embed="rId3" cstate="print"/>
          <a:srcRect/>
          <a:stretch>
            <a:fillRect/>
          </a:stretch>
        </p:blipFill>
        <p:spPr bwMode="auto">
          <a:xfrm>
            <a:off x="395536" y="4221088"/>
            <a:ext cx="1906587" cy="2276475"/>
          </a:xfrm>
          <a:prstGeom prst="rect">
            <a:avLst/>
          </a:prstGeom>
          <a:noFill/>
        </p:spPr>
      </p:pic>
      <p:sp>
        <p:nvSpPr>
          <p:cNvPr id="21507" name="Rectangle 3"/>
          <p:cNvSpPr>
            <a:spLocks noChangeArrowheads="1"/>
          </p:cNvSpPr>
          <p:nvPr/>
        </p:nvSpPr>
        <p:spPr bwMode="auto">
          <a:xfrm>
            <a:off x="4067944" y="3495784"/>
            <a:ext cx="4644008"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Times New Roman" pitchFamily="18" charset="0"/>
                <a:cs typeface="Times New Roman" pitchFamily="18" charset="0"/>
              </a:rPr>
              <a:t> </a:t>
            </a:r>
          </a:p>
        </p:txBody>
      </p:sp>
      <p:sp>
        <p:nvSpPr>
          <p:cNvPr id="137217" name="Rectangle 1"/>
          <p:cNvSpPr>
            <a:spLocks noChangeArrowheads="1"/>
          </p:cNvSpPr>
          <p:nvPr/>
        </p:nvSpPr>
        <p:spPr bwMode="auto">
          <a:xfrm>
            <a:off x="4211960" y="1412776"/>
            <a:ext cx="4680520" cy="480131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В 1894 г. в США были изданы первые официальные правила баскетбола, а в 1895 г. там же состоялись первые официальные соревнования по этому виду спорта.</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Игра быстро распространилась по всей Америке и в других странах мира. В 1932 г. была создана Международная федерация баскетбо­ла (ФИБА). В программу Олимпийских игр баскетбол включили в 1935 г. В 1936 г. мужской баскетбол был представлен на Олимпийских играх в Берлине, первыми олимпийскими чемпионами стали баскетболисты США. Женские команды начали борьбу за олимпийские медали в 1976 г. в Монреале. Первые золотые медали выиграли советские спортсменки.</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xmlns="" val="109242278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email">
            <a:extLst>
              <a:ext uri="{28A0092B-C50C-407E-A947-70E740481C1C}">
                <a14:useLocalDpi xmlns:a14="http://schemas.microsoft.com/office/drawing/2010/main" xmlns="" val="0"/>
              </a:ext>
            </a:extLst>
          </a:blip>
          <a:stretch>
            <a:fillRect/>
          </a:stretch>
        </p:blipFill>
        <p:spPr>
          <a:xfrm>
            <a:off x="0" y="-5796"/>
            <a:ext cx="4067944" cy="6858000"/>
          </a:xfrm>
          <a:prstGeom prst="rect">
            <a:avLst/>
          </a:prstGeom>
        </p:spPr>
      </p:pic>
      <p:sp>
        <p:nvSpPr>
          <p:cNvPr id="5" name="Прямоугольник 4"/>
          <p:cNvSpPr/>
          <p:nvPr/>
        </p:nvSpPr>
        <p:spPr>
          <a:xfrm>
            <a:off x="755576" y="116632"/>
            <a:ext cx="8136904" cy="729430"/>
          </a:xfrm>
          <a:prstGeom prst="rect">
            <a:avLst/>
          </a:prstGeom>
        </p:spPr>
        <p:txBody>
          <a:bodyPr wrap="square">
            <a:spAutoFit/>
          </a:bodyPr>
          <a:lstStyle/>
          <a:p>
            <a:pPr lvl="0" algn="ctr">
              <a:lnSpc>
                <a:spcPct val="115000"/>
              </a:lnSpc>
              <a:spcAft>
                <a:spcPts val="1000"/>
              </a:spcAft>
            </a:pPr>
            <a:r>
              <a:rPr lang="ru-RU" sz="3600" b="1" i="1" spc="50" dirty="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ea typeface="Calibri"/>
                <a:cs typeface="Times New Roman"/>
              </a:rPr>
              <a:t>История </a:t>
            </a:r>
            <a:r>
              <a:rPr lang="ru-RU" sz="3600" b="1" i="1" spc="50" dirty="0" smtClean="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ea typeface="Calibri"/>
                <a:cs typeface="Times New Roman"/>
              </a:rPr>
              <a:t>Российского </a:t>
            </a:r>
            <a:r>
              <a:rPr lang="ru-RU" sz="3600" b="1" i="1" spc="50" dirty="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ea typeface="Calibri"/>
                <a:cs typeface="Times New Roman"/>
              </a:rPr>
              <a:t>баскетбола.</a:t>
            </a:r>
          </a:p>
        </p:txBody>
      </p:sp>
      <p:sp>
        <p:nvSpPr>
          <p:cNvPr id="21506"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21507" name="Rectangle 3"/>
          <p:cNvSpPr>
            <a:spLocks noChangeArrowheads="1"/>
          </p:cNvSpPr>
          <p:nvPr/>
        </p:nvSpPr>
        <p:spPr bwMode="auto">
          <a:xfrm>
            <a:off x="4067944" y="3495784"/>
            <a:ext cx="4644008"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chemeClr val="tx1"/>
                </a:solidFill>
                <a:effectLst/>
                <a:latin typeface="Times New Roman" pitchFamily="18" charset="0"/>
                <a:cs typeface="Times New Roman" pitchFamily="18" charset="0"/>
              </a:rPr>
              <a:t> </a:t>
            </a:r>
          </a:p>
        </p:txBody>
      </p:sp>
      <p:pic>
        <p:nvPicPr>
          <p:cNvPr id="8" name="Рисунок 7"/>
          <p:cNvPicPr>
            <a:picLocks noChangeAspect="1"/>
          </p:cNvPicPr>
          <p:nvPr/>
        </p:nvPicPr>
        <p:blipFill>
          <a:blip r:embed="rId3" cstate="email">
            <a:extLst>
              <a:ext uri="{28A0092B-C50C-407E-A947-70E740481C1C}">
                <a14:useLocalDpi xmlns:a14="http://schemas.microsoft.com/office/drawing/2010/main" xmlns="" val="0"/>
              </a:ext>
            </a:extLst>
          </a:blip>
          <a:stretch>
            <a:fillRect/>
          </a:stretch>
        </p:blipFill>
        <p:spPr>
          <a:xfrm>
            <a:off x="323528" y="4365104"/>
            <a:ext cx="2788177" cy="196101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38241" name="Rectangle 1"/>
          <p:cNvSpPr>
            <a:spLocks noChangeArrowheads="1"/>
          </p:cNvSpPr>
          <p:nvPr/>
        </p:nvSpPr>
        <p:spPr bwMode="auto">
          <a:xfrm>
            <a:off x="4499992" y="1523833"/>
            <a:ext cx="4248472" cy="424731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      В России первые кружки баскетбола появились в 1906 г. в Петербурге (общество «Маяк»). </a:t>
            </a:r>
          </a:p>
          <a:p>
            <a:pPr marL="0" marR="0" lvl="0" indent="0" algn="just" defTabSz="914400" rtl="0" eaLnBrk="1" fontAlgn="base" latinLnBrk="0" hangingPunct="1">
              <a:lnSpc>
                <a:spcPct val="100000"/>
              </a:lnSpc>
              <a:spcBef>
                <a:spcPct val="0"/>
              </a:spcBef>
              <a:spcAft>
                <a:spcPct val="0"/>
              </a:spcAft>
              <a:buClrTx/>
              <a:buSzTx/>
              <a:buFontTx/>
              <a:buNone/>
              <a:tabLst/>
            </a:pPr>
            <a:r>
              <a:rPr lang="ru-RU" dirty="0" smtClean="0">
                <a:solidFill>
                  <a:srgbClr val="000000"/>
                </a:solidFill>
                <a:latin typeface="Times New Roman" pitchFamily="18" charset="0"/>
                <a:ea typeface="Times New Roman" pitchFamily="18" charset="0"/>
                <a:cs typeface="Times New Roman" pitchFamily="18" charset="0"/>
              </a:rPr>
              <a:t>      </a:t>
            </a:r>
            <a:r>
              <a:rPr kumimoji="0" lang="ru-RU"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В 1920 г. в Москве и Петербурге начали проводиться соревнования, а в 1923 г. – первенство страны. </a:t>
            </a:r>
          </a:p>
          <a:p>
            <a:pPr marL="0" marR="0" lvl="0" indent="0" algn="just" defTabSz="914400" rtl="0" eaLnBrk="1" fontAlgn="base" latinLnBrk="0" hangingPunct="1">
              <a:lnSpc>
                <a:spcPct val="100000"/>
              </a:lnSpc>
              <a:spcBef>
                <a:spcPct val="0"/>
              </a:spcBef>
              <a:spcAft>
                <a:spcPct val="0"/>
              </a:spcAft>
              <a:buClrTx/>
              <a:buSzTx/>
              <a:buFontTx/>
              <a:buNone/>
              <a:tabLst/>
            </a:pPr>
            <a:r>
              <a:rPr lang="ru-RU" dirty="0" smtClean="0">
                <a:solidFill>
                  <a:srgbClr val="000000"/>
                </a:solidFill>
                <a:latin typeface="Times New Roman" pitchFamily="18" charset="0"/>
                <a:ea typeface="Times New Roman" pitchFamily="18" charset="0"/>
                <a:cs typeface="Times New Roman" pitchFamily="18" charset="0"/>
              </a:rPr>
              <a:t>      </a:t>
            </a:r>
            <a:r>
              <a:rPr kumimoji="0" lang="ru-RU"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В 1952 г. команда Советского Союза впервые участвовала в XV Олимпийских играх (Хельсинки), где завоевала серебряные медали, проиграв команде США. В 1972 г. впервые в истории Олимпийских игр команда СССР завоевала титул олимпийских чемпионов, обыграв в финале баскетболистов США.</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xmlns="" val="109242278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circle(in)">
                                      <p:cBhvr>
                                        <p:cTn id="14"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0" y="260648"/>
            <a:ext cx="9252520" cy="1754326"/>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ru-RU"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Разметка       баскетбольной  площадки</a:t>
            </a:r>
            <a:endParaRPr lang="ru-RU"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9" name="Рисунок 8"/>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251520" y="2996952"/>
            <a:ext cx="4764021" cy="3573016"/>
          </a:xfrm>
          <a:prstGeom prst="rect">
            <a:avLst/>
          </a:prstGeom>
        </p:spPr>
      </p:pic>
      <p:sp>
        <p:nvSpPr>
          <p:cNvPr id="10" name="Прямоугольник 9"/>
          <p:cNvSpPr/>
          <p:nvPr/>
        </p:nvSpPr>
        <p:spPr>
          <a:xfrm>
            <a:off x="5220072" y="2996952"/>
            <a:ext cx="3600400" cy="3139321"/>
          </a:xfrm>
          <a:prstGeom prst="rect">
            <a:avLst/>
          </a:prstGeom>
        </p:spPr>
        <p:txBody>
          <a:bodyPr wrap="square">
            <a:spAutoFit/>
          </a:bodyPr>
          <a:lstStyle/>
          <a:p>
            <a:pPr algn="just"/>
            <a:r>
              <a:rPr lang="ru-RU" dirty="0" smtClean="0">
                <a:latin typeface="Times New Roman" pitchFamily="18" charset="0"/>
                <a:cs typeface="Times New Roman" pitchFamily="18" charset="0"/>
              </a:rPr>
              <a:t>      В баскетбол играют на площадке 28 </a:t>
            </a:r>
            <a:r>
              <a:rPr lang="ru-RU" dirty="0" err="1" smtClean="0">
                <a:latin typeface="Times New Roman" pitchFamily="18" charset="0"/>
                <a:cs typeface="Times New Roman" pitchFamily="18" charset="0"/>
              </a:rPr>
              <a:t>х</a:t>
            </a:r>
            <a:r>
              <a:rPr lang="ru-RU" dirty="0" smtClean="0">
                <a:latin typeface="Times New Roman" pitchFamily="18" charset="0"/>
                <a:cs typeface="Times New Roman" pitchFamily="18" charset="0"/>
              </a:rPr>
              <a:t> 15 м, ограниченной со всех сторон линиями (боковой и лицевой), средняя линия с кругом в центре поля, две трапеции              (длиной 5 м 80 см) с каждой стороны площадки, начинающиеся от лицевых линий. На площадке выделена зона 3-очкового броска, ограниченная радиусом длиной 6 м 25 см. </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xmlns="" val="598487460"/>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179512" y="260648"/>
            <a:ext cx="5472608" cy="1569660"/>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ru-RU"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Разметка </a:t>
            </a:r>
          </a:p>
          <a:p>
            <a:pPr algn="ctr"/>
            <a:r>
              <a:rPr lang="ru-RU"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баскетбольной  площадки</a:t>
            </a:r>
            <a:endParaRPr lang="ru-RU"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7" name="Picture 2" descr="https://ds03.infourok.ru/uploads/ex/0b8c/000589cb-a788644e/img3.jpg"/>
          <p:cNvPicPr>
            <a:picLocks noChangeAspect="1" noChangeArrowheads="1"/>
          </p:cNvPicPr>
          <p:nvPr/>
        </p:nvPicPr>
        <p:blipFill>
          <a:blip r:embed="rId2" cstate="print"/>
          <a:srcRect l="7087" t="18898" r="6299" b="1575"/>
          <a:stretch>
            <a:fillRect/>
          </a:stretch>
        </p:blipFill>
        <p:spPr bwMode="auto">
          <a:xfrm>
            <a:off x="251520" y="2636912"/>
            <a:ext cx="5123670" cy="3528392"/>
          </a:xfrm>
          <a:prstGeom prst="rect">
            <a:avLst/>
          </a:prstGeom>
          <a:noFill/>
        </p:spPr>
      </p:pic>
      <p:sp>
        <p:nvSpPr>
          <p:cNvPr id="8" name="Прямоугольник 7"/>
          <p:cNvSpPr/>
          <p:nvPr/>
        </p:nvSpPr>
        <p:spPr>
          <a:xfrm>
            <a:off x="5508104" y="332656"/>
            <a:ext cx="3456384" cy="6463308"/>
          </a:xfrm>
          <a:prstGeom prst="rect">
            <a:avLst/>
          </a:prstGeom>
        </p:spPr>
        <p:txBody>
          <a:bodyPr wrap="square">
            <a:spAutoFit/>
          </a:bodyPr>
          <a:lstStyle/>
          <a:p>
            <a:r>
              <a:rPr lang="ru-RU" b="1" dirty="0" smtClean="0"/>
              <a:t>Ограничивающие линии.</a:t>
            </a:r>
            <a:r>
              <a:rPr lang="ru-RU" dirty="0" smtClean="0"/>
              <a:t> Определяют размеры поля, нанесенные по периметру. </a:t>
            </a:r>
          </a:p>
          <a:p>
            <a:r>
              <a:rPr lang="ru-RU" b="1" dirty="0" smtClean="0"/>
              <a:t>Лицевые </a:t>
            </a:r>
            <a:r>
              <a:rPr lang="ru-RU" dirty="0" smtClean="0"/>
              <a:t>– те, которые находятся за кольцами. </a:t>
            </a:r>
            <a:r>
              <a:rPr lang="ru-RU" b="1" dirty="0" smtClean="0"/>
              <a:t>Боковые</a:t>
            </a:r>
            <a:r>
              <a:rPr lang="ru-RU" dirty="0" smtClean="0"/>
              <a:t> – по бокам.</a:t>
            </a:r>
          </a:p>
          <a:p>
            <a:r>
              <a:rPr lang="ru-RU" b="1" dirty="0" smtClean="0"/>
              <a:t>Центральная.</a:t>
            </a:r>
            <a:r>
              <a:rPr lang="ru-RU" dirty="0" smtClean="0"/>
              <a:t> Разделяет поле на две равных зоны.</a:t>
            </a:r>
          </a:p>
          <a:p>
            <a:r>
              <a:rPr lang="ru-RU" b="1" dirty="0" smtClean="0"/>
              <a:t>Центр.</a:t>
            </a:r>
            <a:r>
              <a:rPr lang="ru-RU" dirty="0" smtClean="0"/>
              <a:t> Это круг, который находится в середине поля, его диаметр 3,6 м. Именно в этом месте происходит розыгрыш мяча.</a:t>
            </a:r>
          </a:p>
          <a:p>
            <a:r>
              <a:rPr lang="ru-RU" b="1" dirty="0" smtClean="0"/>
              <a:t>Линии 3-х очков.</a:t>
            </a:r>
            <a:r>
              <a:rPr lang="ru-RU" dirty="0" smtClean="0"/>
              <a:t> Это замкнутые плоские кривые, расположенные с двух сторон под щитами. Их длина составляет 2,99 м.</a:t>
            </a:r>
          </a:p>
          <a:p>
            <a:r>
              <a:rPr lang="ru-RU" b="1" dirty="0" smtClean="0"/>
              <a:t>Штрафная линия.</a:t>
            </a:r>
            <a:r>
              <a:rPr lang="ru-RU" dirty="0" smtClean="0"/>
              <a:t> Находится непосредственно перед щитами.</a:t>
            </a:r>
            <a:endParaRPr lang="ru-RU" dirty="0"/>
          </a:p>
        </p:txBody>
      </p:sp>
    </p:spTree>
    <p:extLst>
      <p:ext uri="{BB962C8B-B14F-4D97-AF65-F5344CB8AC3E}">
        <p14:creationId xmlns:p14="http://schemas.microsoft.com/office/powerpoint/2010/main" xmlns="" val="2310030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xmlns="" val="0"/>
              </a:ext>
            </a:extLst>
          </a:blip>
          <a:stretch>
            <a:fillRect/>
          </a:stretch>
        </p:blipFill>
        <p:spPr>
          <a:xfrm>
            <a:off x="5580112" y="1484784"/>
            <a:ext cx="2952328" cy="2952328"/>
          </a:xfrm>
          <a:prstGeom prst="rect">
            <a:avLst/>
          </a:prstGeom>
        </p:spPr>
      </p:pic>
      <p:sp>
        <p:nvSpPr>
          <p:cNvPr id="4" name="Прямоугольник 3"/>
          <p:cNvSpPr/>
          <p:nvPr/>
        </p:nvSpPr>
        <p:spPr>
          <a:xfrm>
            <a:off x="5148064" y="4581128"/>
            <a:ext cx="3779912" cy="954107"/>
          </a:xfrm>
          <a:prstGeom prst="rect">
            <a:avLst/>
          </a:prstGeom>
          <a:noFill/>
        </p:spPr>
        <p:txBody>
          <a:bodyPr wrap="squar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ru-RU" sz="28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Баскетбольный мяч</a:t>
            </a:r>
            <a:endParaRPr lang="ru-RU" sz="28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pic>
        <p:nvPicPr>
          <p:cNvPr id="7" name="Рисунок 6"/>
          <p:cNvPicPr>
            <a:picLocks noChangeAspect="1"/>
          </p:cNvPicPr>
          <p:nvPr/>
        </p:nvPicPr>
        <p:blipFill rotWithShape="1">
          <a:blip r:embed="rId4" cstate="print">
            <a:clrChange>
              <a:clrFrom>
                <a:srgbClr val="FEFEFE"/>
              </a:clrFrom>
              <a:clrTo>
                <a:srgbClr val="FEFEFE">
                  <a:alpha val="0"/>
                </a:srgbClr>
              </a:clrTo>
            </a:clrChange>
            <a:extLst>
              <a:ext uri="{28A0092B-C50C-407E-A947-70E740481C1C}">
                <a14:useLocalDpi xmlns:a14="http://schemas.microsoft.com/office/drawing/2010/main" xmlns="" val="0"/>
              </a:ext>
            </a:extLst>
          </a:blip>
          <a:srcRect/>
          <a:stretch/>
        </p:blipFill>
        <p:spPr>
          <a:xfrm>
            <a:off x="-1" y="476672"/>
            <a:ext cx="4914317" cy="4752528"/>
          </a:xfrm>
          <a:prstGeom prst="rect">
            <a:avLst/>
          </a:prstGeom>
        </p:spPr>
      </p:pic>
      <p:sp>
        <p:nvSpPr>
          <p:cNvPr id="8" name="Прямоугольник 7"/>
          <p:cNvSpPr/>
          <p:nvPr/>
        </p:nvSpPr>
        <p:spPr>
          <a:xfrm>
            <a:off x="539552" y="4869160"/>
            <a:ext cx="3779912" cy="954107"/>
          </a:xfrm>
          <a:prstGeom prst="rect">
            <a:avLst/>
          </a:prstGeom>
          <a:noFill/>
        </p:spPr>
        <p:txBody>
          <a:bodyPr wrap="squar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ru-RU" sz="28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Баскетбольное кольцо</a:t>
            </a:r>
            <a:endParaRPr lang="ru-RU" sz="28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
        <p:nvSpPr>
          <p:cNvPr id="6" name="Прямоугольник 5"/>
          <p:cNvSpPr/>
          <p:nvPr/>
        </p:nvSpPr>
        <p:spPr>
          <a:xfrm>
            <a:off x="251520" y="5949280"/>
            <a:ext cx="4572000" cy="830997"/>
          </a:xfrm>
          <a:prstGeom prst="rect">
            <a:avLst/>
          </a:prstGeom>
        </p:spPr>
        <p:txBody>
          <a:bodyPr>
            <a:spAutoFit/>
          </a:bodyPr>
          <a:lstStyle/>
          <a:p>
            <a:pPr algn="ctr"/>
            <a:r>
              <a:rPr lang="ru-RU" sz="2400" dirty="0" smtClean="0">
                <a:latin typeface="Times New Roman" pitchFamily="18" charset="0"/>
                <a:cs typeface="Times New Roman" pitchFamily="18" charset="0"/>
              </a:rPr>
              <a:t>Высота корзины от игрового поля 3 м 05 см</a:t>
            </a:r>
            <a:endParaRPr lang="ru-RU" sz="2400" dirty="0">
              <a:latin typeface="Times New Roman" pitchFamily="18" charset="0"/>
              <a:cs typeface="Times New Roman" pitchFamily="18" charset="0"/>
            </a:endParaRPr>
          </a:p>
        </p:txBody>
      </p:sp>
      <p:sp>
        <p:nvSpPr>
          <p:cNvPr id="9" name="Прямоугольник 8"/>
          <p:cNvSpPr/>
          <p:nvPr/>
        </p:nvSpPr>
        <p:spPr>
          <a:xfrm>
            <a:off x="5220072" y="5949280"/>
            <a:ext cx="3600400" cy="461665"/>
          </a:xfrm>
          <a:prstGeom prst="rect">
            <a:avLst/>
          </a:prstGeom>
        </p:spPr>
        <p:txBody>
          <a:bodyPr wrap="square">
            <a:spAutoFit/>
          </a:bodyPr>
          <a:lstStyle/>
          <a:p>
            <a:pPr algn="ctr"/>
            <a:r>
              <a:rPr lang="ru-RU" sz="2400" dirty="0" smtClean="0">
                <a:latin typeface="Times New Roman" pitchFamily="18" charset="0"/>
                <a:cs typeface="Times New Roman" pitchFamily="18" charset="0"/>
              </a:rPr>
              <a:t>Вес мяча: от 567 до 650 г</a:t>
            </a: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xmlns="" val="190262117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1000"/>
                                        <p:tgtEl>
                                          <p:spTgt spid="8">
                                            <p:txEl>
                                              <p:pRg st="0" end="0"/>
                                            </p:txEl>
                                          </p:spTgt>
                                        </p:tgtEl>
                                      </p:cBhvr>
                                    </p:animEffect>
                                    <p:anim calcmode="lin" valueType="num">
                                      <p:cBhvr>
                                        <p:cTn id="8"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rgbClr val="FF0000"/>
            </a:gs>
            <a:gs pos="62000">
              <a:schemeClr val="bg2">
                <a:tint val="92000"/>
                <a:shade val="66000"/>
                <a:satMod val="110000"/>
                <a:lumMod val="80000"/>
              </a:schemeClr>
            </a:gs>
            <a:gs pos="100000">
              <a:schemeClr val="bg2">
                <a:tint val="89000"/>
                <a:shade val="62000"/>
                <a:satMod val="110000"/>
                <a:lumMod val="72000"/>
              </a:schemeClr>
            </a:gs>
          </a:gsLst>
          <a:lin ang="5400000" scaled="0"/>
        </a:gradFill>
        <a:effectLst/>
      </p:bgPr>
    </p:bg>
    <p:spTree>
      <p:nvGrpSpPr>
        <p:cNvPr id="1" name=""/>
        <p:cNvGrpSpPr/>
        <p:nvPr/>
      </p:nvGrpSpPr>
      <p:grpSpPr>
        <a:xfrm>
          <a:off x="0" y="0"/>
          <a:ext cx="0" cy="0"/>
          <a:chOff x="0" y="0"/>
          <a:chExt cx="0" cy="0"/>
        </a:xfrm>
      </p:grpSpPr>
      <p:sp>
        <p:nvSpPr>
          <p:cNvPr id="2" name="TextBox 1"/>
          <p:cNvSpPr txBox="1"/>
          <p:nvPr/>
        </p:nvSpPr>
        <p:spPr>
          <a:xfrm>
            <a:off x="611560" y="836712"/>
            <a:ext cx="8136904" cy="5632311"/>
          </a:xfrm>
          <a:prstGeom prst="rect">
            <a:avLst/>
          </a:prstGeom>
          <a:noFill/>
        </p:spPr>
        <p:txBody>
          <a:bodyPr wrap="square" rtlCol="0">
            <a:spAutoFit/>
          </a:bodyPr>
          <a:lstStyle/>
          <a:p>
            <a:pPr marL="285750" indent="-285750"/>
            <a:r>
              <a:rPr lang="ru-RU" sz="2400" b="1" i="1" dirty="0" smtClean="0">
                <a:solidFill>
                  <a:srgbClr val="FF0000"/>
                </a:solidFill>
                <a:effectLst>
                  <a:outerShdw blurRad="38100" dist="38100" dir="2700000" algn="tl">
                    <a:srgbClr val="000000">
                      <a:alpha val="43137"/>
                    </a:srgbClr>
                  </a:outerShdw>
                </a:effectLst>
              </a:rPr>
              <a:t>Баскетбол – это командная спортивная игра.</a:t>
            </a:r>
          </a:p>
          <a:p>
            <a:pPr marL="285750" indent="-285750"/>
            <a:endParaRPr lang="ru-RU" sz="2400" i="1" dirty="0" smtClean="0">
              <a:solidFill>
                <a:srgbClr val="FF0000"/>
              </a:solidFill>
              <a:effectLst>
                <a:outerShdw blurRad="38100" dist="38100" dir="2700000" algn="tl">
                  <a:srgbClr val="000000">
                    <a:alpha val="43137"/>
                  </a:srgbClr>
                </a:outerShdw>
              </a:effectLst>
            </a:endParaRPr>
          </a:p>
          <a:p>
            <a:pPr marL="285750" indent="-285750"/>
            <a:r>
              <a:rPr lang="ru-RU" sz="2400" i="1" dirty="0" smtClean="0">
                <a:solidFill>
                  <a:srgbClr val="FF0000"/>
                </a:solidFill>
                <a:effectLst>
                  <a:outerShdw blurRad="38100" dist="38100" dir="2700000" algn="tl">
                    <a:srgbClr val="000000">
                      <a:alpha val="43137"/>
                    </a:srgbClr>
                  </a:outerShdw>
                </a:effectLst>
              </a:rPr>
              <a:t>Цель игры: </a:t>
            </a:r>
            <a:r>
              <a:rPr lang="ru-RU" sz="2400" i="1" dirty="0" smtClean="0">
                <a:solidFill>
                  <a:schemeClr val="accent1">
                    <a:lumMod val="50000"/>
                  </a:schemeClr>
                </a:solidFill>
                <a:effectLst>
                  <a:outerShdw blurRad="38100" dist="38100" dir="2700000" algn="tl">
                    <a:srgbClr val="000000">
                      <a:alpha val="43137"/>
                    </a:srgbClr>
                  </a:outerShdw>
                </a:effectLst>
              </a:rPr>
              <a:t>за определенное время, соблюдая правила, забросить мяч в корзину соперника и помешать другой команде овладеть мячом и забросить его в вашу корзину. Выигрывает та команда, которая забросит большее количество мячей.</a:t>
            </a:r>
          </a:p>
          <a:p>
            <a:pPr marL="285750" indent="-285750"/>
            <a:endParaRPr lang="ru-RU" sz="2400" i="1" dirty="0" smtClean="0">
              <a:solidFill>
                <a:schemeClr val="accent1">
                  <a:lumMod val="50000"/>
                </a:schemeClr>
              </a:solidFill>
              <a:effectLst>
                <a:outerShdw blurRad="38100" dist="38100" dir="2700000" algn="tl">
                  <a:srgbClr val="000000">
                    <a:alpha val="43137"/>
                  </a:srgbClr>
                </a:outerShdw>
              </a:effectLst>
            </a:endParaRPr>
          </a:p>
          <a:p>
            <a:pPr marL="285750" indent="-285750">
              <a:buFont typeface="Arial" pitchFamily="34" charset="0"/>
              <a:buChar char="•"/>
            </a:pPr>
            <a:r>
              <a:rPr lang="ru-RU" sz="2400" i="1" dirty="0" smtClean="0">
                <a:solidFill>
                  <a:schemeClr val="accent1">
                    <a:lumMod val="50000"/>
                  </a:schemeClr>
                </a:solidFill>
                <a:effectLst>
                  <a:outerShdw blurRad="38100" dist="38100" dir="2700000" algn="tl">
                    <a:srgbClr val="000000">
                      <a:alpha val="43137"/>
                    </a:srgbClr>
                  </a:outerShdw>
                </a:effectLst>
              </a:rPr>
              <a:t>В баскетбол играют 2 команды по 5 игроков в каждой.</a:t>
            </a:r>
          </a:p>
          <a:p>
            <a:pPr marL="285750" indent="-285750">
              <a:buFont typeface="Arial" pitchFamily="34" charset="0"/>
              <a:buChar char="•"/>
            </a:pPr>
            <a:r>
              <a:rPr lang="ru-RU" sz="2400" i="1" dirty="0" smtClean="0">
                <a:solidFill>
                  <a:schemeClr val="accent1">
                    <a:lumMod val="50000"/>
                  </a:schemeClr>
                </a:solidFill>
                <a:effectLst>
                  <a:outerShdw blurRad="38100" dist="38100" dir="2700000" algn="tl">
                    <a:srgbClr val="000000">
                      <a:alpha val="43137"/>
                    </a:srgbClr>
                  </a:outerShdw>
                </a:effectLst>
              </a:rPr>
              <a:t>Состав команды : 12 человек – 5 полевых игроков и 7 запасных.</a:t>
            </a:r>
          </a:p>
          <a:p>
            <a:pPr marL="285750" indent="-285750">
              <a:buFont typeface="Arial" pitchFamily="34" charset="0"/>
              <a:buChar char="•"/>
            </a:pPr>
            <a:r>
              <a:rPr lang="ru-RU" sz="2400" i="1" dirty="0" smtClean="0">
                <a:solidFill>
                  <a:schemeClr val="accent1">
                    <a:lumMod val="50000"/>
                  </a:schemeClr>
                </a:solidFill>
                <a:effectLst>
                  <a:outerShdw blurRad="38100" dist="38100" dir="2700000" algn="tl">
                    <a:srgbClr val="000000">
                      <a:alpha val="43137"/>
                    </a:srgbClr>
                  </a:outerShdw>
                </a:effectLst>
              </a:rPr>
              <a:t>Форма игроков единая, номера с 4 по 99</a:t>
            </a:r>
          </a:p>
          <a:p>
            <a:pPr marL="285750" indent="-285750">
              <a:buFont typeface="Arial" pitchFamily="34" charset="0"/>
              <a:buChar char="•"/>
            </a:pPr>
            <a:endParaRPr lang="ru-RU" sz="2400" i="1" dirty="0">
              <a:solidFill>
                <a:schemeClr val="accent1">
                  <a:lumMod val="50000"/>
                </a:schemeClr>
              </a:solidFill>
              <a:effectLst>
                <a:outerShdw blurRad="38100" dist="38100" dir="2700000" algn="tl">
                  <a:srgbClr val="000000">
                    <a:alpha val="43137"/>
                  </a:srgbClr>
                </a:outerShdw>
              </a:effectLst>
            </a:endParaRPr>
          </a:p>
        </p:txBody>
      </p:sp>
      <p:sp>
        <p:nvSpPr>
          <p:cNvPr id="4" name="Прямоугольник 3"/>
          <p:cNvSpPr/>
          <p:nvPr/>
        </p:nvSpPr>
        <p:spPr>
          <a:xfrm>
            <a:off x="4644008" y="-30232"/>
            <a:ext cx="3451586" cy="646331"/>
          </a:xfrm>
          <a:prstGeom prst="rect">
            <a:avLst/>
          </a:prstGeom>
        </p:spPr>
        <p:txBody>
          <a:bodyPr wrap="none">
            <a:spAutoFit/>
          </a:bodyPr>
          <a:lstStyle/>
          <a:p>
            <a:pPr lvl="0"/>
            <a:r>
              <a:rPr lang="ru-RU" sz="3600" b="1" i="1" dirty="0" smtClean="0">
                <a:ln w="10541" cmpd="sng">
                  <a:solidFill>
                    <a:schemeClr val="accent1">
                      <a:shade val="88000"/>
                      <a:satMod val="110000"/>
                    </a:schemeClr>
                  </a:solidFill>
                  <a:prstDash val="solid"/>
                </a:ln>
                <a:solidFill>
                  <a:srgbClr val="FF0000"/>
                </a:solidFill>
              </a:rPr>
              <a:t>Правила</a:t>
            </a:r>
            <a:r>
              <a:rPr lang="ru-RU" sz="3600"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t>
            </a:r>
            <a:r>
              <a:rPr lang="ru-RU" sz="3600" b="1" i="1" dirty="0" smtClean="0">
                <a:ln w="10541" cmpd="sng">
                  <a:solidFill>
                    <a:schemeClr val="accent1">
                      <a:shade val="88000"/>
                      <a:satMod val="110000"/>
                    </a:schemeClr>
                  </a:solidFill>
                  <a:prstDash val="solid"/>
                </a:ln>
                <a:solidFill>
                  <a:srgbClr val="FF0000"/>
                </a:solidFill>
              </a:rPr>
              <a:t>игры</a:t>
            </a:r>
            <a:endParaRPr lang="ru-RU" sz="3600" b="1" i="1" dirty="0">
              <a:ln w="10541" cmpd="sng">
                <a:solidFill>
                  <a:schemeClr val="accent1">
                    <a:shade val="88000"/>
                    <a:satMod val="110000"/>
                  </a:schemeClr>
                </a:solidFill>
                <a:prstDash val="solid"/>
              </a:ln>
              <a:solidFill>
                <a:srgbClr val="FF0000"/>
              </a:solidFill>
            </a:endParaRPr>
          </a:p>
        </p:txBody>
      </p:sp>
    </p:spTree>
    <p:extLst>
      <p:ext uri="{BB962C8B-B14F-4D97-AF65-F5344CB8AC3E}">
        <p14:creationId xmlns:p14="http://schemas.microsoft.com/office/powerpoint/2010/main" xmlns="" val="277952673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4"/>
                                        </p:tgtEl>
                                        <p:attrNameLst>
                                          <p:attrName>style.visibility</p:attrName>
                                        </p:attrNameLst>
                                      </p:cBhvr>
                                      <p:to>
                                        <p:strVal val="visible"/>
                                      </p:to>
                                    </p:set>
                                    <p:anim by="(-#ppt_w*2)" calcmode="lin" valueType="num">
                                      <p:cBhvr rctx="PPT">
                                        <p:cTn id="17" dur="500" autoRev="1" fill="hold">
                                          <p:stCondLst>
                                            <p:cond delay="0"/>
                                          </p:stCondLst>
                                        </p:cTn>
                                        <p:tgtEl>
                                          <p:spTgt spid="4"/>
                                        </p:tgtEl>
                                        <p:attrNameLst>
                                          <p:attrName>ppt_w</p:attrName>
                                        </p:attrNameLst>
                                      </p:cBhvr>
                                    </p:anim>
                                    <p:anim by="(#ppt_w*0.50)" calcmode="lin" valueType="num">
                                      <p:cBhvr>
                                        <p:cTn id="18" dur="500" decel="50000" autoRev="1" fill="hold">
                                          <p:stCondLst>
                                            <p:cond delay="0"/>
                                          </p:stCondLst>
                                        </p:cTn>
                                        <p:tgtEl>
                                          <p:spTgt spid="4"/>
                                        </p:tgtEl>
                                        <p:attrNameLst>
                                          <p:attrName>ppt_x</p:attrName>
                                        </p:attrNameLst>
                                      </p:cBhvr>
                                    </p:anim>
                                    <p:anim from="(-#ppt_h/2)" to="(#ppt_y)" calcmode="lin" valueType="num">
                                      <p:cBhvr>
                                        <p:cTn id="19" dur="1000" fill="hold">
                                          <p:stCondLst>
                                            <p:cond delay="0"/>
                                          </p:stCondLst>
                                        </p:cTn>
                                        <p:tgtEl>
                                          <p:spTgt spid="4"/>
                                        </p:tgtEl>
                                        <p:attrNameLst>
                                          <p:attrName>ppt_y</p:attrName>
                                        </p:attrNameLst>
                                      </p:cBhvr>
                                    </p:anim>
                                    <p:animRot by="21600000">
                                      <p:cBhvr>
                                        <p:cTn id="20" dur="1000" fill="hold">
                                          <p:stCondLst>
                                            <p:cond delay="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rgbClr val="FF0000"/>
            </a:gs>
            <a:gs pos="62000">
              <a:schemeClr val="bg2">
                <a:tint val="92000"/>
                <a:shade val="66000"/>
                <a:satMod val="110000"/>
                <a:lumMod val="80000"/>
              </a:schemeClr>
            </a:gs>
            <a:gs pos="100000">
              <a:schemeClr val="bg2">
                <a:tint val="89000"/>
                <a:shade val="62000"/>
                <a:satMod val="110000"/>
                <a:lumMod val="72000"/>
              </a:schemeClr>
            </a:gs>
          </a:gsLst>
          <a:lin ang="5400000" scaled="0"/>
        </a:gradFill>
        <a:effectLst/>
      </p:bgPr>
    </p:bg>
    <p:spTree>
      <p:nvGrpSpPr>
        <p:cNvPr id="1" name=""/>
        <p:cNvGrpSpPr/>
        <p:nvPr/>
      </p:nvGrpSpPr>
      <p:grpSpPr>
        <a:xfrm>
          <a:off x="0" y="0"/>
          <a:ext cx="0" cy="0"/>
          <a:chOff x="0" y="0"/>
          <a:chExt cx="0" cy="0"/>
        </a:xfrm>
      </p:grpSpPr>
      <p:sp>
        <p:nvSpPr>
          <p:cNvPr id="2" name="TextBox 1"/>
          <p:cNvSpPr txBox="1"/>
          <p:nvPr/>
        </p:nvSpPr>
        <p:spPr>
          <a:xfrm>
            <a:off x="611560" y="836712"/>
            <a:ext cx="8136904" cy="6001643"/>
          </a:xfrm>
          <a:prstGeom prst="rect">
            <a:avLst/>
          </a:prstGeom>
          <a:noFill/>
        </p:spPr>
        <p:txBody>
          <a:bodyPr wrap="square" rtlCol="0">
            <a:spAutoFit/>
          </a:bodyPr>
          <a:lstStyle/>
          <a:p>
            <a:pPr marL="285750" indent="-285750">
              <a:buFont typeface="Arial" pitchFamily="34" charset="0"/>
              <a:buChar char="•"/>
            </a:pPr>
            <a:r>
              <a:rPr lang="ru-RU" sz="2400" i="1" dirty="0" smtClean="0">
                <a:solidFill>
                  <a:schemeClr val="accent1">
                    <a:lumMod val="50000"/>
                  </a:schemeClr>
                </a:solidFill>
                <a:effectLst>
                  <a:outerShdw blurRad="38100" dist="38100" dir="2700000" algn="tl">
                    <a:srgbClr val="000000">
                      <a:alpha val="43137"/>
                    </a:srgbClr>
                  </a:outerShdw>
                </a:effectLst>
              </a:rPr>
              <a:t>Баскетбольный матч состоит из 4 периодов или таймов, но время каждого тайма разнится в зависимости от баскетбольной ассоциации. Так например, в </a:t>
            </a:r>
            <a:r>
              <a:rPr lang="en-US" sz="2400" i="1" dirty="0" smtClean="0">
                <a:solidFill>
                  <a:schemeClr val="accent1">
                    <a:lumMod val="50000"/>
                  </a:schemeClr>
                </a:solidFill>
                <a:effectLst>
                  <a:outerShdw blurRad="38100" dist="38100" dir="2700000" algn="tl">
                    <a:srgbClr val="000000">
                      <a:alpha val="43137"/>
                    </a:srgbClr>
                  </a:outerShdw>
                </a:effectLst>
              </a:rPr>
              <a:t>NBA</a:t>
            </a:r>
            <a:r>
              <a:rPr lang="ru-RU" sz="2400" i="1" dirty="0" smtClean="0">
                <a:solidFill>
                  <a:schemeClr val="accent1">
                    <a:lumMod val="50000"/>
                  </a:schemeClr>
                </a:solidFill>
                <a:effectLst>
                  <a:outerShdw blurRad="38100" dist="38100" dir="2700000" algn="tl">
                    <a:srgbClr val="000000">
                      <a:alpha val="43137"/>
                    </a:srgbClr>
                  </a:outerShdw>
                </a:effectLst>
              </a:rPr>
              <a:t> матч состоит из 4 таймов по 12 минут, а в </a:t>
            </a:r>
            <a:r>
              <a:rPr lang="en-US" sz="2400" i="1" dirty="0" smtClean="0">
                <a:solidFill>
                  <a:schemeClr val="accent1">
                    <a:lumMod val="50000"/>
                  </a:schemeClr>
                </a:solidFill>
                <a:effectLst>
                  <a:outerShdw blurRad="38100" dist="38100" dir="2700000" algn="tl">
                    <a:srgbClr val="000000">
                      <a:alpha val="43137"/>
                    </a:srgbClr>
                  </a:outerShdw>
                </a:effectLst>
              </a:rPr>
              <a:t>FIBA </a:t>
            </a:r>
            <a:r>
              <a:rPr lang="ru-RU" sz="2400" i="1" dirty="0" smtClean="0">
                <a:solidFill>
                  <a:schemeClr val="accent1">
                    <a:lumMod val="50000"/>
                  </a:schemeClr>
                </a:solidFill>
                <a:effectLst>
                  <a:outerShdw blurRad="38100" dist="38100" dir="2700000" algn="tl">
                    <a:srgbClr val="000000">
                      <a:alpha val="43137"/>
                    </a:srgbClr>
                  </a:outerShdw>
                </a:effectLst>
              </a:rPr>
              <a:t>каждый тайм длится 10. Игра продлевается на 5 минут при ничейном счёте (</a:t>
            </a:r>
            <a:r>
              <a:rPr lang="ru-RU" sz="2400" i="1" dirty="0" err="1" smtClean="0">
                <a:solidFill>
                  <a:schemeClr val="accent1">
                    <a:lumMod val="50000"/>
                  </a:schemeClr>
                </a:solidFill>
                <a:effectLst>
                  <a:outerShdw blurRad="38100" dist="38100" dir="2700000" algn="tl">
                    <a:srgbClr val="000000">
                      <a:alpha val="43137"/>
                    </a:srgbClr>
                  </a:outerShdw>
                </a:effectLst>
              </a:rPr>
              <a:t>овертайм</a:t>
            </a:r>
            <a:r>
              <a:rPr lang="ru-RU" sz="2400" i="1" dirty="0" smtClean="0">
                <a:solidFill>
                  <a:schemeClr val="accent1">
                    <a:lumMod val="50000"/>
                  </a:schemeClr>
                </a:solidFill>
                <a:effectLst>
                  <a:outerShdw blurRad="38100" dist="38100" dir="2700000" algn="tl">
                    <a:srgbClr val="000000">
                      <a:alpha val="43137"/>
                    </a:srgbClr>
                  </a:outerShdw>
                </a:effectLst>
              </a:rPr>
              <a:t>). По старым правилам (до 2000 года) игра продолжалась два тайма по 20 минут.</a:t>
            </a:r>
            <a:r>
              <a:rPr lang="ru-RU" sz="2400" dirty="0" smtClean="0"/>
              <a:t> </a:t>
            </a:r>
            <a:endParaRPr lang="ru-RU" sz="2400" i="1" dirty="0" smtClean="0">
              <a:solidFill>
                <a:schemeClr val="accent1">
                  <a:lumMod val="50000"/>
                </a:schemeClr>
              </a:solidFill>
              <a:effectLst>
                <a:outerShdw blurRad="38100" dist="38100" dir="2700000" algn="tl">
                  <a:srgbClr val="000000">
                    <a:alpha val="43137"/>
                  </a:srgbClr>
                </a:outerShdw>
              </a:effectLst>
            </a:endParaRPr>
          </a:p>
          <a:p>
            <a:pPr marL="285750" indent="-285750">
              <a:buFont typeface="Arial" pitchFamily="34" charset="0"/>
              <a:buChar char="•"/>
            </a:pPr>
            <a:r>
              <a:rPr lang="ru-RU" sz="2400" i="1" dirty="0" smtClean="0">
                <a:solidFill>
                  <a:schemeClr val="accent1">
                    <a:lumMod val="50000"/>
                  </a:schemeClr>
                </a:solidFill>
                <a:effectLst>
                  <a:outerShdw blurRad="38100" dist="38100" dir="2700000" algn="tl">
                    <a:srgbClr val="000000">
                      <a:alpha val="43137"/>
                    </a:srgbClr>
                  </a:outerShdw>
                </a:effectLst>
              </a:rPr>
              <a:t>В каждой половине игры команды имеют право использовать два минутных перерыва.</a:t>
            </a:r>
          </a:p>
          <a:p>
            <a:pPr marL="285750" indent="-285750">
              <a:buFont typeface="Arial" pitchFamily="34" charset="0"/>
              <a:buChar char="•"/>
            </a:pPr>
            <a:r>
              <a:rPr lang="ru-RU" sz="2400" i="1" dirty="0" smtClean="0">
                <a:solidFill>
                  <a:schemeClr val="accent1">
                    <a:lumMod val="50000"/>
                  </a:schemeClr>
                </a:solidFill>
                <a:effectLst>
                  <a:outerShdw blurRad="38100" dist="38100" dir="2700000" algn="tl">
                    <a:srgbClr val="000000">
                      <a:alpha val="43137"/>
                    </a:srgbClr>
                  </a:outerShdw>
                </a:effectLst>
              </a:rPr>
              <a:t>Игровые часы фиксируют только чистое время – во время остановки игры часы останавливают.</a:t>
            </a:r>
          </a:p>
          <a:p>
            <a:pPr marL="285750" indent="-285750">
              <a:buFont typeface="Arial" pitchFamily="34" charset="0"/>
              <a:buChar char="•"/>
            </a:pPr>
            <a:r>
              <a:rPr lang="ru-RU" sz="2400" i="1" dirty="0" smtClean="0">
                <a:solidFill>
                  <a:schemeClr val="accent1">
                    <a:lumMod val="50000"/>
                  </a:schemeClr>
                </a:solidFill>
                <a:effectLst>
                  <a:outerShdw blurRad="38100" dist="38100" dir="2700000" algn="tl">
                    <a:srgbClr val="000000">
                      <a:alpha val="43137"/>
                    </a:srgbClr>
                  </a:outerShdw>
                </a:effectLst>
              </a:rPr>
              <a:t>Игроков можно заменять неограниченное количество раз, но только во время остановки игры.</a:t>
            </a:r>
          </a:p>
          <a:p>
            <a:pPr marL="285750" indent="-285750">
              <a:buFont typeface="Arial" pitchFamily="34" charset="0"/>
              <a:buChar char="•"/>
            </a:pPr>
            <a:endParaRPr lang="ru-RU" sz="2400" i="1" dirty="0">
              <a:solidFill>
                <a:schemeClr val="accent1">
                  <a:lumMod val="50000"/>
                </a:schemeClr>
              </a:solidFill>
              <a:effectLst>
                <a:outerShdw blurRad="38100" dist="38100" dir="2700000" algn="tl">
                  <a:srgbClr val="000000">
                    <a:alpha val="43137"/>
                  </a:srgbClr>
                </a:outerShdw>
              </a:effectLst>
            </a:endParaRPr>
          </a:p>
        </p:txBody>
      </p:sp>
      <p:sp>
        <p:nvSpPr>
          <p:cNvPr id="4" name="Прямоугольник 3"/>
          <p:cNvSpPr/>
          <p:nvPr/>
        </p:nvSpPr>
        <p:spPr>
          <a:xfrm>
            <a:off x="4644008" y="-30232"/>
            <a:ext cx="3451586" cy="646331"/>
          </a:xfrm>
          <a:prstGeom prst="rect">
            <a:avLst/>
          </a:prstGeom>
        </p:spPr>
        <p:txBody>
          <a:bodyPr wrap="none">
            <a:spAutoFit/>
          </a:bodyPr>
          <a:lstStyle/>
          <a:p>
            <a:pPr lvl="0"/>
            <a:r>
              <a:rPr lang="ru-RU" sz="3600" b="1" i="1" dirty="0" smtClean="0">
                <a:ln w="10541" cmpd="sng">
                  <a:solidFill>
                    <a:schemeClr val="accent1">
                      <a:shade val="88000"/>
                      <a:satMod val="110000"/>
                    </a:schemeClr>
                  </a:solidFill>
                  <a:prstDash val="solid"/>
                </a:ln>
                <a:solidFill>
                  <a:srgbClr val="FF0000"/>
                </a:solidFill>
              </a:rPr>
              <a:t>Правила</a:t>
            </a:r>
            <a:r>
              <a:rPr lang="ru-RU" sz="3600"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t>
            </a:r>
            <a:r>
              <a:rPr lang="ru-RU" sz="3600" b="1" i="1" dirty="0" smtClean="0">
                <a:ln w="10541" cmpd="sng">
                  <a:solidFill>
                    <a:schemeClr val="accent1">
                      <a:shade val="88000"/>
                      <a:satMod val="110000"/>
                    </a:schemeClr>
                  </a:solidFill>
                  <a:prstDash val="solid"/>
                </a:ln>
                <a:solidFill>
                  <a:srgbClr val="FF0000"/>
                </a:solidFill>
              </a:rPr>
              <a:t>игры</a:t>
            </a:r>
            <a:endParaRPr lang="ru-RU" sz="3600" b="1" i="1" dirty="0">
              <a:ln w="10541" cmpd="sng">
                <a:solidFill>
                  <a:schemeClr val="accent1">
                    <a:shade val="88000"/>
                    <a:satMod val="110000"/>
                  </a:schemeClr>
                </a:solidFill>
                <a:prstDash val="solid"/>
              </a:ln>
              <a:solidFill>
                <a:srgbClr val="FF0000"/>
              </a:solidFill>
            </a:endParaRPr>
          </a:p>
        </p:txBody>
      </p:sp>
    </p:spTree>
    <p:extLst>
      <p:ext uri="{BB962C8B-B14F-4D97-AF65-F5344CB8AC3E}">
        <p14:creationId xmlns:p14="http://schemas.microsoft.com/office/powerpoint/2010/main" xmlns="" val="277952673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4"/>
                                        </p:tgtEl>
                                        <p:attrNameLst>
                                          <p:attrName>style.visibility</p:attrName>
                                        </p:attrNameLst>
                                      </p:cBhvr>
                                      <p:to>
                                        <p:strVal val="visible"/>
                                      </p:to>
                                    </p:set>
                                    <p:anim by="(-#ppt_w*2)" calcmode="lin" valueType="num">
                                      <p:cBhvr rctx="PPT">
                                        <p:cTn id="17" dur="500" autoRev="1" fill="hold">
                                          <p:stCondLst>
                                            <p:cond delay="0"/>
                                          </p:stCondLst>
                                        </p:cTn>
                                        <p:tgtEl>
                                          <p:spTgt spid="4"/>
                                        </p:tgtEl>
                                        <p:attrNameLst>
                                          <p:attrName>ppt_w</p:attrName>
                                        </p:attrNameLst>
                                      </p:cBhvr>
                                    </p:anim>
                                    <p:anim by="(#ppt_w*0.50)" calcmode="lin" valueType="num">
                                      <p:cBhvr>
                                        <p:cTn id="18" dur="500" decel="50000" autoRev="1" fill="hold">
                                          <p:stCondLst>
                                            <p:cond delay="0"/>
                                          </p:stCondLst>
                                        </p:cTn>
                                        <p:tgtEl>
                                          <p:spTgt spid="4"/>
                                        </p:tgtEl>
                                        <p:attrNameLst>
                                          <p:attrName>ppt_x</p:attrName>
                                        </p:attrNameLst>
                                      </p:cBhvr>
                                    </p:anim>
                                    <p:anim from="(-#ppt_h/2)" to="(#ppt_y)" calcmode="lin" valueType="num">
                                      <p:cBhvr>
                                        <p:cTn id="19" dur="1000" fill="hold">
                                          <p:stCondLst>
                                            <p:cond delay="0"/>
                                          </p:stCondLst>
                                        </p:cTn>
                                        <p:tgtEl>
                                          <p:spTgt spid="4"/>
                                        </p:tgtEl>
                                        <p:attrNameLst>
                                          <p:attrName>ppt_y</p:attrName>
                                        </p:attrNameLst>
                                      </p:cBhvr>
                                    </p:anim>
                                    <p:animRot by="21600000">
                                      <p:cBhvr>
                                        <p:cTn id="20" dur="1000" fill="hold">
                                          <p:stCondLst>
                                            <p:cond delay="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rgbClr val="FF0000"/>
            </a:gs>
            <a:gs pos="62000">
              <a:schemeClr val="bg2">
                <a:tint val="92000"/>
                <a:shade val="66000"/>
                <a:satMod val="110000"/>
                <a:lumMod val="80000"/>
              </a:schemeClr>
            </a:gs>
            <a:gs pos="100000">
              <a:schemeClr val="bg2">
                <a:tint val="89000"/>
                <a:shade val="62000"/>
                <a:satMod val="110000"/>
                <a:lumMod val="72000"/>
              </a:schemeClr>
            </a:gs>
          </a:gsLst>
          <a:lin ang="5400000" scaled="0"/>
        </a:gradFill>
        <a:effectLst/>
      </p:bgPr>
    </p:bg>
    <p:spTree>
      <p:nvGrpSpPr>
        <p:cNvPr id="1" name=""/>
        <p:cNvGrpSpPr/>
        <p:nvPr/>
      </p:nvGrpSpPr>
      <p:grpSpPr>
        <a:xfrm>
          <a:off x="0" y="0"/>
          <a:ext cx="0" cy="0"/>
          <a:chOff x="0" y="0"/>
          <a:chExt cx="0" cy="0"/>
        </a:xfrm>
      </p:grpSpPr>
      <p:sp>
        <p:nvSpPr>
          <p:cNvPr id="2" name="TextBox 1"/>
          <p:cNvSpPr txBox="1"/>
          <p:nvPr/>
        </p:nvSpPr>
        <p:spPr>
          <a:xfrm>
            <a:off x="611560" y="836712"/>
            <a:ext cx="8136904" cy="3046988"/>
          </a:xfrm>
          <a:prstGeom prst="rect">
            <a:avLst/>
          </a:prstGeom>
          <a:noFill/>
        </p:spPr>
        <p:txBody>
          <a:bodyPr wrap="square" rtlCol="0">
            <a:spAutoFit/>
          </a:bodyPr>
          <a:lstStyle/>
          <a:p>
            <a:pPr marL="285750" indent="-285750">
              <a:buFont typeface="Arial" pitchFamily="34" charset="0"/>
              <a:buChar char="•"/>
            </a:pPr>
            <a:r>
              <a:rPr lang="ru-RU" sz="2400" i="1" dirty="0" smtClean="0">
                <a:solidFill>
                  <a:schemeClr val="accent1">
                    <a:lumMod val="50000"/>
                  </a:schemeClr>
                </a:solidFill>
                <a:effectLst>
                  <a:outerShdw blurRad="38100" dist="38100" dir="2700000" algn="tl">
                    <a:srgbClr val="000000">
                      <a:alpha val="43137"/>
                    </a:srgbClr>
                  </a:outerShdw>
                </a:effectLst>
              </a:rPr>
              <a:t>   Игра начинается спорным броском. Разыгрывается мяч следующим образом: судья подбрасывает его строго вверх между двумя игроками-соперниками. Касаясь его один или два раза они отбивают мяч своим игрокам, но сами при этом не имеют права ловить мяч. Как только игроки касаются мяча начинается отсчет игрового времени. </a:t>
            </a:r>
            <a:endParaRPr lang="ru-RU" sz="2400" i="1" dirty="0">
              <a:solidFill>
                <a:schemeClr val="accent1">
                  <a:lumMod val="50000"/>
                </a:schemeClr>
              </a:solidFill>
              <a:effectLst>
                <a:outerShdw blurRad="38100" dist="38100" dir="2700000" algn="tl">
                  <a:srgbClr val="000000">
                    <a:alpha val="43137"/>
                  </a:srgbClr>
                </a:outerShdw>
              </a:effectLst>
            </a:endParaRPr>
          </a:p>
        </p:txBody>
      </p:sp>
      <p:sp>
        <p:nvSpPr>
          <p:cNvPr id="4" name="Прямоугольник 3"/>
          <p:cNvSpPr/>
          <p:nvPr/>
        </p:nvSpPr>
        <p:spPr>
          <a:xfrm>
            <a:off x="4644008" y="-30232"/>
            <a:ext cx="3451586" cy="646331"/>
          </a:xfrm>
          <a:prstGeom prst="rect">
            <a:avLst/>
          </a:prstGeom>
        </p:spPr>
        <p:txBody>
          <a:bodyPr wrap="none">
            <a:spAutoFit/>
          </a:bodyPr>
          <a:lstStyle/>
          <a:p>
            <a:pPr lvl="0"/>
            <a:r>
              <a:rPr lang="ru-RU" sz="3600" b="1" i="1" dirty="0" smtClean="0">
                <a:ln w="10541" cmpd="sng">
                  <a:solidFill>
                    <a:schemeClr val="accent1">
                      <a:shade val="88000"/>
                      <a:satMod val="110000"/>
                    </a:schemeClr>
                  </a:solidFill>
                  <a:prstDash val="solid"/>
                </a:ln>
                <a:solidFill>
                  <a:srgbClr val="FF0000"/>
                </a:solidFill>
              </a:rPr>
              <a:t>Правила</a:t>
            </a:r>
            <a:r>
              <a:rPr lang="ru-RU" sz="3600"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t>
            </a:r>
            <a:r>
              <a:rPr lang="ru-RU" sz="3600" b="1" i="1" dirty="0" smtClean="0">
                <a:ln w="10541" cmpd="sng">
                  <a:solidFill>
                    <a:schemeClr val="accent1">
                      <a:shade val="88000"/>
                      <a:satMod val="110000"/>
                    </a:schemeClr>
                  </a:solidFill>
                  <a:prstDash val="solid"/>
                </a:ln>
                <a:solidFill>
                  <a:srgbClr val="FF0000"/>
                </a:solidFill>
              </a:rPr>
              <a:t>игры</a:t>
            </a:r>
            <a:endParaRPr lang="ru-RU" sz="3600" b="1" i="1" dirty="0">
              <a:ln w="10541" cmpd="sng">
                <a:solidFill>
                  <a:schemeClr val="accent1">
                    <a:shade val="88000"/>
                    <a:satMod val="110000"/>
                  </a:schemeClr>
                </a:solidFill>
                <a:prstDash val="solid"/>
              </a:ln>
              <a:solidFill>
                <a:srgbClr val="FF0000"/>
              </a:solidFill>
            </a:endParaRPr>
          </a:p>
        </p:txBody>
      </p:sp>
      <p:pic>
        <p:nvPicPr>
          <p:cNvPr id="1027" name="Picture 3" descr="https://xsport.ua/upload/iblock/47e/47e4560e5eee940a156c4bad4be7db93.jpg"/>
          <p:cNvPicPr>
            <a:picLocks noChangeAspect="1" noChangeArrowheads="1"/>
          </p:cNvPicPr>
          <p:nvPr/>
        </p:nvPicPr>
        <p:blipFill>
          <a:blip r:embed="rId2" cstate="print"/>
          <a:srcRect/>
          <a:stretch>
            <a:fillRect/>
          </a:stretch>
        </p:blipFill>
        <p:spPr bwMode="auto">
          <a:xfrm>
            <a:off x="5940152" y="4365104"/>
            <a:ext cx="2665196" cy="1944216"/>
          </a:xfrm>
          <a:prstGeom prst="rect">
            <a:avLst/>
          </a:prstGeom>
          <a:noFill/>
        </p:spPr>
      </p:pic>
      <p:sp>
        <p:nvSpPr>
          <p:cNvPr id="5" name="Прямоугольник 4"/>
          <p:cNvSpPr/>
          <p:nvPr/>
        </p:nvSpPr>
        <p:spPr>
          <a:xfrm>
            <a:off x="539552" y="3789040"/>
            <a:ext cx="5328592" cy="2677656"/>
          </a:xfrm>
          <a:prstGeom prst="rect">
            <a:avLst/>
          </a:prstGeom>
        </p:spPr>
        <p:txBody>
          <a:bodyPr wrap="square">
            <a:spAutoFit/>
          </a:bodyPr>
          <a:lstStyle/>
          <a:p>
            <a:pPr marL="179388">
              <a:buFont typeface="Arial" pitchFamily="34" charset="0"/>
              <a:buChar char="•"/>
            </a:pPr>
            <a:r>
              <a:rPr lang="ru-RU" sz="2400" i="1" dirty="0" smtClean="0">
                <a:solidFill>
                  <a:schemeClr val="accent1">
                    <a:lumMod val="50000"/>
                  </a:schemeClr>
                </a:solidFill>
                <a:effectLst>
                  <a:outerShdw blurRad="38100" dist="38100" dir="2700000" algn="tl">
                    <a:srgbClr val="000000">
                      <a:alpha val="43137"/>
                    </a:srgbClr>
                  </a:outerShdw>
                </a:effectLst>
              </a:rPr>
              <a:t>   Игроки на площадке могут  передвигаться без мяча, вести мяч, передавать его, бросать в корзину, перехватывать, вырывать, выбивать, ловить отскочивший мяч от пола или щита. </a:t>
            </a:r>
            <a:endParaRPr lang="ru-RU" sz="2400" dirty="0"/>
          </a:p>
        </p:txBody>
      </p:sp>
    </p:spTree>
    <p:extLst>
      <p:ext uri="{BB962C8B-B14F-4D97-AF65-F5344CB8AC3E}">
        <p14:creationId xmlns:p14="http://schemas.microsoft.com/office/powerpoint/2010/main" xmlns="" val="277952673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4"/>
                                        </p:tgtEl>
                                        <p:attrNameLst>
                                          <p:attrName>style.visibility</p:attrName>
                                        </p:attrNameLst>
                                      </p:cBhvr>
                                      <p:to>
                                        <p:strVal val="visible"/>
                                      </p:to>
                                    </p:set>
                                    <p:anim by="(-#ppt_w*2)" calcmode="lin" valueType="num">
                                      <p:cBhvr rctx="PPT">
                                        <p:cTn id="17" dur="500" autoRev="1" fill="hold">
                                          <p:stCondLst>
                                            <p:cond delay="0"/>
                                          </p:stCondLst>
                                        </p:cTn>
                                        <p:tgtEl>
                                          <p:spTgt spid="4"/>
                                        </p:tgtEl>
                                        <p:attrNameLst>
                                          <p:attrName>ppt_w</p:attrName>
                                        </p:attrNameLst>
                                      </p:cBhvr>
                                    </p:anim>
                                    <p:anim by="(#ppt_w*0.50)" calcmode="lin" valueType="num">
                                      <p:cBhvr>
                                        <p:cTn id="18" dur="500" decel="50000" autoRev="1" fill="hold">
                                          <p:stCondLst>
                                            <p:cond delay="0"/>
                                          </p:stCondLst>
                                        </p:cTn>
                                        <p:tgtEl>
                                          <p:spTgt spid="4"/>
                                        </p:tgtEl>
                                        <p:attrNameLst>
                                          <p:attrName>ppt_x</p:attrName>
                                        </p:attrNameLst>
                                      </p:cBhvr>
                                    </p:anim>
                                    <p:anim from="(-#ppt_h/2)" to="(#ppt_y)" calcmode="lin" valueType="num">
                                      <p:cBhvr>
                                        <p:cTn id="19" dur="1000" fill="hold">
                                          <p:stCondLst>
                                            <p:cond delay="0"/>
                                          </p:stCondLst>
                                        </p:cTn>
                                        <p:tgtEl>
                                          <p:spTgt spid="4"/>
                                        </p:tgtEl>
                                        <p:attrNameLst>
                                          <p:attrName>ppt_y</p:attrName>
                                        </p:attrNameLst>
                                      </p:cBhvr>
                                    </p:anim>
                                    <p:animRot by="21600000">
                                      <p:cBhvr>
                                        <p:cTn id="20" dur="1000" fill="hold">
                                          <p:stCondLst>
                                            <p:cond delay="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Прямоугольник 1"/>
          <p:cNvSpPr/>
          <p:nvPr/>
        </p:nvSpPr>
        <p:spPr>
          <a:xfrm>
            <a:off x="4834877" y="-99392"/>
            <a:ext cx="3179075" cy="707886"/>
          </a:xfrm>
          <a:prstGeom prst="rect">
            <a:avLst/>
          </a:prstGeom>
          <a:noFill/>
        </p:spPr>
        <p:txBody>
          <a:bodyPr wrap="none" lIns="91440" tIns="45720" rIns="91440" bIns="45720">
            <a:spAutoFit/>
          </a:bodyPr>
          <a:lstStyle/>
          <a:p>
            <a:pPr algn="ctr"/>
            <a:r>
              <a:rPr lang="ru-RU" sz="4000" b="1" i="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Нарушения</a:t>
            </a:r>
            <a:endParaRPr lang="ru-RU" sz="4000" b="1" i="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3" name="TextBox 2"/>
          <p:cNvSpPr txBox="1"/>
          <p:nvPr/>
        </p:nvSpPr>
        <p:spPr>
          <a:xfrm>
            <a:off x="462179" y="908720"/>
            <a:ext cx="8208913" cy="2062103"/>
          </a:xfrm>
          <a:prstGeom prst="rect">
            <a:avLst/>
          </a:prstGeom>
          <a:noFill/>
        </p:spPr>
        <p:txBody>
          <a:bodyPr wrap="square" rtlCol="0">
            <a:spAutoFit/>
          </a:bodyPr>
          <a:lstStyle/>
          <a:p>
            <a:pPr marL="285750" indent="-285750">
              <a:buFont typeface="Arial" pitchFamily="34" charset="0"/>
              <a:buChar char="•"/>
            </a:pPr>
            <a:endParaRPr lang="ru-RU" sz="3200" b="1" i="1" dirty="0" smtClean="0">
              <a:solidFill>
                <a:schemeClr val="accent1">
                  <a:lumMod val="50000"/>
                </a:schemeClr>
              </a:solidFill>
              <a:effectLst>
                <a:outerShdw blurRad="38100" dist="38100" dir="2700000" algn="tl">
                  <a:srgbClr val="000000">
                    <a:alpha val="43137"/>
                  </a:srgbClr>
                </a:outerShdw>
              </a:effectLst>
              <a:latin typeface="Arial" pitchFamily="34" charset="0"/>
              <a:cs typeface="Arial" pitchFamily="34" charset="0"/>
            </a:endParaRPr>
          </a:p>
          <a:p>
            <a:pPr marL="285750" indent="-285750">
              <a:buFont typeface="Arial" pitchFamily="34" charset="0"/>
              <a:buChar char="•"/>
            </a:pPr>
            <a:endParaRPr lang="ru-RU" sz="3200" b="1" i="1" dirty="0" smtClean="0">
              <a:solidFill>
                <a:schemeClr val="accent1">
                  <a:lumMod val="50000"/>
                </a:schemeClr>
              </a:solidFill>
              <a:effectLst>
                <a:outerShdw blurRad="38100" dist="38100" dir="2700000" algn="tl">
                  <a:srgbClr val="000000">
                    <a:alpha val="43137"/>
                  </a:srgbClr>
                </a:outerShdw>
              </a:effectLst>
              <a:latin typeface="Arial" pitchFamily="34" charset="0"/>
              <a:cs typeface="Arial" pitchFamily="34" charset="0"/>
            </a:endParaRPr>
          </a:p>
          <a:p>
            <a:pPr marL="285750" indent="-285750">
              <a:buFont typeface="Arial" pitchFamily="34" charset="0"/>
              <a:buChar char="•"/>
            </a:pPr>
            <a:endParaRPr lang="ru-RU" sz="3200" b="1" i="1" dirty="0" smtClean="0">
              <a:solidFill>
                <a:schemeClr val="accent1">
                  <a:lumMod val="50000"/>
                </a:schemeClr>
              </a:solidFill>
              <a:effectLst>
                <a:outerShdw blurRad="38100" dist="38100" dir="2700000" algn="tl">
                  <a:srgbClr val="000000">
                    <a:alpha val="43137"/>
                  </a:srgbClr>
                </a:outerShdw>
              </a:effectLst>
              <a:latin typeface="Arial" pitchFamily="34" charset="0"/>
              <a:cs typeface="Arial" pitchFamily="34" charset="0"/>
            </a:endParaRPr>
          </a:p>
          <a:p>
            <a:pPr marL="285750" indent="-285750">
              <a:buFont typeface="Arial" pitchFamily="34" charset="0"/>
              <a:buChar char="•"/>
            </a:pPr>
            <a:endParaRPr lang="ru-RU" sz="3200" b="1" i="1" dirty="0" smtClean="0">
              <a:solidFill>
                <a:schemeClr val="accent1">
                  <a:lumMod val="50000"/>
                </a:schemeClr>
              </a:solidFill>
              <a:effectLst>
                <a:outerShdw blurRad="38100" dist="38100" dir="2700000" algn="tl">
                  <a:srgbClr val="000000">
                    <a:alpha val="43137"/>
                  </a:srgbClr>
                </a:outerShdw>
              </a:effectLst>
              <a:latin typeface="Arial" pitchFamily="34" charset="0"/>
              <a:cs typeface="Arial" pitchFamily="34" charset="0"/>
            </a:endParaRPr>
          </a:p>
        </p:txBody>
      </p:sp>
      <p:sp>
        <p:nvSpPr>
          <p:cNvPr id="4" name="Прямоугольник 3"/>
          <p:cNvSpPr/>
          <p:nvPr/>
        </p:nvSpPr>
        <p:spPr>
          <a:xfrm>
            <a:off x="755577" y="980728"/>
            <a:ext cx="7776864" cy="5909310"/>
          </a:xfrm>
          <a:prstGeom prst="rect">
            <a:avLst/>
          </a:prstGeom>
        </p:spPr>
        <p:txBody>
          <a:bodyPr wrap="square">
            <a:spAutoFit/>
          </a:bodyPr>
          <a:lstStyle/>
          <a:p>
            <a:pPr marL="285750" indent="-285750">
              <a:buFont typeface="Arial" pitchFamily="34" charset="0"/>
              <a:buChar char="•"/>
            </a:pPr>
            <a:r>
              <a:rPr lang="ru-RU" i="1" dirty="0" smtClean="0">
                <a:solidFill>
                  <a:schemeClr val="accent1">
                    <a:lumMod val="50000"/>
                  </a:schemeClr>
                </a:solidFill>
                <a:effectLst>
                  <a:outerShdw blurRad="38100" dist="38100" dir="2700000" algn="tl">
                    <a:srgbClr val="000000">
                      <a:alpha val="43137"/>
                    </a:srgbClr>
                  </a:outerShdw>
                </a:effectLst>
              </a:rPr>
              <a:t>По правилам баскетбола  запрещено бить соперника по рукам, толкаться, обхватывать руками и блокировать движение, наступать на ноги. За все эти нарушения игрокам записывается персональное замечание </a:t>
            </a:r>
            <a:r>
              <a:rPr lang="ru-RU" b="1" i="1" dirty="0" smtClean="0">
                <a:solidFill>
                  <a:srgbClr val="FF0000"/>
                </a:solidFill>
                <a:effectLst>
                  <a:outerShdw blurRad="38100" dist="38100" dir="2700000" algn="tl">
                    <a:srgbClr val="000000">
                      <a:alpha val="43137"/>
                    </a:srgbClr>
                  </a:outerShdw>
                </a:effectLst>
              </a:rPr>
              <a:t>- фол- </a:t>
            </a:r>
            <a:r>
              <a:rPr lang="ru-RU" i="1" dirty="0" smtClean="0">
                <a:solidFill>
                  <a:schemeClr val="accent1">
                    <a:lumMod val="50000"/>
                  </a:schemeClr>
                </a:solidFill>
                <a:effectLst>
                  <a:outerShdw blurRad="38100" dist="38100" dir="2700000" algn="tl">
                    <a:srgbClr val="000000">
                      <a:alpha val="43137"/>
                    </a:srgbClr>
                  </a:outerShdw>
                </a:effectLst>
              </a:rPr>
              <a:t>и мяч передается команде соперника, которая выбрасывает его из-за боковой линии.  При пяти фолах участник удаляется с площадки и производится замена на запасного игрока.</a:t>
            </a:r>
          </a:p>
          <a:p>
            <a:pPr marL="285750" indent="-285750">
              <a:buFont typeface="Arial" pitchFamily="34" charset="0"/>
              <a:buChar char="•"/>
            </a:pPr>
            <a:r>
              <a:rPr lang="ru-RU" i="1" dirty="0" smtClean="0">
                <a:solidFill>
                  <a:schemeClr val="accent1">
                    <a:lumMod val="50000"/>
                  </a:schemeClr>
                </a:solidFill>
                <a:effectLst>
                  <a:outerShdw blurRad="38100" dist="38100" dir="2700000" algn="tl">
                    <a:srgbClr val="000000">
                      <a:alpha val="43137"/>
                    </a:srgbClr>
                  </a:outerShdw>
                </a:effectLst>
              </a:rPr>
              <a:t>Существуют и </a:t>
            </a:r>
            <a:r>
              <a:rPr lang="ru-RU" i="1" dirty="0" smtClean="0">
                <a:solidFill>
                  <a:srgbClr val="FF0000"/>
                </a:solidFill>
                <a:effectLst>
                  <a:outerShdw blurRad="38100" dist="38100" dir="2700000" algn="tl">
                    <a:srgbClr val="000000">
                      <a:alpha val="43137"/>
                    </a:srgbClr>
                  </a:outerShdw>
                </a:effectLst>
              </a:rPr>
              <a:t>обоюдные фолы</a:t>
            </a:r>
            <a:r>
              <a:rPr lang="ru-RU" i="1" dirty="0" smtClean="0">
                <a:solidFill>
                  <a:schemeClr val="accent1">
                    <a:lumMod val="50000"/>
                  </a:schemeClr>
                </a:solidFill>
                <a:effectLst>
                  <a:outerShdw blurRad="38100" dist="38100" dir="2700000" algn="tl">
                    <a:srgbClr val="000000">
                      <a:alpha val="43137"/>
                    </a:srgbClr>
                  </a:outerShdw>
                </a:effectLst>
              </a:rPr>
              <a:t>, а именно, когда игроки команд нарушили правила одновременно. В этом случае оба игрока получают замечания, а мяч переходит к команде, которая владела им до нарушения правил или же разыгрывается спорный мяч.</a:t>
            </a:r>
          </a:p>
          <a:p>
            <a:pPr marL="285750" indent="-285750">
              <a:buFont typeface="Arial" pitchFamily="34" charset="0"/>
              <a:buChar char="•"/>
            </a:pPr>
            <a:r>
              <a:rPr lang="ru-RU" i="1" dirty="0" smtClean="0">
                <a:solidFill>
                  <a:srgbClr val="FF0000"/>
                </a:solidFill>
                <a:effectLst>
                  <a:outerShdw blurRad="38100" dist="38100" dir="2700000" algn="tl">
                    <a:srgbClr val="000000">
                      <a:alpha val="43137"/>
                    </a:srgbClr>
                  </a:outerShdw>
                </a:effectLst>
              </a:rPr>
              <a:t>Технический фол –</a:t>
            </a:r>
            <a:r>
              <a:rPr lang="ru-RU" i="1" dirty="0" smtClean="0">
                <a:solidFill>
                  <a:schemeClr val="accent1">
                    <a:lumMod val="50000"/>
                  </a:schemeClr>
                </a:solidFill>
                <a:effectLst>
                  <a:outerShdw blurRad="38100" dist="38100" dir="2700000" algn="tl">
                    <a:srgbClr val="000000">
                      <a:alpha val="43137"/>
                    </a:srgbClr>
                  </a:outerShdw>
                </a:effectLst>
              </a:rPr>
              <a:t> это фол за неспортивное поведение, споры, разговоры с судьей, потасовки. Данный фол могут получить как  сами игроки, так и тренерский штаб.</a:t>
            </a:r>
          </a:p>
          <a:p>
            <a:pPr marL="285750" indent="-285750">
              <a:buFont typeface="Arial" pitchFamily="34" charset="0"/>
              <a:buChar char="•"/>
            </a:pPr>
            <a:r>
              <a:rPr lang="ru-RU" i="1" dirty="0" smtClean="0">
                <a:solidFill>
                  <a:srgbClr val="FF0000"/>
                </a:solidFill>
                <a:effectLst>
                  <a:outerShdw blurRad="38100" dist="38100" dir="2700000" algn="tl">
                    <a:srgbClr val="000000">
                      <a:alpha val="43137"/>
                    </a:srgbClr>
                  </a:outerShdw>
                </a:effectLst>
              </a:rPr>
              <a:t>Умышленный фол – </a:t>
            </a:r>
            <a:r>
              <a:rPr lang="ru-RU" i="1" dirty="0" smtClean="0">
                <a:solidFill>
                  <a:schemeClr val="accent1">
                    <a:lumMod val="50000"/>
                  </a:schemeClr>
                </a:solidFill>
                <a:effectLst>
                  <a:outerShdw blurRad="38100" dist="38100" dir="2700000" algn="tl">
                    <a:srgbClr val="000000">
                      <a:alpha val="43137"/>
                    </a:srgbClr>
                  </a:outerShdw>
                </a:effectLst>
              </a:rPr>
              <a:t>преднамеренное нарушение, обычно имеющее грубую форму.</a:t>
            </a:r>
          </a:p>
          <a:p>
            <a:pPr marL="285750" indent="-285750">
              <a:buFont typeface="Arial" pitchFamily="34" charset="0"/>
              <a:buChar char="•"/>
            </a:pPr>
            <a:r>
              <a:rPr lang="ru-RU" i="1" dirty="0" smtClean="0">
                <a:solidFill>
                  <a:srgbClr val="FF0000"/>
                </a:solidFill>
                <a:effectLst>
                  <a:outerShdw blurRad="38100" dist="38100" dir="2700000" algn="tl">
                    <a:srgbClr val="000000">
                      <a:alpha val="43137"/>
                    </a:srgbClr>
                  </a:outerShdw>
                </a:effectLst>
              </a:rPr>
              <a:t>Дисквалифицирующий фол –</a:t>
            </a:r>
            <a:r>
              <a:rPr lang="ru-RU" i="1" dirty="0" smtClean="0">
                <a:solidFill>
                  <a:schemeClr val="accent1">
                    <a:lumMod val="50000"/>
                  </a:schemeClr>
                </a:solidFill>
                <a:effectLst>
                  <a:outerShdw blurRad="38100" dist="38100" dir="2700000" algn="tl">
                    <a:srgbClr val="000000">
                      <a:alpha val="43137"/>
                    </a:srgbClr>
                  </a:outerShdw>
                </a:effectLst>
              </a:rPr>
              <a:t> объявляется за серьезнейшее нарушение, впоследствии которого игрок удаляется с площадки на всё оставшееся время встречи.</a:t>
            </a:r>
          </a:p>
          <a:p>
            <a:pPr marL="285750" indent="-285750"/>
            <a:r>
              <a:rPr lang="ru-RU" i="1" dirty="0" smtClean="0">
                <a:solidFill>
                  <a:schemeClr val="accent1">
                    <a:lumMod val="50000"/>
                  </a:schemeClr>
                </a:solidFill>
                <a:effectLst>
                  <a:outerShdw blurRad="38100" dist="38100" dir="2700000" algn="tl">
                    <a:srgbClr val="000000">
                      <a:alpha val="43137"/>
                    </a:srgbClr>
                  </a:outerShdw>
                </a:effectLst>
              </a:rPr>
              <a:t>             </a:t>
            </a:r>
            <a:endParaRPr lang="ru-RU" b="1" i="1" dirty="0">
              <a:solidFill>
                <a:srgbClr val="FF0000"/>
              </a:solidFill>
              <a:effectLst>
                <a:outerShdw blurRad="38100" dist="38100" dir="2700000" algn="tl">
                  <a:srgbClr val="000000">
                    <a:alpha val="43137"/>
                  </a:srgbClr>
                </a:outerShdw>
              </a:effectLst>
            </a:endParaRPr>
          </a:p>
        </p:txBody>
      </p:sp>
      <p:sp>
        <p:nvSpPr>
          <p:cNvPr id="5" name="Rectangle 1"/>
          <p:cNvSpPr>
            <a:spLocks noChangeArrowheads="1"/>
          </p:cNvSpPr>
          <p:nvPr/>
        </p:nvSpPr>
        <p:spPr bwMode="auto">
          <a:xfrm>
            <a:off x="971600" y="5382507"/>
            <a:ext cx="7272808" cy="3385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Microsoft Sans Serif" pitchFamily="34" charset="0"/>
                <a:ea typeface="Times New Roman" pitchFamily="18" charset="0"/>
                <a:cs typeface="Microsoft Sans Serif" pitchFamily="34" charset="0"/>
              </a:rPr>
              <a:t> </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xmlns="" val="2151515228"/>
      </p:ext>
    </p:extLst>
  </p:cSld>
  <p:clrMapOvr>
    <a:masterClrMapping/>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by="(-#ppt_w*2)" calcmode="lin" valueType="num">
                                      <p:cBhvr rctx="PPT">
                                        <p:cTn id="7" dur="500" autoRev="1" fill="hold">
                                          <p:stCondLst>
                                            <p:cond delay="0"/>
                                          </p:stCondLst>
                                        </p:cTn>
                                        <p:tgtEl>
                                          <p:spTgt spid="2"/>
                                        </p:tgtEl>
                                        <p:attrNameLst>
                                          <p:attrName>ppt_w</p:attrName>
                                        </p:attrNameLst>
                                      </p:cBhvr>
                                    </p:anim>
                                    <p:anim by="(#ppt_w*0.50)" calcmode="lin" valueType="num">
                                      <p:cBhvr>
                                        <p:cTn id="8" dur="500" decel="50000" autoRev="1" fill="hold">
                                          <p:stCondLst>
                                            <p:cond delay="0"/>
                                          </p:stCondLst>
                                        </p:cTn>
                                        <p:tgtEl>
                                          <p:spTgt spid="2"/>
                                        </p:tgtEl>
                                        <p:attrNameLst>
                                          <p:attrName>ppt_x</p:attrName>
                                        </p:attrNameLst>
                                      </p:cBhvr>
                                    </p:anim>
                                    <p:anim from="(-#ppt_h/2)" to="(#ppt_y)" calcmode="lin" valueType="num">
                                      <p:cBhvr>
                                        <p:cTn id="9" dur="1000" fill="hold">
                                          <p:stCondLst>
                                            <p:cond delay="0"/>
                                          </p:stCondLst>
                                        </p:cTn>
                                        <p:tgtEl>
                                          <p:spTgt spid="2"/>
                                        </p:tgtEl>
                                        <p:attrNameLst>
                                          <p:attrName>ppt_y</p:attrName>
                                        </p:attrNameLst>
                                      </p:cBhvr>
                                    </p:anim>
                                    <p:animRot by="21600000">
                                      <p:cBhvr>
                                        <p:cTn id="10" dur="1000" fill="hold">
                                          <p:stCondLst>
                                            <p:cond delay="0"/>
                                          </p:stCondLst>
                                        </p:cTn>
                                        <p:tgtEl>
                                          <p:spTgt spid="2"/>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0" presetClass="entr" presetSubtype="0" fill="hold" grpId="0" nodeType="clickEffect" nodePh="1">
                                  <p:stCondLst>
                                    <p:cond delay="0"/>
                                  </p:stCondLst>
                                  <p:endCondLst>
                                    <p:cond evt="begin" delay="0">
                                      <p:tn val="13"/>
                                    </p:cond>
                                  </p:endCondLst>
                                  <p:childTnLst>
                                    <p:set>
                                      <p:cBhvr>
                                        <p:cTn id="14" dur="1" fill="hold">
                                          <p:stCondLst>
                                            <p:cond delay="0"/>
                                          </p:stCondLst>
                                        </p:cTn>
                                        <p:tgtEl>
                                          <p:spTgt spid="3"/>
                                        </p:tgtEl>
                                        <p:attrNameLst>
                                          <p:attrName>style.visibility</p:attrName>
                                        </p:attrNameLst>
                                      </p:cBhvr>
                                      <p:to>
                                        <p:strVal val="visible"/>
                                      </p:to>
                                    </p:set>
                                    <p:animEffect transition="in" filter="fade">
                                      <p:cBhvr>
                                        <p:cTn id="15" dur="800" decel="100000"/>
                                        <p:tgtEl>
                                          <p:spTgt spid="3"/>
                                        </p:tgtEl>
                                      </p:cBhvr>
                                    </p:animEffect>
                                    <p:anim calcmode="lin" valueType="num">
                                      <p:cBhvr>
                                        <p:cTn id="16" dur="800" decel="100000" fill="hold"/>
                                        <p:tgtEl>
                                          <p:spTgt spid="3"/>
                                        </p:tgtEl>
                                        <p:attrNameLst>
                                          <p:attrName>style.rotation</p:attrName>
                                        </p:attrNameLst>
                                      </p:cBhvr>
                                      <p:tavLst>
                                        <p:tav tm="0">
                                          <p:val>
                                            <p:fltVal val="-90"/>
                                          </p:val>
                                        </p:tav>
                                        <p:tav tm="100000">
                                          <p:val>
                                            <p:fltVal val="0"/>
                                          </p:val>
                                        </p:tav>
                                      </p:tavLst>
                                    </p:anim>
                                    <p:anim calcmode="lin" valueType="num">
                                      <p:cBhvr>
                                        <p:cTn id="17" dur="800" decel="100000" fill="hold"/>
                                        <p:tgtEl>
                                          <p:spTgt spid="3"/>
                                        </p:tgtEl>
                                        <p:attrNameLst>
                                          <p:attrName>ppt_x</p:attrName>
                                        </p:attrNameLst>
                                      </p:cBhvr>
                                      <p:tavLst>
                                        <p:tav tm="0">
                                          <p:val>
                                            <p:strVal val="#ppt_x+0.4"/>
                                          </p:val>
                                        </p:tav>
                                        <p:tav tm="100000">
                                          <p:val>
                                            <p:strVal val="#ppt_x-0.05"/>
                                          </p:val>
                                        </p:tav>
                                      </p:tavLst>
                                    </p:anim>
                                    <p:anim calcmode="lin" valueType="num">
                                      <p:cBhvr>
                                        <p:cTn id="18" dur="800" decel="100000" fill="hold"/>
                                        <p:tgtEl>
                                          <p:spTgt spid="3"/>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Прямоугольник 1"/>
          <p:cNvSpPr/>
          <p:nvPr/>
        </p:nvSpPr>
        <p:spPr>
          <a:xfrm>
            <a:off x="4834877" y="-99392"/>
            <a:ext cx="3179075" cy="707886"/>
          </a:xfrm>
          <a:prstGeom prst="rect">
            <a:avLst/>
          </a:prstGeom>
          <a:noFill/>
        </p:spPr>
        <p:txBody>
          <a:bodyPr wrap="none" lIns="91440" tIns="45720" rIns="91440" bIns="45720">
            <a:spAutoFit/>
          </a:bodyPr>
          <a:lstStyle/>
          <a:p>
            <a:pPr algn="ctr"/>
            <a:r>
              <a:rPr lang="ru-RU" sz="4000" b="1" i="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Нарушения</a:t>
            </a:r>
            <a:endParaRPr lang="ru-RU" sz="4000" b="1" i="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3" name="TextBox 2"/>
          <p:cNvSpPr txBox="1"/>
          <p:nvPr/>
        </p:nvSpPr>
        <p:spPr>
          <a:xfrm>
            <a:off x="462179" y="908720"/>
            <a:ext cx="8208913" cy="2062103"/>
          </a:xfrm>
          <a:prstGeom prst="rect">
            <a:avLst/>
          </a:prstGeom>
          <a:noFill/>
        </p:spPr>
        <p:txBody>
          <a:bodyPr wrap="square" rtlCol="0">
            <a:spAutoFit/>
          </a:bodyPr>
          <a:lstStyle/>
          <a:p>
            <a:pPr marL="285750" indent="-285750">
              <a:buFont typeface="Arial" pitchFamily="34" charset="0"/>
              <a:buChar char="•"/>
            </a:pPr>
            <a:endParaRPr lang="ru-RU" sz="3200" b="1" i="1" dirty="0" smtClean="0">
              <a:solidFill>
                <a:schemeClr val="accent1">
                  <a:lumMod val="50000"/>
                </a:schemeClr>
              </a:solidFill>
              <a:effectLst>
                <a:outerShdw blurRad="38100" dist="38100" dir="2700000" algn="tl">
                  <a:srgbClr val="000000">
                    <a:alpha val="43137"/>
                  </a:srgbClr>
                </a:outerShdw>
              </a:effectLst>
              <a:latin typeface="Arial" pitchFamily="34" charset="0"/>
              <a:cs typeface="Arial" pitchFamily="34" charset="0"/>
            </a:endParaRPr>
          </a:p>
          <a:p>
            <a:pPr marL="285750" indent="-285750">
              <a:buFont typeface="Arial" pitchFamily="34" charset="0"/>
              <a:buChar char="•"/>
            </a:pPr>
            <a:endParaRPr lang="ru-RU" sz="3200" b="1" i="1" dirty="0" smtClean="0">
              <a:solidFill>
                <a:schemeClr val="accent1">
                  <a:lumMod val="50000"/>
                </a:schemeClr>
              </a:solidFill>
              <a:effectLst>
                <a:outerShdw blurRad="38100" dist="38100" dir="2700000" algn="tl">
                  <a:srgbClr val="000000">
                    <a:alpha val="43137"/>
                  </a:srgbClr>
                </a:outerShdw>
              </a:effectLst>
              <a:latin typeface="Arial" pitchFamily="34" charset="0"/>
              <a:cs typeface="Arial" pitchFamily="34" charset="0"/>
            </a:endParaRPr>
          </a:p>
          <a:p>
            <a:pPr marL="285750" indent="-285750">
              <a:buFont typeface="Arial" pitchFamily="34" charset="0"/>
              <a:buChar char="•"/>
            </a:pPr>
            <a:endParaRPr lang="ru-RU" sz="3200" b="1" i="1" dirty="0" smtClean="0">
              <a:solidFill>
                <a:schemeClr val="accent1">
                  <a:lumMod val="50000"/>
                </a:schemeClr>
              </a:solidFill>
              <a:effectLst>
                <a:outerShdw blurRad="38100" dist="38100" dir="2700000" algn="tl">
                  <a:srgbClr val="000000">
                    <a:alpha val="43137"/>
                  </a:srgbClr>
                </a:outerShdw>
              </a:effectLst>
              <a:latin typeface="Arial" pitchFamily="34" charset="0"/>
              <a:cs typeface="Arial" pitchFamily="34" charset="0"/>
            </a:endParaRPr>
          </a:p>
          <a:p>
            <a:pPr marL="285750" indent="-285750">
              <a:buFont typeface="Arial" pitchFamily="34" charset="0"/>
              <a:buChar char="•"/>
            </a:pPr>
            <a:endParaRPr lang="ru-RU" sz="3200" b="1" i="1" dirty="0" smtClean="0">
              <a:solidFill>
                <a:schemeClr val="accent1">
                  <a:lumMod val="50000"/>
                </a:schemeClr>
              </a:solidFill>
              <a:effectLst>
                <a:outerShdw blurRad="38100" dist="38100" dir="2700000" algn="tl">
                  <a:srgbClr val="000000">
                    <a:alpha val="43137"/>
                  </a:srgbClr>
                </a:outerShdw>
              </a:effectLst>
              <a:latin typeface="Arial" pitchFamily="34" charset="0"/>
              <a:cs typeface="Arial" pitchFamily="34" charset="0"/>
            </a:endParaRPr>
          </a:p>
        </p:txBody>
      </p:sp>
      <p:sp>
        <p:nvSpPr>
          <p:cNvPr id="4" name="Прямоугольник 3"/>
          <p:cNvSpPr/>
          <p:nvPr/>
        </p:nvSpPr>
        <p:spPr>
          <a:xfrm>
            <a:off x="683568" y="980728"/>
            <a:ext cx="7848873" cy="5078313"/>
          </a:xfrm>
          <a:prstGeom prst="rect">
            <a:avLst/>
          </a:prstGeom>
        </p:spPr>
        <p:txBody>
          <a:bodyPr wrap="square">
            <a:spAutoFit/>
          </a:bodyPr>
          <a:lstStyle/>
          <a:p>
            <a:pPr marL="285750" indent="-285750"/>
            <a:r>
              <a:rPr lang="ru-RU" i="1" dirty="0" smtClean="0">
                <a:solidFill>
                  <a:schemeClr val="accent1">
                    <a:lumMod val="50000"/>
                  </a:schemeClr>
                </a:solidFill>
                <a:effectLst>
                  <a:outerShdw blurRad="38100" dist="38100" dir="2700000" algn="tl">
                    <a:srgbClr val="000000">
                      <a:alpha val="43137"/>
                    </a:srgbClr>
                  </a:outerShdw>
                </a:effectLst>
              </a:rPr>
              <a:t>     Другие нарушения правил, которые рассматриваются как ошибки:</a:t>
            </a:r>
          </a:p>
          <a:p>
            <a:pPr marL="285750" indent="-285750">
              <a:buFont typeface="Arial" pitchFamily="34" charset="0"/>
              <a:buChar char="•"/>
            </a:pPr>
            <a:r>
              <a:rPr lang="ru-RU" sz="1600" b="1" i="1" dirty="0" smtClean="0">
                <a:solidFill>
                  <a:srgbClr val="FF0000"/>
                </a:solidFill>
                <a:effectLst>
                  <a:outerShdw blurRad="38100" dist="38100" dir="2700000" algn="tl">
                    <a:srgbClr val="000000">
                      <a:alpha val="43137"/>
                    </a:srgbClr>
                  </a:outerShdw>
                </a:effectLst>
              </a:rPr>
              <a:t>- пробежка – </a:t>
            </a:r>
            <a:r>
              <a:rPr lang="ru-RU" sz="1600" i="1" dirty="0" smtClean="0">
                <a:solidFill>
                  <a:schemeClr val="accent1">
                    <a:lumMod val="50000"/>
                  </a:schemeClr>
                </a:solidFill>
                <a:effectLst>
                  <a:outerShdw blurRad="38100" dist="38100" dir="2700000" algn="tl">
                    <a:srgbClr val="000000">
                      <a:alpha val="43137"/>
                    </a:srgbClr>
                  </a:outerShdw>
                </a:effectLst>
              </a:rPr>
              <a:t>бег с мячом в руках. Получив мяч, игрок с первым же шагом должен «вести» мяч. После </a:t>
            </a:r>
            <a:r>
              <a:rPr lang="ru-RU" sz="1600" i="1" dirty="0" smtClean="0">
                <a:solidFill>
                  <a:srgbClr val="0070C0"/>
                </a:solidFill>
                <a:effectLst>
                  <a:outerShdw blurRad="38100" dist="38100" dir="2700000" algn="tl">
                    <a:srgbClr val="000000">
                      <a:alpha val="43137"/>
                    </a:srgbClr>
                  </a:outerShdw>
                </a:effectLst>
              </a:rPr>
              <a:t>дриблинга </a:t>
            </a:r>
            <a:r>
              <a:rPr lang="ru-RU" sz="1600" i="1" dirty="0" smtClean="0">
                <a:solidFill>
                  <a:schemeClr val="accent1">
                    <a:lumMod val="50000"/>
                  </a:schemeClr>
                </a:solidFill>
                <a:effectLst>
                  <a:outerShdw blurRad="38100" dist="38100" dir="2700000" algn="tl">
                    <a:srgbClr val="000000">
                      <a:alpha val="43137"/>
                    </a:srgbClr>
                  </a:outerShdw>
                </a:effectLst>
              </a:rPr>
              <a:t>(так называется техническое владение мячом) игрок может сделать только два шага с ним в руках, не ударяя о пол площадки.</a:t>
            </a:r>
          </a:p>
          <a:p>
            <a:pPr marL="285750" indent="-285750">
              <a:buFont typeface="Arial" pitchFamily="34" charset="0"/>
              <a:buChar char="•"/>
            </a:pPr>
            <a:r>
              <a:rPr lang="ru-RU" sz="1600" b="1" i="1" dirty="0" smtClean="0">
                <a:solidFill>
                  <a:srgbClr val="FF0000"/>
                </a:solidFill>
                <a:effectLst>
                  <a:outerShdw blurRad="38100" dist="38100" dir="2700000" algn="tl">
                    <a:srgbClr val="000000">
                      <a:alpha val="43137"/>
                    </a:srgbClr>
                  </a:outerShdw>
                </a:effectLst>
              </a:rPr>
              <a:t>- двойное ведение- </a:t>
            </a:r>
            <a:r>
              <a:rPr lang="ru-RU" sz="1600" i="1" dirty="0" smtClean="0">
                <a:solidFill>
                  <a:schemeClr val="accent1">
                    <a:lumMod val="50000"/>
                  </a:schemeClr>
                </a:solidFill>
                <a:effectLst>
                  <a:outerShdw blurRad="38100" dist="38100" dir="2700000" algn="tl">
                    <a:srgbClr val="000000">
                      <a:alpha val="43137"/>
                    </a:srgbClr>
                  </a:outerShdw>
                </a:effectLst>
              </a:rPr>
              <a:t>ведение двумя руками или повторное ведение.</a:t>
            </a:r>
          </a:p>
          <a:p>
            <a:pPr marL="285750" indent="-285750">
              <a:buFont typeface="Arial" pitchFamily="34" charset="0"/>
              <a:buChar char="•"/>
            </a:pPr>
            <a:r>
              <a:rPr lang="ru-RU" sz="1600" b="1" i="1" dirty="0" smtClean="0">
                <a:solidFill>
                  <a:srgbClr val="FF0000"/>
                </a:solidFill>
                <a:effectLst>
                  <a:outerShdw blurRad="38100" dist="38100" dir="2700000" algn="tl">
                    <a:srgbClr val="000000">
                      <a:alpha val="43137"/>
                    </a:srgbClr>
                  </a:outerShdw>
                </a:effectLst>
              </a:rPr>
              <a:t>- аут - </a:t>
            </a:r>
            <a:r>
              <a:rPr lang="ru-RU" sz="1600" i="1" dirty="0" smtClean="0">
                <a:solidFill>
                  <a:schemeClr val="accent1">
                    <a:lumMod val="50000"/>
                  </a:schemeClr>
                </a:solidFill>
                <a:effectLst>
                  <a:outerShdw blurRad="38100" dist="38100" dir="2700000" algn="tl">
                    <a:srgbClr val="000000">
                      <a:alpha val="43137"/>
                    </a:srgbClr>
                  </a:outerShdw>
                </a:effectLst>
              </a:rPr>
              <a:t>выбивание мяча за пределы площадки.</a:t>
            </a:r>
          </a:p>
          <a:p>
            <a:pPr marL="285750" indent="-285750">
              <a:buFont typeface="Arial" pitchFamily="34" charset="0"/>
              <a:buChar char="•"/>
            </a:pPr>
            <a:r>
              <a:rPr lang="ru-RU" sz="1600" b="1" i="1" dirty="0" smtClean="0">
                <a:solidFill>
                  <a:srgbClr val="FF0000"/>
                </a:solidFill>
                <a:effectLst>
                  <a:outerShdw blurRad="38100" dist="38100" dir="2700000" algn="tl">
                    <a:srgbClr val="000000">
                      <a:alpha val="43137"/>
                    </a:srgbClr>
                  </a:outerShdw>
                </a:effectLst>
              </a:rPr>
              <a:t>- игра ногой –</a:t>
            </a:r>
          </a:p>
          <a:p>
            <a:pPr marL="285750" indent="-285750">
              <a:buFont typeface="Arial" pitchFamily="34" charset="0"/>
              <a:buChar char="•"/>
            </a:pPr>
            <a:r>
              <a:rPr lang="ru-RU" sz="1600" b="1" i="1" dirty="0" smtClean="0">
                <a:solidFill>
                  <a:srgbClr val="FF0000"/>
                </a:solidFill>
                <a:effectLst>
                  <a:outerShdw blurRad="38100" dist="38100" dir="2700000" algn="tl">
                    <a:srgbClr val="000000">
                      <a:alpha val="43137"/>
                    </a:srgbClr>
                  </a:outerShdw>
                </a:effectLst>
              </a:rPr>
              <a:t>- Нарушение трёхсекундной зоны –</a:t>
            </a:r>
            <a:r>
              <a:rPr lang="ru-RU" sz="1600" i="1" dirty="0" smtClean="0">
                <a:solidFill>
                  <a:schemeClr val="accent1">
                    <a:lumMod val="50000"/>
                  </a:schemeClr>
                </a:solidFill>
                <a:effectLst>
                  <a:outerShdw blurRad="38100" dist="38100" dir="2700000" algn="tl">
                    <a:srgbClr val="000000">
                      <a:alpha val="43137"/>
                    </a:srgbClr>
                  </a:outerShdw>
                </a:effectLst>
              </a:rPr>
              <a:t> игрок нападения находится в «трехсекундной зоне» больше трёх секунд.</a:t>
            </a:r>
          </a:p>
          <a:p>
            <a:pPr marL="285750" indent="-285750">
              <a:buFont typeface="Arial" pitchFamily="34" charset="0"/>
              <a:buChar char="•"/>
            </a:pPr>
            <a:r>
              <a:rPr lang="ru-RU" sz="1600" b="1" i="1" dirty="0" smtClean="0">
                <a:solidFill>
                  <a:srgbClr val="FF0000"/>
                </a:solidFill>
                <a:effectLst>
                  <a:outerShdw blurRad="38100" dist="38100" dir="2700000" algn="tl">
                    <a:srgbClr val="000000">
                      <a:alpha val="43137"/>
                    </a:srgbClr>
                  </a:outerShdw>
                </a:effectLst>
              </a:rPr>
              <a:t>- Нарушение правил зоны - </a:t>
            </a:r>
            <a:r>
              <a:rPr lang="ru-RU" sz="1600" i="1" dirty="0" smtClean="0">
                <a:solidFill>
                  <a:schemeClr val="accent1">
                    <a:lumMod val="50000"/>
                  </a:schemeClr>
                </a:solidFill>
                <a:effectLst>
                  <a:outerShdw blurRad="38100" dist="38100" dir="2700000" algn="tl">
                    <a:srgbClr val="000000">
                      <a:alpha val="43137"/>
                    </a:srgbClr>
                  </a:outerShdw>
                </a:effectLst>
              </a:rPr>
              <a:t>команда владеющая мячом в зоне нападения, перевела его в зону защиты.</a:t>
            </a:r>
          </a:p>
          <a:p>
            <a:pPr marL="285750" indent="-285750">
              <a:buFont typeface="Arial" pitchFamily="34" charset="0"/>
              <a:buChar char="•"/>
            </a:pPr>
            <a:r>
              <a:rPr lang="ru-RU" sz="1600" b="1" i="1" dirty="0" smtClean="0">
                <a:solidFill>
                  <a:srgbClr val="FF0000"/>
                </a:solidFill>
                <a:effectLst>
                  <a:outerShdw blurRad="38100" dist="38100" dir="2700000" algn="tl">
                    <a:srgbClr val="000000">
                      <a:alpha val="43137"/>
                    </a:srgbClr>
                  </a:outerShdw>
                </a:effectLst>
              </a:rPr>
              <a:t>- Нарушение правил 8 секунд -</a:t>
            </a:r>
            <a:r>
              <a:rPr lang="ru-RU" sz="1600" i="1" dirty="0" smtClean="0">
                <a:solidFill>
                  <a:schemeClr val="accent1">
                    <a:lumMod val="50000"/>
                  </a:schemeClr>
                </a:solidFill>
                <a:effectLst>
                  <a:outerShdw blurRad="38100" dist="38100" dir="2700000" algn="tl">
                    <a:srgbClr val="000000">
                      <a:alpha val="43137"/>
                    </a:srgbClr>
                  </a:outerShdw>
                </a:effectLst>
              </a:rPr>
              <a:t> команда, которая владеет мячом, не вывела из зоны защиты его в зону нападения за 8 секунд .</a:t>
            </a:r>
          </a:p>
          <a:p>
            <a:pPr marL="285750" indent="-285750">
              <a:buFont typeface="Arial" pitchFamily="34" charset="0"/>
              <a:buChar char="•"/>
            </a:pPr>
            <a:r>
              <a:rPr lang="ru-RU" sz="1600" b="1" i="1" dirty="0" smtClean="0">
                <a:solidFill>
                  <a:srgbClr val="FF0000"/>
                </a:solidFill>
                <a:effectLst>
                  <a:outerShdw blurRad="38100" dist="38100" dir="2700000" algn="tl">
                    <a:srgbClr val="000000">
                      <a:alpha val="43137"/>
                    </a:srgbClr>
                  </a:outerShdw>
                </a:effectLst>
              </a:rPr>
              <a:t>- Нарушение правил 24 секунд - </a:t>
            </a:r>
            <a:r>
              <a:rPr lang="ru-RU" sz="1600" i="1" dirty="0" smtClean="0">
                <a:solidFill>
                  <a:schemeClr val="accent1">
                    <a:lumMod val="50000"/>
                  </a:schemeClr>
                </a:solidFill>
                <a:effectLst>
                  <a:outerShdw blurRad="38100" dist="38100" dir="2700000" algn="tl">
                    <a:srgbClr val="000000">
                      <a:alpha val="43137"/>
                    </a:srgbClr>
                  </a:outerShdw>
                </a:effectLst>
              </a:rPr>
              <a:t>команда владела мячом более 24 секунд и по кольцу не произвела броска. Получает команда право на новое 24 секундное владение, если мяч, брошенный по кольцу, коснулся щита или дужки кольца, а также в случае фола защищающейся команды.</a:t>
            </a:r>
          </a:p>
        </p:txBody>
      </p:sp>
      <p:sp>
        <p:nvSpPr>
          <p:cNvPr id="5" name="Rectangle 1"/>
          <p:cNvSpPr>
            <a:spLocks noChangeArrowheads="1"/>
          </p:cNvSpPr>
          <p:nvPr/>
        </p:nvSpPr>
        <p:spPr bwMode="auto">
          <a:xfrm>
            <a:off x="971600" y="5382507"/>
            <a:ext cx="7272808" cy="3385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Microsoft Sans Serif" pitchFamily="34" charset="0"/>
                <a:ea typeface="Times New Roman" pitchFamily="18" charset="0"/>
                <a:cs typeface="Microsoft Sans Serif" pitchFamily="34" charset="0"/>
              </a:rPr>
              <a:t> </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xmlns="" val="2151515228"/>
      </p:ext>
    </p:extLst>
  </p:cSld>
  <p:clrMapOvr>
    <a:masterClrMapping/>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by="(-#ppt_w*2)" calcmode="lin" valueType="num">
                                      <p:cBhvr rctx="PPT">
                                        <p:cTn id="7" dur="500" autoRev="1" fill="hold">
                                          <p:stCondLst>
                                            <p:cond delay="0"/>
                                          </p:stCondLst>
                                        </p:cTn>
                                        <p:tgtEl>
                                          <p:spTgt spid="2"/>
                                        </p:tgtEl>
                                        <p:attrNameLst>
                                          <p:attrName>ppt_w</p:attrName>
                                        </p:attrNameLst>
                                      </p:cBhvr>
                                    </p:anim>
                                    <p:anim by="(#ppt_w*0.50)" calcmode="lin" valueType="num">
                                      <p:cBhvr>
                                        <p:cTn id="8" dur="500" decel="50000" autoRev="1" fill="hold">
                                          <p:stCondLst>
                                            <p:cond delay="0"/>
                                          </p:stCondLst>
                                        </p:cTn>
                                        <p:tgtEl>
                                          <p:spTgt spid="2"/>
                                        </p:tgtEl>
                                        <p:attrNameLst>
                                          <p:attrName>ppt_x</p:attrName>
                                        </p:attrNameLst>
                                      </p:cBhvr>
                                    </p:anim>
                                    <p:anim from="(-#ppt_h/2)" to="(#ppt_y)" calcmode="lin" valueType="num">
                                      <p:cBhvr>
                                        <p:cTn id="9" dur="1000" fill="hold">
                                          <p:stCondLst>
                                            <p:cond delay="0"/>
                                          </p:stCondLst>
                                        </p:cTn>
                                        <p:tgtEl>
                                          <p:spTgt spid="2"/>
                                        </p:tgtEl>
                                        <p:attrNameLst>
                                          <p:attrName>ppt_y</p:attrName>
                                        </p:attrNameLst>
                                      </p:cBhvr>
                                    </p:anim>
                                    <p:animRot by="21600000">
                                      <p:cBhvr>
                                        <p:cTn id="10" dur="1000" fill="hold">
                                          <p:stCondLst>
                                            <p:cond delay="0"/>
                                          </p:stCondLst>
                                        </p:cTn>
                                        <p:tgtEl>
                                          <p:spTgt spid="2"/>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0" presetClass="entr" presetSubtype="0" fill="hold" grpId="0" nodeType="clickEffect" nodePh="1">
                                  <p:stCondLst>
                                    <p:cond delay="0"/>
                                  </p:stCondLst>
                                  <p:endCondLst>
                                    <p:cond evt="begin" delay="0">
                                      <p:tn val="13"/>
                                    </p:cond>
                                  </p:endCondLst>
                                  <p:childTnLst>
                                    <p:set>
                                      <p:cBhvr>
                                        <p:cTn id="14" dur="1" fill="hold">
                                          <p:stCondLst>
                                            <p:cond delay="0"/>
                                          </p:stCondLst>
                                        </p:cTn>
                                        <p:tgtEl>
                                          <p:spTgt spid="3"/>
                                        </p:tgtEl>
                                        <p:attrNameLst>
                                          <p:attrName>style.visibility</p:attrName>
                                        </p:attrNameLst>
                                      </p:cBhvr>
                                      <p:to>
                                        <p:strVal val="visible"/>
                                      </p:to>
                                    </p:set>
                                    <p:animEffect transition="in" filter="fade">
                                      <p:cBhvr>
                                        <p:cTn id="15" dur="800" decel="100000"/>
                                        <p:tgtEl>
                                          <p:spTgt spid="3"/>
                                        </p:tgtEl>
                                      </p:cBhvr>
                                    </p:animEffect>
                                    <p:anim calcmode="lin" valueType="num">
                                      <p:cBhvr>
                                        <p:cTn id="16" dur="800" decel="100000" fill="hold"/>
                                        <p:tgtEl>
                                          <p:spTgt spid="3"/>
                                        </p:tgtEl>
                                        <p:attrNameLst>
                                          <p:attrName>style.rotation</p:attrName>
                                        </p:attrNameLst>
                                      </p:cBhvr>
                                      <p:tavLst>
                                        <p:tav tm="0">
                                          <p:val>
                                            <p:fltVal val="-90"/>
                                          </p:val>
                                        </p:tav>
                                        <p:tav tm="100000">
                                          <p:val>
                                            <p:fltVal val="0"/>
                                          </p:val>
                                        </p:tav>
                                      </p:tavLst>
                                    </p:anim>
                                    <p:anim calcmode="lin" valueType="num">
                                      <p:cBhvr>
                                        <p:cTn id="17" dur="800" decel="100000" fill="hold"/>
                                        <p:tgtEl>
                                          <p:spTgt spid="3"/>
                                        </p:tgtEl>
                                        <p:attrNameLst>
                                          <p:attrName>ppt_x</p:attrName>
                                        </p:attrNameLst>
                                      </p:cBhvr>
                                      <p:tavLst>
                                        <p:tav tm="0">
                                          <p:val>
                                            <p:strVal val="#ppt_x+0.4"/>
                                          </p:val>
                                        </p:tav>
                                        <p:tav tm="100000">
                                          <p:val>
                                            <p:strVal val="#ppt_x-0.05"/>
                                          </p:val>
                                        </p:tav>
                                      </p:tavLst>
                                    </p:anim>
                                    <p:anim calcmode="lin" valueType="num">
                                      <p:cBhvr>
                                        <p:cTn id="18" dur="800" decel="100000" fill="hold"/>
                                        <p:tgtEl>
                                          <p:spTgt spid="3"/>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rgbClr val="FF0000"/>
            </a:gs>
            <a:gs pos="62000">
              <a:schemeClr val="bg2">
                <a:tint val="92000"/>
                <a:shade val="66000"/>
                <a:satMod val="110000"/>
                <a:lumMod val="80000"/>
              </a:schemeClr>
            </a:gs>
            <a:gs pos="100000">
              <a:schemeClr val="bg2">
                <a:tint val="89000"/>
                <a:shade val="62000"/>
                <a:satMod val="110000"/>
                <a:lumMod val="72000"/>
              </a:schemeClr>
            </a:gs>
          </a:gsLst>
          <a:lin ang="5400000" scaled="0"/>
        </a:gradFill>
        <a:effectLst/>
      </p:bgPr>
    </p:bg>
    <p:spTree>
      <p:nvGrpSpPr>
        <p:cNvPr id="1" name=""/>
        <p:cNvGrpSpPr/>
        <p:nvPr/>
      </p:nvGrpSpPr>
      <p:grpSpPr>
        <a:xfrm>
          <a:off x="0" y="0"/>
          <a:ext cx="0" cy="0"/>
          <a:chOff x="0" y="0"/>
          <a:chExt cx="0" cy="0"/>
        </a:xfrm>
      </p:grpSpPr>
      <p:sp>
        <p:nvSpPr>
          <p:cNvPr id="2" name="TextBox 1"/>
          <p:cNvSpPr txBox="1"/>
          <p:nvPr/>
        </p:nvSpPr>
        <p:spPr>
          <a:xfrm>
            <a:off x="611560" y="836712"/>
            <a:ext cx="8136904" cy="1200329"/>
          </a:xfrm>
          <a:prstGeom prst="rect">
            <a:avLst/>
          </a:prstGeom>
          <a:noFill/>
        </p:spPr>
        <p:txBody>
          <a:bodyPr wrap="square" rtlCol="0">
            <a:spAutoFit/>
          </a:bodyPr>
          <a:lstStyle/>
          <a:p>
            <a:pPr marL="285750" indent="-285750">
              <a:buFont typeface="Arial" pitchFamily="34" charset="0"/>
              <a:buChar char="•"/>
            </a:pPr>
            <a:r>
              <a:rPr lang="ru-RU" sz="2400" i="1" dirty="0" smtClean="0">
                <a:solidFill>
                  <a:schemeClr val="accent1">
                    <a:lumMod val="50000"/>
                  </a:schemeClr>
                </a:solidFill>
                <a:effectLst>
                  <a:outerShdw blurRad="38100" dist="38100" dir="2700000" algn="tl">
                    <a:srgbClr val="000000">
                      <a:alpha val="43137"/>
                    </a:srgbClr>
                  </a:outerShdw>
                </a:effectLst>
              </a:rPr>
              <a:t>После результативного броска мяч вводится из-за лицевой линии. </a:t>
            </a:r>
          </a:p>
          <a:p>
            <a:pPr marL="285750" indent="-285750">
              <a:buFont typeface="Arial" pitchFamily="34" charset="0"/>
              <a:buChar char="•"/>
            </a:pPr>
            <a:endParaRPr lang="ru-RU" sz="2400" i="1" dirty="0">
              <a:solidFill>
                <a:schemeClr val="accent1">
                  <a:lumMod val="50000"/>
                </a:schemeClr>
              </a:solidFill>
              <a:effectLst>
                <a:outerShdw blurRad="38100" dist="38100" dir="2700000" algn="tl">
                  <a:srgbClr val="000000">
                    <a:alpha val="43137"/>
                  </a:srgbClr>
                </a:outerShdw>
              </a:effectLst>
            </a:endParaRPr>
          </a:p>
        </p:txBody>
      </p:sp>
      <p:sp>
        <p:nvSpPr>
          <p:cNvPr id="4" name="Прямоугольник 3"/>
          <p:cNvSpPr/>
          <p:nvPr/>
        </p:nvSpPr>
        <p:spPr>
          <a:xfrm>
            <a:off x="4644008" y="-30232"/>
            <a:ext cx="3451586" cy="646331"/>
          </a:xfrm>
          <a:prstGeom prst="rect">
            <a:avLst/>
          </a:prstGeom>
        </p:spPr>
        <p:txBody>
          <a:bodyPr wrap="none">
            <a:spAutoFit/>
          </a:bodyPr>
          <a:lstStyle/>
          <a:p>
            <a:pPr lvl="0"/>
            <a:r>
              <a:rPr lang="ru-RU" sz="3600" b="1" i="1" dirty="0" smtClean="0">
                <a:ln w="10541" cmpd="sng">
                  <a:solidFill>
                    <a:schemeClr val="accent1">
                      <a:shade val="88000"/>
                      <a:satMod val="110000"/>
                    </a:schemeClr>
                  </a:solidFill>
                  <a:prstDash val="solid"/>
                </a:ln>
                <a:solidFill>
                  <a:srgbClr val="FF0000"/>
                </a:solidFill>
              </a:rPr>
              <a:t>Правила</a:t>
            </a:r>
            <a:r>
              <a:rPr lang="ru-RU" sz="3600"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t>
            </a:r>
            <a:r>
              <a:rPr lang="ru-RU" sz="3600" b="1" i="1" dirty="0" smtClean="0">
                <a:ln w="10541" cmpd="sng">
                  <a:solidFill>
                    <a:schemeClr val="accent1">
                      <a:shade val="88000"/>
                      <a:satMod val="110000"/>
                    </a:schemeClr>
                  </a:solidFill>
                  <a:prstDash val="solid"/>
                </a:ln>
                <a:solidFill>
                  <a:srgbClr val="FF0000"/>
                </a:solidFill>
              </a:rPr>
              <a:t>игры</a:t>
            </a:r>
            <a:endParaRPr lang="ru-RU" sz="3600" b="1" i="1" dirty="0">
              <a:ln w="10541" cmpd="sng">
                <a:solidFill>
                  <a:schemeClr val="accent1">
                    <a:shade val="88000"/>
                    <a:satMod val="110000"/>
                  </a:schemeClr>
                </a:solidFill>
                <a:prstDash val="solid"/>
              </a:ln>
              <a:solidFill>
                <a:srgbClr val="FF0000"/>
              </a:solidFill>
            </a:endParaRPr>
          </a:p>
        </p:txBody>
      </p:sp>
      <p:sp>
        <p:nvSpPr>
          <p:cNvPr id="8" name="Прямоугольник 7"/>
          <p:cNvSpPr/>
          <p:nvPr/>
        </p:nvSpPr>
        <p:spPr>
          <a:xfrm>
            <a:off x="467544" y="1772816"/>
            <a:ext cx="8208913" cy="1384995"/>
          </a:xfrm>
          <a:prstGeom prst="rect">
            <a:avLst/>
          </a:prstGeom>
          <a:noFill/>
        </p:spPr>
        <p:txBody>
          <a:bodyPr wrap="square" lIns="91440" tIns="45720" rIns="91440" bIns="45720">
            <a:spAutoFit/>
          </a:bodyPr>
          <a:lstStyle/>
          <a:p>
            <a:pPr algn="ctr"/>
            <a:r>
              <a:rPr lang="ru-RU" sz="2800" b="1" cap="none" spc="0" dirty="0" smtClean="0">
                <a:ln w="10541" cmpd="sng">
                  <a:solidFill>
                    <a:schemeClr val="accent1">
                      <a:shade val="88000"/>
                      <a:satMod val="110000"/>
                    </a:schemeClr>
                  </a:solidFill>
                  <a:prstDash val="solid"/>
                </a:ln>
                <a:gradFill>
                  <a:gsLst>
                    <a:gs pos="0">
                      <a:srgbClr val="FF0000"/>
                    </a:gs>
                    <a:gs pos="50000">
                      <a:srgbClr val="9CB86E"/>
                    </a:gs>
                    <a:gs pos="100000">
                      <a:srgbClr val="156B13"/>
                    </a:gs>
                  </a:gsLst>
                  <a:lin ang="5400000" scaled="0"/>
                </a:gradFill>
                <a:effectLst/>
              </a:rPr>
              <a:t>За одно попадание мяча в кольцо </a:t>
            </a:r>
          </a:p>
          <a:p>
            <a:pPr algn="ctr"/>
            <a:r>
              <a:rPr lang="ru-RU" sz="2800" b="1" cap="none" spc="0" dirty="0" smtClean="0">
                <a:ln w="10541" cmpd="sng">
                  <a:solidFill>
                    <a:schemeClr val="accent1">
                      <a:shade val="88000"/>
                      <a:satMod val="110000"/>
                    </a:schemeClr>
                  </a:solidFill>
                  <a:prstDash val="solid"/>
                </a:ln>
                <a:gradFill>
                  <a:gsLst>
                    <a:gs pos="0">
                      <a:srgbClr val="FF0000"/>
                    </a:gs>
                    <a:gs pos="50000">
                      <a:srgbClr val="9CB86E"/>
                    </a:gs>
                    <a:gs pos="100000">
                      <a:srgbClr val="156B13"/>
                    </a:gs>
                  </a:gsLst>
                  <a:lin ang="5400000" scaled="0"/>
                </a:gradFill>
                <a:effectLst/>
              </a:rPr>
              <a:t>может быть засчитано</a:t>
            </a:r>
          </a:p>
          <a:p>
            <a:pPr algn="ctr"/>
            <a:r>
              <a:rPr lang="ru-RU" sz="2800" b="1" cap="none" spc="0" dirty="0" smtClean="0">
                <a:ln w="10541" cmpd="sng">
                  <a:solidFill>
                    <a:schemeClr val="accent1">
                      <a:shade val="88000"/>
                      <a:satMod val="110000"/>
                    </a:schemeClr>
                  </a:solidFill>
                  <a:prstDash val="solid"/>
                </a:ln>
                <a:gradFill>
                  <a:gsLst>
                    <a:gs pos="0">
                      <a:srgbClr val="FF0000"/>
                    </a:gs>
                    <a:gs pos="50000">
                      <a:srgbClr val="9CB86E"/>
                    </a:gs>
                    <a:gs pos="100000">
                      <a:srgbClr val="156B13"/>
                    </a:gs>
                  </a:gsLst>
                  <a:lin ang="5400000" scaled="0"/>
                </a:gradFill>
                <a:effectLst/>
              </a:rPr>
              <a:t> разное количество очков:</a:t>
            </a:r>
            <a:endParaRPr lang="ru-RU" sz="2800" b="1" cap="none" spc="0" dirty="0">
              <a:ln w="10541" cmpd="sng">
                <a:solidFill>
                  <a:schemeClr val="accent1">
                    <a:shade val="88000"/>
                    <a:satMod val="110000"/>
                  </a:schemeClr>
                </a:solidFill>
                <a:prstDash val="solid"/>
              </a:ln>
              <a:gradFill>
                <a:gsLst>
                  <a:gs pos="0">
                    <a:srgbClr val="FF0000"/>
                  </a:gs>
                  <a:gs pos="50000">
                    <a:srgbClr val="9CB86E"/>
                  </a:gs>
                  <a:gs pos="100000">
                    <a:srgbClr val="156B13"/>
                  </a:gs>
                </a:gsLst>
                <a:lin ang="5400000" scaled="0"/>
              </a:gradFill>
              <a:effectLst/>
            </a:endParaRPr>
          </a:p>
        </p:txBody>
      </p:sp>
      <p:sp>
        <p:nvSpPr>
          <p:cNvPr id="9" name="Прямоугольник 8"/>
          <p:cNvSpPr/>
          <p:nvPr/>
        </p:nvSpPr>
        <p:spPr>
          <a:xfrm>
            <a:off x="899592" y="3284984"/>
            <a:ext cx="7272808" cy="1477328"/>
          </a:xfrm>
          <a:prstGeom prst="rect">
            <a:avLst/>
          </a:prstGeom>
        </p:spPr>
        <p:txBody>
          <a:bodyPr wrap="square">
            <a:spAutoFit/>
          </a:bodyPr>
          <a:lstStyle/>
          <a:p>
            <a:r>
              <a:rPr lang="ru-RU" sz="2400" b="1" i="1" dirty="0" smtClean="0">
                <a:solidFill>
                  <a:srgbClr val="FF0000"/>
                </a:solidFill>
                <a:effectLst>
                  <a:outerShdw blurRad="38100" dist="38100" dir="2700000" algn="tl">
                    <a:srgbClr val="000000">
                      <a:alpha val="43137"/>
                    </a:srgbClr>
                  </a:outerShdw>
                </a:effectLst>
              </a:rPr>
              <a:t>1 очко </a:t>
            </a:r>
            <a:r>
              <a:rPr lang="ru-RU" i="1" dirty="0" smtClean="0">
                <a:solidFill>
                  <a:srgbClr val="FF0000"/>
                </a:solidFill>
                <a:effectLst>
                  <a:outerShdw blurRad="38100" dist="38100" dir="2700000" algn="tl">
                    <a:srgbClr val="000000">
                      <a:alpha val="43137"/>
                    </a:srgbClr>
                  </a:outerShdw>
                </a:effectLst>
              </a:rPr>
              <a:t>– </a:t>
            </a:r>
            <a:r>
              <a:rPr lang="ru-RU" i="1" dirty="0" smtClean="0">
                <a:solidFill>
                  <a:schemeClr val="accent1">
                    <a:lumMod val="50000"/>
                  </a:schemeClr>
                </a:solidFill>
                <a:effectLst>
                  <a:outerShdw blurRad="38100" dist="38100" dir="2700000" algn="tl">
                    <a:srgbClr val="000000">
                      <a:alpha val="43137"/>
                    </a:srgbClr>
                  </a:outerShdw>
                </a:effectLst>
              </a:rPr>
              <a:t>штрафной бросок  со штрафной  линии.</a:t>
            </a:r>
          </a:p>
          <a:p>
            <a:r>
              <a:rPr lang="ru-RU" sz="2400" b="1" i="1" dirty="0" smtClean="0">
                <a:solidFill>
                  <a:srgbClr val="FF0000"/>
                </a:solidFill>
                <a:effectLst>
                  <a:outerShdw blurRad="38100" dist="38100" dir="2700000" algn="tl">
                    <a:srgbClr val="000000">
                      <a:alpha val="43137"/>
                    </a:srgbClr>
                  </a:outerShdw>
                </a:effectLst>
              </a:rPr>
              <a:t>2 очка </a:t>
            </a:r>
            <a:r>
              <a:rPr lang="ru-RU" i="1" dirty="0" smtClean="0">
                <a:solidFill>
                  <a:srgbClr val="FF0000"/>
                </a:solidFill>
                <a:effectLst>
                  <a:outerShdw blurRad="38100" dist="38100" dir="2700000" algn="tl">
                    <a:srgbClr val="000000">
                      <a:alpha val="43137"/>
                    </a:srgbClr>
                  </a:outerShdw>
                </a:effectLst>
              </a:rPr>
              <a:t>– </a:t>
            </a:r>
            <a:r>
              <a:rPr lang="ru-RU" i="1" dirty="0" smtClean="0">
                <a:solidFill>
                  <a:schemeClr val="accent1">
                    <a:lumMod val="50000"/>
                  </a:schemeClr>
                </a:solidFill>
                <a:effectLst>
                  <a:outerShdw blurRad="38100" dist="38100" dir="2700000" algn="tl">
                    <a:srgbClr val="000000">
                      <a:alpha val="43137"/>
                    </a:srgbClr>
                  </a:outerShdw>
                </a:effectLst>
              </a:rPr>
              <a:t>бросок  с игры со  средней  или  близкой  дистанции.</a:t>
            </a:r>
          </a:p>
          <a:p>
            <a:r>
              <a:rPr lang="ru-RU" sz="2400" b="1" i="1" dirty="0" smtClean="0">
                <a:solidFill>
                  <a:srgbClr val="FF0000"/>
                </a:solidFill>
                <a:effectLst>
                  <a:outerShdw blurRad="38100" dist="38100" dir="2700000" algn="tl">
                    <a:srgbClr val="000000">
                      <a:alpha val="43137"/>
                    </a:srgbClr>
                  </a:outerShdw>
                </a:effectLst>
              </a:rPr>
              <a:t>3 очка </a:t>
            </a:r>
            <a:r>
              <a:rPr lang="ru-RU" i="1" dirty="0" smtClean="0">
                <a:solidFill>
                  <a:srgbClr val="FF0000"/>
                </a:solidFill>
                <a:effectLst>
                  <a:outerShdw blurRad="38100" dist="38100" dir="2700000" algn="tl">
                    <a:srgbClr val="000000">
                      <a:alpha val="43137"/>
                    </a:srgbClr>
                  </a:outerShdw>
                </a:effectLst>
              </a:rPr>
              <a:t>– </a:t>
            </a:r>
            <a:r>
              <a:rPr lang="ru-RU" i="1" dirty="0" smtClean="0">
                <a:solidFill>
                  <a:schemeClr val="accent1">
                    <a:lumMod val="50000"/>
                  </a:schemeClr>
                </a:solidFill>
                <a:effectLst>
                  <a:outerShdw blurRad="38100" dist="38100" dir="2700000" algn="tl">
                    <a:srgbClr val="000000">
                      <a:alpha val="43137"/>
                    </a:srgbClr>
                  </a:outerShdw>
                </a:effectLst>
              </a:rPr>
              <a:t>бросок с игры из-за  трёх очковой   линии.</a:t>
            </a:r>
            <a:endParaRPr lang="ru-RU" i="1" dirty="0">
              <a:solidFill>
                <a:schemeClr val="accent1">
                  <a:lumMod val="50000"/>
                </a:schemeClr>
              </a:solidFill>
              <a:effectLst>
                <a:outerShdw blurRad="38100" dist="38100" dir="2700000" algn="tl">
                  <a:srgbClr val="000000">
                    <a:alpha val="43137"/>
                  </a:srgbClr>
                </a:outerShdw>
              </a:effectLst>
            </a:endParaRPr>
          </a:p>
        </p:txBody>
      </p:sp>
      <p:sp>
        <p:nvSpPr>
          <p:cNvPr id="10" name="Прямоугольник 9"/>
          <p:cNvSpPr/>
          <p:nvPr/>
        </p:nvSpPr>
        <p:spPr>
          <a:xfrm>
            <a:off x="611560" y="4941168"/>
            <a:ext cx="7992888" cy="1323439"/>
          </a:xfrm>
          <a:prstGeom prst="rect">
            <a:avLst/>
          </a:prstGeom>
        </p:spPr>
        <p:txBody>
          <a:bodyPr wrap="square">
            <a:spAutoFit/>
          </a:bodyPr>
          <a:lstStyle/>
          <a:p>
            <a:pPr algn="just"/>
            <a:r>
              <a:rPr lang="ru-RU" sz="2000" i="1" dirty="0" smtClean="0">
                <a:solidFill>
                  <a:schemeClr val="accent1">
                    <a:lumMod val="50000"/>
                  </a:schemeClr>
                </a:solidFill>
                <a:effectLst>
                  <a:outerShdw blurRad="38100" dist="38100" dir="2700000" algn="tl">
                    <a:srgbClr val="000000">
                      <a:alpha val="43137"/>
                    </a:srgbClr>
                  </a:outerShdw>
                </a:effectLst>
              </a:rPr>
              <a:t>     Если игрока во время броска ударили или толкнули и мяч не попал в корзину, то этот игрок производит 2 штрафных броска, а если совершается 3-очковый бросок –                               3 штрафных броска.</a:t>
            </a:r>
            <a:endParaRPr lang="ru-RU" sz="2000" dirty="0"/>
          </a:p>
        </p:txBody>
      </p:sp>
    </p:spTree>
    <p:extLst>
      <p:ext uri="{BB962C8B-B14F-4D97-AF65-F5344CB8AC3E}">
        <p14:creationId xmlns:p14="http://schemas.microsoft.com/office/powerpoint/2010/main" xmlns="" val="277952673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4"/>
                                        </p:tgtEl>
                                        <p:attrNameLst>
                                          <p:attrName>style.visibility</p:attrName>
                                        </p:attrNameLst>
                                      </p:cBhvr>
                                      <p:to>
                                        <p:strVal val="visible"/>
                                      </p:to>
                                    </p:set>
                                    <p:anim by="(-#ppt_w*2)" calcmode="lin" valueType="num">
                                      <p:cBhvr rctx="PPT">
                                        <p:cTn id="17" dur="500" autoRev="1" fill="hold">
                                          <p:stCondLst>
                                            <p:cond delay="0"/>
                                          </p:stCondLst>
                                        </p:cTn>
                                        <p:tgtEl>
                                          <p:spTgt spid="4"/>
                                        </p:tgtEl>
                                        <p:attrNameLst>
                                          <p:attrName>ppt_w</p:attrName>
                                        </p:attrNameLst>
                                      </p:cBhvr>
                                    </p:anim>
                                    <p:anim by="(#ppt_w*0.50)" calcmode="lin" valueType="num">
                                      <p:cBhvr>
                                        <p:cTn id="18" dur="500" decel="50000" autoRev="1" fill="hold">
                                          <p:stCondLst>
                                            <p:cond delay="0"/>
                                          </p:stCondLst>
                                        </p:cTn>
                                        <p:tgtEl>
                                          <p:spTgt spid="4"/>
                                        </p:tgtEl>
                                        <p:attrNameLst>
                                          <p:attrName>ppt_x</p:attrName>
                                        </p:attrNameLst>
                                      </p:cBhvr>
                                    </p:anim>
                                    <p:anim from="(-#ppt_h/2)" to="(#ppt_y)" calcmode="lin" valueType="num">
                                      <p:cBhvr>
                                        <p:cTn id="19" dur="1000" fill="hold">
                                          <p:stCondLst>
                                            <p:cond delay="0"/>
                                          </p:stCondLst>
                                        </p:cTn>
                                        <p:tgtEl>
                                          <p:spTgt spid="4"/>
                                        </p:tgtEl>
                                        <p:attrNameLst>
                                          <p:attrName>ppt_y</p:attrName>
                                        </p:attrNameLst>
                                      </p:cBhvr>
                                    </p:anim>
                                    <p:animRot by="21600000">
                                      <p:cBhvr>
                                        <p:cTn id="20" dur="1000" fill="hold">
                                          <p:stCondLst>
                                            <p:cond delay="0"/>
                                          </p:stCondLst>
                                        </p:cTn>
                                        <p:tgtEl>
                                          <p:spTgt spid="4"/>
                                        </p:tgtEl>
                                        <p:attrNameLst>
                                          <p:attrName>r</p:attrName>
                                        </p:attrNameLst>
                                      </p:cBhvr>
                                    </p:animRo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circle(in)">
                                      <p:cBhvr>
                                        <p:cTn id="25"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87624" y="-171400"/>
            <a:ext cx="6854762"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ru-RU"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Список литературы</a:t>
            </a:r>
            <a:endParaRPr lang="ru-RU"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3" name="Прямоугольник 2"/>
          <p:cNvSpPr/>
          <p:nvPr/>
        </p:nvSpPr>
        <p:spPr>
          <a:xfrm>
            <a:off x="0" y="620688"/>
            <a:ext cx="9144000" cy="6370975"/>
          </a:xfrm>
          <a:prstGeom prst="rect">
            <a:avLst/>
          </a:prstGeom>
        </p:spPr>
        <p:txBody>
          <a:bodyPr wrap="square">
            <a:spAutoFit/>
          </a:bodyPr>
          <a:lstStyle/>
          <a:p>
            <a:pPr>
              <a:buFont typeface="Arial" pitchFamily="34" charset="0"/>
              <a:buChar char="•"/>
            </a:pPr>
            <a:r>
              <a:rPr lang="ru-RU" sz="2400" dirty="0" smtClean="0">
                <a:solidFill>
                  <a:schemeClr val="bg2">
                    <a:lumMod val="50000"/>
                  </a:schemeClr>
                </a:solidFill>
              </a:rPr>
              <a:t> http://sport.rin.ru/html/rools_5-4.htmlhttp://sport.rin.ru/images/rools/-1.jpghttp://dic.academic.ru/dic.nsf/bse/67613/Баскетболhttp://basketb.wordpress.com/http://top-desktop.ru/files/sport/800/83.jpghttp://olympus.ourlife.ru/gallery/data/media/35/0783-copy.jpg </a:t>
            </a:r>
          </a:p>
          <a:p>
            <a:pPr>
              <a:buFont typeface="Arial" pitchFamily="34" charset="0"/>
              <a:buChar char="•"/>
            </a:pPr>
            <a:r>
              <a:rPr lang="ru-RU" sz="2400" dirty="0" smtClean="0">
                <a:solidFill>
                  <a:schemeClr val="bg2">
                    <a:lumMod val="50000"/>
                  </a:schemeClr>
                </a:solidFill>
              </a:rPr>
              <a:t> Физкультура и Спорт малая энциклопедия (Гусевой Г.В., Кондрашовой Н.М., Милютина В.П., 1992г) </a:t>
            </a:r>
          </a:p>
          <a:p>
            <a:pPr>
              <a:buFont typeface="Arial" pitchFamily="34" charset="0"/>
              <a:buChar char="•"/>
            </a:pPr>
            <a:r>
              <a:rPr lang="ru-RU" sz="2400" dirty="0" smtClean="0">
                <a:solidFill>
                  <a:schemeClr val="bg2">
                    <a:lumMod val="50000"/>
                  </a:schemeClr>
                </a:solidFill>
              </a:rPr>
              <a:t> Спортивные игры. Учебник для физ. </a:t>
            </a:r>
            <a:r>
              <a:rPr lang="ru-RU" sz="2400" dirty="0" err="1" smtClean="0">
                <a:solidFill>
                  <a:schemeClr val="bg2">
                    <a:lumMod val="50000"/>
                  </a:schemeClr>
                </a:solidFill>
              </a:rPr>
              <a:t>ин-тов</a:t>
            </a:r>
            <a:r>
              <a:rPr lang="ru-RU" sz="2400" dirty="0" smtClean="0">
                <a:solidFill>
                  <a:schemeClr val="bg2">
                    <a:lumMod val="50000"/>
                  </a:schemeClr>
                </a:solidFill>
              </a:rPr>
              <a:t>. Под ред. Портных Ю. И.М. 1975г.: </a:t>
            </a:r>
          </a:p>
          <a:p>
            <a:pPr>
              <a:buFont typeface="Arial" pitchFamily="34" charset="0"/>
              <a:buChar char="•"/>
            </a:pPr>
            <a:r>
              <a:rPr lang="ru-RU" sz="2400" dirty="0" smtClean="0">
                <a:solidFill>
                  <a:schemeClr val="bg2">
                    <a:lumMod val="50000"/>
                  </a:schemeClr>
                </a:solidFill>
              </a:rPr>
              <a:t> Баскетбол учебник для физкультурных институтов. Под ред. Н.В. Семашко. </a:t>
            </a:r>
          </a:p>
          <a:p>
            <a:pPr>
              <a:buFont typeface="Arial" pitchFamily="34" charset="0"/>
              <a:buChar char="•"/>
            </a:pPr>
            <a:r>
              <a:rPr lang="ru-RU" sz="2400" dirty="0" smtClean="0">
                <a:solidFill>
                  <a:schemeClr val="bg2">
                    <a:lumMod val="50000"/>
                  </a:schemeClr>
                </a:solidFill>
              </a:rPr>
              <a:t> "Физкультура и спорт", 1976г.4. Упражнения в баскетболе. "Физкультура и спорт", 1972г. </a:t>
            </a:r>
          </a:p>
          <a:p>
            <a:pPr>
              <a:buFont typeface="Arial" pitchFamily="34" charset="0"/>
              <a:buChar char="•"/>
            </a:pPr>
            <a:r>
              <a:rPr lang="ru-RU" sz="2400" dirty="0" smtClean="0">
                <a:solidFill>
                  <a:schemeClr val="bg2">
                    <a:lumMod val="50000"/>
                  </a:schemeClr>
                </a:solidFill>
              </a:rPr>
              <a:t>Настольная книга учителя физической культуры: подготовка школьников к олимпиадам (П.А. Киселёв, С.Б. Киселёва,</a:t>
            </a:r>
          </a:p>
          <a:p>
            <a:r>
              <a:rPr lang="ru-RU" sz="2400" dirty="0" smtClean="0">
                <a:solidFill>
                  <a:schemeClr val="bg2">
                    <a:lumMod val="50000"/>
                  </a:schemeClr>
                </a:solidFill>
              </a:rPr>
              <a:t> 2008 г.)</a:t>
            </a:r>
            <a:endParaRPr lang="ru-RU" sz="2400" dirty="0">
              <a:solidFill>
                <a:schemeClr val="bg2">
                  <a:lumMod val="50000"/>
                </a:schemeClr>
              </a:solidFill>
            </a:endParaRPr>
          </a:p>
        </p:txBody>
      </p:sp>
      <p:pic>
        <p:nvPicPr>
          <p:cNvPr id="2050" name="Picture 2" descr="https://img2.goodfon.ru/original/1366x768/c/3b/myach-basketbol-ploschadka-sport.jpg"/>
          <p:cNvPicPr>
            <a:picLocks noChangeAspect="1" noChangeArrowheads="1"/>
          </p:cNvPicPr>
          <p:nvPr/>
        </p:nvPicPr>
        <p:blipFill>
          <a:blip r:embed="rId2" cstate="print"/>
          <a:srcRect/>
          <a:stretch>
            <a:fillRect/>
          </a:stretch>
        </p:blipFill>
        <p:spPr bwMode="auto">
          <a:xfrm>
            <a:off x="0" y="0"/>
            <a:ext cx="13011150" cy="7315200"/>
          </a:xfrm>
          <a:prstGeom prst="rect">
            <a:avLst/>
          </a:prstGeom>
          <a:noFill/>
        </p:spPr>
      </p:pic>
      <p:sp>
        <p:nvSpPr>
          <p:cNvPr id="5" name="Прямоугольник 4"/>
          <p:cNvSpPr/>
          <p:nvPr/>
        </p:nvSpPr>
        <p:spPr>
          <a:xfrm>
            <a:off x="755576" y="1052736"/>
            <a:ext cx="10585176" cy="923330"/>
          </a:xfrm>
          <a:prstGeom prst="rect">
            <a:avLst/>
          </a:prstGeom>
        </p:spPr>
        <p:txBody>
          <a:bodyPr wrap="square">
            <a:spAutoFit/>
          </a:bodyPr>
          <a:lstStyle/>
          <a:p>
            <a:pPr algn="ctr"/>
            <a:r>
              <a:rPr lang="ru-RU" sz="5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Техника игры в баскетбол</a:t>
            </a:r>
            <a:endParaRPr lang="ru-RU" sz="54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52536" y="188640"/>
            <a:ext cx="7344816" cy="523220"/>
          </a:xfrm>
          <a:prstGeom prst="rect">
            <a:avLst/>
          </a:prstGeom>
        </p:spPr>
        <p:txBody>
          <a:bodyPr wrap="square">
            <a:spAutoFit/>
            <a:scene3d>
              <a:camera prst="orthographicFront"/>
              <a:lightRig rig="threePt" dir="t"/>
            </a:scene3d>
            <a:sp3d>
              <a:bevelB w="38100" h="38100"/>
            </a:sp3d>
          </a:bodyPr>
          <a:lstStyle/>
          <a:p>
            <a:pPr algn="ctr"/>
            <a:r>
              <a:rPr lang="ru-RU" sz="28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Техника игры в баскетбол</a:t>
            </a:r>
            <a:endParaRPr lang="ru-RU" sz="28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pic>
        <p:nvPicPr>
          <p:cNvPr id="9217" name="Picture 1"/>
          <p:cNvPicPr>
            <a:picLocks noChangeAspect="1" noChangeArrowheads="1"/>
          </p:cNvPicPr>
          <p:nvPr/>
        </p:nvPicPr>
        <p:blipFill>
          <a:blip r:embed="rId2" cstate="print"/>
          <a:srcRect/>
          <a:stretch>
            <a:fillRect/>
          </a:stretch>
        </p:blipFill>
        <p:spPr bwMode="auto">
          <a:xfrm>
            <a:off x="395536" y="2204864"/>
            <a:ext cx="854075" cy="1270000"/>
          </a:xfrm>
          <a:prstGeom prst="rect">
            <a:avLst/>
          </a:prstGeom>
          <a:noFill/>
        </p:spPr>
      </p:pic>
      <p:sp>
        <p:nvSpPr>
          <p:cNvPr id="7" name="Прямоугольник 6"/>
          <p:cNvSpPr/>
          <p:nvPr/>
        </p:nvSpPr>
        <p:spPr>
          <a:xfrm>
            <a:off x="395536" y="1340768"/>
            <a:ext cx="7560840" cy="923330"/>
          </a:xfrm>
          <a:prstGeom prst="rect">
            <a:avLst/>
          </a:prstGeom>
        </p:spPr>
        <p:txBody>
          <a:bodyPr wrap="square">
            <a:spAutoFit/>
          </a:bodyPr>
          <a:lstStyle/>
          <a:p>
            <a:pPr indent="449263" eaLnBrk="0" fontAlgn="base" hangingPunct="0">
              <a:spcBef>
                <a:spcPct val="0"/>
              </a:spcBef>
              <a:spcAft>
                <a:spcPct val="0"/>
              </a:spcAft>
            </a:pPr>
            <a:r>
              <a:rPr lang="ru-RU" b="1" dirty="0" smtClean="0">
                <a:solidFill>
                  <a:srgbClr val="0070C0"/>
                </a:solidFill>
                <a:latin typeface="Times New Roman" pitchFamily="18" charset="0"/>
                <a:ea typeface="Times New Roman" pitchFamily="18" charset="0"/>
                <a:cs typeface="Times New Roman" pitchFamily="18" charset="0"/>
              </a:rPr>
              <a:t>Стойка  баскетболиста</a:t>
            </a:r>
            <a:r>
              <a:rPr lang="ru-RU" dirty="0" smtClean="0">
                <a:solidFill>
                  <a:srgbClr val="0070C0"/>
                </a:solidFill>
                <a:latin typeface="Times New Roman" pitchFamily="18" charset="0"/>
                <a:ea typeface="Times New Roman" pitchFamily="18" charset="0"/>
                <a:cs typeface="Times New Roman" pitchFamily="18" charset="0"/>
              </a:rPr>
              <a:t> </a:t>
            </a:r>
            <a:r>
              <a:rPr lang="ru-RU" dirty="0" smtClean="0">
                <a:latin typeface="Times New Roman" pitchFamily="18" charset="0"/>
                <a:ea typeface="Times New Roman" pitchFamily="18" charset="0"/>
                <a:cs typeface="Times New Roman" pitchFamily="18" charset="0"/>
              </a:rPr>
              <a:t>– это  исходное  положение  для   выполнения  любого  действия:  ноги  расставлены  на  ширину  плеч  и  слегка  согнуты  в  коленях, тяжесть  тела  распределена  равномерно, руки  слегка  согнуты.</a:t>
            </a:r>
            <a:endParaRPr lang="ru-RU" dirty="0" smtClean="0">
              <a:latin typeface="Times New Roman" pitchFamily="18" charset="0"/>
              <a:cs typeface="Times New Roman" pitchFamily="18" charset="0"/>
            </a:endParaRPr>
          </a:p>
        </p:txBody>
      </p:sp>
      <p:sp>
        <p:nvSpPr>
          <p:cNvPr id="8" name="Прямоугольник 7"/>
          <p:cNvSpPr/>
          <p:nvPr/>
        </p:nvSpPr>
        <p:spPr>
          <a:xfrm>
            <a:off x="1475656" y="764704"/>
            <a:ext cx="6912768" cy="523220"/>
          </a:xfrm>
          <a:prstGeom prst="rect">
            <a:avLst/>
          </a:prstGeom>
        </p:spPr>
        <p:txBody>
          <a:bodyPr wrap="square">
            <a:spAutoFit/>
          </a:bodyPr>
          <a:lstStyle/>
          <a:p>
            <a:r>
              <a:rPr lang="ru-RU"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Основные приёмы игры в баскетбол</a:t>
            </a:r>
            <a:endParaRPr lang="ru-RU" sz="2800" dirty="0"/>
          </a:p>
        </p:txBody>
      </p:sp>
      <p:sp>
        <p:nvSpPr>
          <p:cNvPr id="9" name="Прямоугольник 8"/>
          <p:cNvSpPr/>
          <p:nvPr/>
        </p:nvSpPr>
        <p:spPr>
          <a:xfrm>
            <a:off x="1331640" y="2204864"/>
            <a:ext cx="7272808" cy="2031325"/>
          </a:xfrm>
          <a:prstGeom prst="rect">
            <a:avLst/>
          </a:prstGeom>
        </p:spPr>
        <p:txBody>
          <a:bodyPr wrap="square">
            <a:spAutoFit/>
          </a:bodyPr>
          <a:lstStyle/>
          <a:p>
            <a:pPr lvl="0" indent="449263" eaLnBrk="0" fontAlgn="base" hangingPunct="0">
              <a:spcBef>
                <a:spcPct val="0"/>
              </a:spcBef>
              <a:spcAft>
                <a:spcPct val="0"/>
              </a:spcAft>
            </a:pPr>
            <a:r>
              <a:rPr lang="ru-RU" b="1" dirty="0" smtClean="0">
                <a:solidFill>
                  <a:srgbClr val="0070C0"/>
                </a:solidFill>
                <a:latin typeface="Times New Roman" pitchFamily="18" charset="0"/>
                <a:ea typeface="Times New Roman" pitchFamily="18" charset="0"/>
                <a:cs typeface="Times New Roman" pitchFamily="18" charset="0"/>
              </a:rPr>
              <a:t>Способы  передвижений. </a:t>
            </a:r>
            <a:r>
              <a:rPr lang="ru-RU" dirty="0" smtClean="0">
                <a:latin typeface="Times New Roman" pitchFamily="18" charset="0"/>
                <a:ea typeface="Times New Roman" pitchFamily="18" charset="0"/>
                <a:cs typeface="Times New Roman" pitchFamily="18" charset="0"/>
              </a:rPr>
              <a:t>Бег  является  основным  способом  передвижения. Применяется  бег  лицом  и  спиной  вперед, приставными  шагами. Сочетание  способов  передвижений  может  сочетаться  из  двух-трех  приемов  с мячом  и  без  мяча:  бег – ускорение; бег – остановка; приставные  шаги  </a:t>
            </a:r>
            <a:r>
              <a:rPr lang="ru-RU" dirty="0" err="1" smtClean="0">
                <a:latin typeface="Times New Roman" pitchFamily="18" charset="0"/>
                <a:ea typeface="Times New Roman" pitchFamily="18" charset="0"/>
                <a:cs typeface="Times New Roman" pitchFamily="18" charset="0"/>
              </a:rPr>
              <a:t>влево-вправо</a:t>
            </a:r>
            <a:r>
              <a:rPr lang="ru-RU" dirty="0" smtClean="0">
                <a:latin typeface="Times New Roman" pitchFamily="18" charset="0"/>
                <a:ea typeface="Times New Roman" pitchFamily="18" charset="0"/>
                <a:cs typeface="Times New Roman" pitchFamily="18" charset="0"/>
              </a:rPr>
              <a:t>; ведение  на  месте – ведение  назад и т.д. Выбор  способов  передвижения  зависит от конкретной  ситуации.</a:t>
            </a:r>
            <a:endParaRPr lang="ru-RU" sz="2000" dirty="0" smtClean="0">
              <a:latin typeface="Times New Roman" pitchFamily="18" charset="0"/>
              <a:cs typeface="Times New Roman" pitchFamily="18" charset="0"/>
            </a:endParaRPr>
          </a:p>
        </p:txBody>
      </p:sp>
      <p:sp>
        <p:nvSpPr>
          <p:cNvPr id="9221" name="Rectangle 5"/>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9220" name="Picture 4"/>
          <p:cNvPicPr>
            <a:picLocks noChangeAspect="1" noChangeArrowheads="1"/>
          </p:cNvPicPr>
          <p:nvPr/>
        </p:nvPicPr>
        <p:blipFill>
          <a:blip r:embed="rId3" cstate="print"/>
          <a:srcRect/>
          <a:stretch>
            <a:fillRect/>
          </a:stretch>
        </p:blipFill>
        <p:spPr bwMode="auto">
          <a:xfrm>
            <a:off x="6300192" y="5445224"/>
            <a:ext cx="2609850" cy="1203325"/>
          </a:xfrm>
          <a:prstGeom prst="rect">
            <a:avLst/>
          </a:prstGeom>
          <a:noFill/>
        </p:spPr>
      </p:pic>
      <p:sp>
        <p:nvSpPr>
          <p:cNvPr id="9222" name="Rectangle 6"/>
          <p:cNvSpPr>
            <a:spLocks noChangeArrowheads="1"/>
          </p:cNvSpPr>
          <p:nvPr/>
        </p:nvSpPr>
        <p:spPr bwMode="auto">
          <a:xfrm rot="10800000" flipV="1">
            <a:off x="179512" y="4221088"/>
            <a:ext cx="6768752"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rgbClr val="0070C0"/>
                </a:solidFill>
                <a:effectLst/>
                <a:latin typeface="Times New Roman" pitchFamily="18" charset="0"/>
                <a:ea typeface="Times New Roman" pitchFamily="18" charset="0"/>
                <a:cs typeface="Times New Roman" pitchFamily="18" charset="0"/>
              </a:rPr>
              <a:t>Ведение  мяча  правой  и  левой  рукой</a:t>
            </a:r>
            <a:r>
              <a:rPr kumimoji="0" lang="ru-RU"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выполняется  толчкообразными  движениями  кисти, за  счет  сгибания  и  разгибания  руки  в  локтевом  суставе  и  мягкого  направляющего  толчка  пальцами. Мяч  ведется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сбоку-спереди</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дальней  рукой  от  защитника. Получив  мяч, игрок  может  перемещаться, только  ведя  его, что  позволяет  ему  приблизиться  к  корзине  и  произвести  бросок, обыграв  соперника, уйти  из-под  опеки  защитника. </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xmlns="" val="1680011231"/>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971600" y="260648"/>
            <a:ext cx="6912768" cy="523220"/>
          </a:xfrm>
          <a:prstGeom prst="rect">
            <a:avLst/>
          </a:prstGeom>
        </p:spPr>
        <p:txBody>
          <a:bodyPr wrap="square">
            <a:spAutoFit/>
          </a:bodyPr>
          <a:lstStyle/>
          <a:p>
            <a:r>
              <a:rPr lang="ru-RU"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Основные приёмы игры в баскетбол</a:t>
            </a:r>
            <a:endParaRPr lang="ru-RU" sz="2800" dirty="0"/>
          </a:p>
        </p:txBody>
      </p:sp>
      <p:pic>
        <p:nvPicPr>
          <p:cNvPr id="91138" name="Picture 2"/>
          <p:cNvPicPr>
            <a:picLocks noChangeAspect="1" noChangeArrowheads="1"/>
          </p:cNvPicPr>
          <p:nvPr/>
        </p:nvPicPr>
        <p:blipFill>
          <a:blip r:embed="rId2" cstate="print"/>
          <a:srcRect/>
          <a:stretch>
            <a:fillRect/>
          </a:stretch>
        </p:blipFill>
        <p:spPr bwMode="auto">
          <a:xfrm>
            <a:off x="395536" y="1700808"/>
            <a:ext cx="1173163" cy="982663"/>
          </a:xfrm>
          <a:prstGeom prst="rect">
            <a:avLst/>
          </a:prstGeom>
          <a:noFill/>
        </p:spPr>
      </p:pic>
      <p:pic>
        <p:nvPicPr>
          <p:cNvPr id="91137" name="Picture 1"/>
          <p:cNvPicPr>
            <a:picLocks noChangeAspect="1" noChangeArrowheads="1"/>
          </p:cNvPicPr>
          <p:nvPr/>
        </p:nvPicPr>
        <p:blipFill>
          <a:blip r:embed="rId3" cstate="print"/>
          <a:srcRect/>
          <a:stretch>
            <a:fillRect/>
          </a:stretch>
        </p:blipFill>
        <p:spPr bwMode="auto">
          <a:xfrm>
            <a:off x="7236296" y="3068960"/>
            <a:ext cx="1593850" cy="939800"/>
          </a:xfrm>
          <a:prstGeom prst="rect">
            <a:avLst/>
          </a:prstGeom>
          <a:noFill/>
        </p:spPr>
      </p:pic>
      <p:sp>
        <p:nvSpPr>
          <p:cNvPr id="91139" name="Rectangle 3"/>
          <p:cNvSpPr>
            <a:spLocks noChangeArrowheads="1"/>
          </p:cNvSpPr>
          <p:nvPr/>
        </p:nvSpPr>
        <p:spPr bwMode="auto">
          <a:xfrm>
            <a:off x="467544" y="877942"/>
            <a:ext cx="8280920"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rgbClr val="0070C0"/>
                </a:solidFill>
                <a:effectLst/>
                <a:latin typeface="Times New Roman" pitchFamily="18" charset="0"/>
                <a:ea typeface="Times New Roman" pitchFamily="18" charset="0"/>
                <a:cs typeface="Times New Roman" pitchFamily="18" charset="0"/>
              </a:rPr>
              <a:t>Остановка  игрока  бывает  прыжком  и  в  два  шага  </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применяется  для  внезапного  прекращения движения. </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91140" name="Rectangle 4"/>
          <p:cNvSpPr>
            <a:spLocks noChangeArrowheads="1"/>
          </p:cNvSpPr>
          <p:nvPr/>
        </p:nvSpPr>
        <p:spPr bwMode="auto">
          <a:xfrm>
            <a:off x="1619672" y="1556792"/>
            <a:ext cx="7199784" cy="14773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rgbClr val="0070C0"/>
                </a:solidFill>
                <a:effectLst/>
                <a:latin typeface="Times New Roman" pitchFamily="18" charset="0"/>
                <a:ea typeface="Times New Roman" pitchFamily="18" charset="0"/>
                <a:cs typeface="Times New Roman" pitchFamily="18" charset="0"/>
              </a:rPr>
              <a:t>Остановка  прыжком</a:t>
            </a:r>
            <a:r>
              <a:rPr kumimoji="0" lang="ru-RU" b="0" i="0" u="none" strike="noStrike" cap="none" normalizeH="0" baseline="0" dirty="0" smtClean="0">
                <a:ln>
                  <a:noFill/>
                </a:ln>
                <a:solidFill>
                  <a:srgbClr val="0070C0"/>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выполняется  прыжком  с  одновременным  приземлением  на  обе  ноги. При  этом  одна  нога  ставится  вперед, обеспечивая  игроку  упор, низкую  посадку  и  последующее  устойчивое  положение тела.</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91141" name="Rectangle 5"/>
          <p:cNvSpPr>
            <a:spLocks noChangeArrowheads="1"/>
          </p:cNvSpPr>
          <p:nvPr/>
        </p:nvSpPr>
        <p:spPr bwMode="auto">
          <a:xfrm>
            <a:off x="323528" y="2780928"/>
            <a:ext cx="6912768" cy="14773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rgbClr val="0070C0"/>
                </a:solidFill>
                <a:effectLst/>
                <a:latin typeface="Times New Roman" pitchFamily="18" charset="0"/>
                <a:ea typeface="Times New Roman" pitchFamily="18" charset="0"/>
                <a:cs typeface="Times New Roman" pitchFamily="18" charset="0"/>
              </a:rPr>
              <a:t>Остановка  в  два  шага</a:t>
            </a:r>
            <a:r>
              <a:rPr kumimoji="0" lang="ru-RU" b="0" i="0" u="none" strike="noStrike" cap="none" normalizeH="0" baseline="0" dirty="0" smtClean="0">
                <a:ln>
                  <a:noFill/>
                </a:ln>
                <a:solidFill>
                  <a:srgbClr val="0070C0"/>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выполняется  в  конце  ведения, на  пол  ставится  сначала  одна  нога, затем  другая, которая  делает  стопорящий  шаг  и  сохраняет  последующее  устойчивое  положение  тела. Сзади  стоящая  нога  является  опорной  (осевой), вокруг  которой  можно  выполнять  повороты.</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12" name="Прямоугольник 11"/>
          <p:cNvSpPr/>
          <p:nvPr/>
        </p:nvSpPr>
        <p:spPr>
          <a:xfrm>
            <a:off x="395536" y="4365104"/>
            <a:ext cx="4572000" cy="1754326"/>
          </a:xfrm>
          <a:prstGeom prst="rect">
            <a:avLst/>
          </a:prstGeom>
        </p:spPr>
        <p:txBody>
          <a:bodyPr>
            <a:spAutoFit/>
          </a:bodyPr>
          <a:lstStyle/>
          <a:p>
            <a:pPr lvl="0" indent="449263" eaLnBrk="0" fontAlgn="base" hangingPunct="0">
              <a:spcBef>
                <a:spcPct val="0"/>
              </a:spcBef>
              <a:spcAft>
                <a:spcPct val="0"/>
              </a:spcAft>
            </a:pPr>
            <a:r>
              <a:rPr lang="ru-RU" b="1" dirty="0" smtClean="0">
                <a:solidFill>
                  <a:srgbClr val="0070C0"/>
                </a:solidFill>
                <a:latin typeface="Times New Roman" pitchFamily="18" charset="0"/>
                <a:ea typeface="Times New Roman" pitchFamily="18" charset="0"/>
                <a:cs typeface="Times New Roman" pitchFamily="18" charset="0"/>
              </a:rPr>
              <a:t>Повороты  с  мячом </a:t>
            </a:r>
            <a:r>
              <a:rPr lang="ru-RU" dirty="0" smtClean="0">
                <a:solidFill>
                  <a:srgbClr val="0070C0"/>
                </a:solidFill>
                <a:latin typeface="Times New Roman" pitchFamily="18" charset="0"/>
                <a:ea typeface="Times New Roman" pitchFamily="18" charset="0"/>
                <a:cs typeface="Times New Roman" pitchFamily="18" charset="0"/>
              </a:rPr>
              <a:t> </a:t>
            </a:r>
            <a:r>
              <a:rPr lang="ru-RU" dirty="0" smtClean="0">
                <a:latin typeface="Times New Roman" pitchFamily="18" charset="0"/>
                <a:ea typeface="Times New Roman" pitchFamily="18" charset="0"/>
                <a:cs typeface="Times New Roman" pitchFamily="18" charset="0"/>
              </a:rPr>
              <a:t>применяются  для  сохранения  контроля  над  ним. Повороты  выполняются  вперед  и  назад, на  передней  части  стопы  согнутой  опорной  ноги, с  шагом  другой  вперед  или  назад  и  поворотом  туловища.</a:t>
            </a:r>
            <a:endParaRPr lang="ru-RU" dirty="0" smtClean="0">
              <a:latin typeface="Times New Roman" pitchFamily="18" charset="0"/>
              <a:cs typeface="Times New Roman" pitchFamily="18" charset="0"/>
            </a:endParaRPr>
          </a:p>
        </p:txBody>
      </p:sp>
    </p:spTree>
    <p:extLst>
      <p:ext uri="{BB962C8B-B14F-4D97-AF65-F5344CB8AC3E}">
        <p14:creationId xmlns:p14="http://schemas.microsoft.com/office/powerpoint/2010/main" xmlns="" val="1680011231"/>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971600" y="260648"/>
            <a:ext cx="6912768" cy="523220"/>
          </a:xfrm>
          <a:prstGeom prst="rect">
            <a:avLst/>
          </a:prstGeom>
        </p:spPr>
        <p:txBody>
          <a:bodyPr wrap="square">
            <a:spAutoFit/>
          </a:bodyPr>
          <a:lstStyle/>
          <a:p>
            <a:r>
              <a:rPr lang="ru-RU"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Основные приёмы игры в баскетбол</a:t>
            </a:r>
            <a:endParaRPr lang="ru-RU" sz="2800" dirty="0"/>
          </a:p>
        </p:txBody>
      </p:sp>
      <p:sp>
        <p:nvSpPr>
          <p:cNvPr id="92161" name="Rectangle 1"/>
          <p:cNvSpPr>
            <a:spLocks noChangeArrowheads="1"/>
          </p:cNvSpPr>
          <p:nvPr/>
        </p:nvSpPr>
        <p:spPr bwMode="auto">
          <a:xfrm>
            <a:off x="251520" y="836712"/>
            <a:ext cx="7776864" cy="17543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rgbClr val="0070C0"/>
                </a:solidFill>
                <a:effectLst/>
                <a:latin typeface="Times New Roman" pitchFamily="18" charset="0"/>
                <a:ea typeface="Times New Roman" pitchFamily="18" charset="0"/>
                <a:cs typeface="Times New Roman" pitchFamily="18" charset="0"/>
              </a:rPr>
              <a:t>Ловля  мяча  двумя  руками</a:t>
            </a:r>
            <a:r>
              <a:rPr kumimoji="0" lang="ru-RU" b="0" i="0" u="none" strike="noStrike" cap="none" normalizeH="0" baseline="0" dirty="0" smtClean="0">
                <a:ln>
                  <a:noFill/>
                </a:ln>
                <a:solidFill>
                  <a:srgbClr val="0070C0"/>
                </a:solidFill>
                <a:effectLst/>
                <a:latin typeface="Times New Roman" pitchFamily="18" charset="0"/>
                <a:ea typeface="Times New Roman" pitchFamily="18" charset="0"/>
                <a:cs typeface="Times New Roman" pitchFamily="18" charset="0"/>
              </a:rPr>
              <a:t> – </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это  захват  мяча  кистями  рук. Встречая  летящий мяч, нужно  вытянуть  руки  вперед. Кисти  с  широко  расставленными  пальцами  образуют  как  бы  воронку, в  которую  должен  лечь  мяч. В  момент  касания  ладоней  мяч  захватывается  кончиками  пальцев, руки  сгибаются, мяч  подтягивается  к  груди, одновременно  сгибаются  ноги.</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92162" name="Picture 2"/>
          <p:cNvPicPr>
            <a:picLocks noChangeAspect="1" noChangeArrowheads="1"/>
          </p:cNvPicPr>
          <p:nvPr/>
        </p:nvPicPr>
        <p:blipFill>
          <a:blip r:embed="rId2" cstate="print"/>
          <a:srcRect/>
          <a:stretch>
            <a:fillRect/>
          </a:stretch>
        </p:blipFill>
        <p:spPr bwMode="auto">
          <a:xfrm>
            <a:off x="467544" y="2564904"/>
            <a:ext cx="3816424" cy="2166802"/>
          </a:xfrm>
          <a:prstGeom prst="rect">
            <a:avLst/>
          </a:prstGeom>
          <a:noFill/>
          <a:ln w="9525">
            <a:noFill/>
            <a:miter lim="800000"/>
            <a:headEnd/>
            <a:tailEnd/>
          </a:ln>
        </p:spPr>
      </p:pic>
      <p:sp>
        <p:nvSpPr>
          <p:cNvPr id="11" name="Прямоугольник 10"/>
          <p:cNvSpPr/>
          <p:nvPr/>
        </p:nvSpPr>
        <p:spPr>
          <a:xfrm>
            <a:off x="215008" y="4941168"/>
            <a:ext cx="8928992" cy="1477328"/>
          </a:xfrm>
          <a:prstGeom prst="rect">
            <a:avLst/>
          </a:prstGeom>
        </p:spPr>
        <p:txBody>
          <a:bodyPr wrap="square">
            <a:spAutoFit/>
          </a:bodyPr>
          <a:lstStyle/>
          <a:p>
            <a:pPr lvl="0" indent="449263" eaLnBrk="0" fontAlgn="base" hangingPunct="0">
              <a:spcBef>
                <a:spcPct val="0"/>
              </a:spcBef>
              <a:spcAft>
                <a:spcPct val="0"/>
              </a:spcAft>
            </a:pPr>
            <a:r>
              <a:rPr lang="ru-RU" b="1" dirty="0" smtClean="0">
                <a:solidFill>
                  <a:srgbClr val="0070C0"/>
                </a:solidFill>
                <a:latin typeface="Times New Roman" pitchFamily="18" charset="0"/>
                <a:ea typeface="Times New Roman" pitchFamily="18" charset="0"/>
                <a:cs typeface="Times New Roman" pitchFamily="18" charset="0"/>
              </a:rPr>
              <a:t>Вырывание  мяча </a:t>
            </a:r>
            <a:r>
              <a:rPr lang="ru-RU" dirty="0" smtClean="0">
                <a:solidFill>
                  <a:srgbClr val="0070C0"/>
                </a:solidFill>
                <a:latin typeface="Times New Roman" pitchFamily="18" charset="0"/>
                <a:ea typeface="Times New Roman" pitchFamily="18" charset="0"/>
                <a:cs typeface="Times New Roman" pitchFamily="18" charset="0"/>
              </a:rPr>
              <a:t>– </a:t>
            </a:r>
            <a:r>
              <a:rPr lang="ru-RU" dirty="0" smtClean="0">
                <a:latin typeface="Times New Roman" pitchFamily="18" charset="0"/>
                <a:ea typeface="Times New Roman" pitchFamily="18" charset="0"/>
                <a:cs typeface="Times New Roman" pitchFamily="18" charset="0"/>
              </a:rPr>
              <a:t>один  из  активных  приемов  игры. Он  осуществляется  рывком  на  себя  и  толчком. При  первом  способе  после  захвата  мяча  его  одновременно  с  рывком  поворачивают  вокруг  своей  оси. При  вырывании  толчком  надо  резко  надавить на   мяч  в  свободную  от  захвата  сторону  и  одновременно  повернуться  спиной  к  сопернику.</a:t>
            </a:r>
            <a:endParaRPr lang="ru-RU" dirty="0" smtClean="0">
              <a:latin typeface="Times New Roman" pitchFamily="18" charset="0"/>
              <a:cs typeface="Times New Roman" pitchFamily="18" charset="0"/>
            </a:endParaRPr>
          </a:p>
        </p:txBody>
      </p:sp>
      <p:pic>
        <p:nvPicPr>
          <p:cNvPr id="92163" name="Picture 3"/>
          <p:cNvPicPr>
            <a:picLocks noChangeAspect="1" noChangeArrowheads="1"/>
          </p:cNvPicPr>
          <p:nvPr/>
        </p:nvPicPr>
        <p:blipFill>
          <a:blip r:embed="rId3" cstate="print"/>
          <a:srcRect/>
          <a:stretch>
            <a:fillRect/>
          </a:stretch>
        </p:blipFill>
        <p:spPr bwMode="auto">
          <a:xfrm>
            <a:off x="5552558" y="2636912"/>
            <a:ext cx="2905641" cy="1296144"/>
          </a:xfrm>
          <a:prstGeom prst="rect">
            <a:avLst/>
          </a:prstGeom>
          <a:noFill/>
          <a:ln w="9525">
            <a:noFill/>
            <a:miter lim="800000"/>
            <a:headEnd/>
            <a:tailEnd/>
          </a:ln>
        </p:spPr>
      </p:pic>
    </p:spTree>
    <p:extLst>
      <p:ext uri="{BB962C8B-B14F-4D97-AF65-F5344CB8AC3E}">
        <p14:creationId xmlns:p14="http://schemas.microsoft.com/office/powerpoint/2010/main" xmlns="" val="1680011231"/>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1043608" y="260648"/>
            <a:ext cx="6912768" cy="523220"/>
          </a:xfrm>
          <a:prstGeom prst="rect">
            <a:avLst/>
          </a:prstGeom>
        </p:spPr>
        <p:txBody>
          <a:bodyPr wrap="square">
            <a:spAutoFit/>
          </a:bodyPr>
          <a:lstStyle/>
          <a:p>
            <a:r>
              <a:rPr lang="ru-RU"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Основные приёмы игры в баскетбол</a:t>
            </a:r>
            <a:endParaRPr lang="ru-RU" sz="2800" dirty="0"/>
          </a:p>
        </p:txBody>
      </p:sp>
      <p:sp>
        <p:nvSpPr>
          <p:cNvPr id="93185" name="Rectangle 1"/>
          <p:cNvSpPr>
            <a:spLocks noChangeArrowheads="1"/>
          </p:cNvSpPr>
          <p:nvPr/>
        </p:nvSpPr>
        <p:spPr bwMode="auto">
          <a:xfrm>
            <a:off x="467544" y="764704"/>
            <a:ext cx="8136904"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rgbClr val="0070C0"/>
                </a:solidFill>
                <a:effectLst/>
                <a:latin typeface="Times New Roman" pitchFamily="18" charset="0"/>
                <a:ea typeface="Times New Roman" pitchFamily="18" charset="0"/>
                <a:cs typeface="Times New Roman" pitchFamily="18" charset="0"/>
              </a:rPr>
              <a:t>Передачи  мяча  </a:t>
            </a:r>
            <a:r>
              <a:rPr kumimoji="0" lang="ru-RU"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бывают:</a:t>
            </a:r>
            <a:r>
              <a:rPr kumimoji="0" lang="ru-RU"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двумя  руками  от  груди, одной  рукой  от  плеча, двумя  руками  сверху.</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93187" name="Picture 3"/>
          <p:cNvPicPr>
            <a:picLocks noChangeAspect="1" noChangeArrowheads="1"/>
          </p:cNvPicPr>
          <p:nvPr/>
        </p:nvPicPr>
        <p:blipFill>
          <a:blip r:embed="rId2" cstate="print"/>
          <a:srcRect/>
          <a:stretch>
            <a:fillRect/>
          </a:stretch>
        </p:blipFill>
        <p:spPr bwMode="auto">
          <a:xfrm>
            <a:off x="467544" y="1484784"/>
            <a:ext cx="1547145" cy="2117601"/>
          </a:xfrm>
          <a:prstGeom prst="rect">
            <a:avLst/>
          </a:prstGeom>
          <a:noFill/>
          <a:ln w="9525">
            <a:noFill/>
            <a:miter lim="800000"/>
            <a:headEnd/>
            <a:tailEnd/>
          </a:ln>
        </p:spPr>
      </p:pic>
      <p:sp>
        <p:nvSpPr>
          <p:cNvPr id="10" name="Прямоугольник 9"/>
          <p:cNvSpPr/>
          <p:nvPr/>
        </p:nvSpPr>
        <p:spPr>
          <a:xfrm>
            <a:off x="2123728" y="1484784"/>
            <a:ext cx="6678488" cy="2308324"/>
          </a:xfrm>
          <a:prstGeom prst="rect">
            <a:avLst/>
          </a:prstGeom>
        </p:spPr>
        <p:txBody>
          <a:bodyPr wrap="square">
            <a:spAutoFit/>
          </a:bodyPr>
          <a:lstStyle/>
          <a:p>
            <a:pPr lvl="0" indent="449263" eaLnBrk="0" fontAlgn="base" hangingPunct="0">
              <a:spcBef>
                <a:spcPct val="0"/>
              </a:spcBef>
              <a:spcAft>
                <a:spcPct val="0"/>
              </a:spcAft>
            </a:pPr>
            <a:r>
              <a:rPr lang="ru-RU" b="1" dirty="0" smtClean="0">
                <a:solidFill>
                  <a:srgbClr val="0070C0"/>
                </a:solidFill>
                <a:latin typeface="Times New Roman" pitchFamily="18" charset="0"/>
                <a:ea typeface="Times New Roman" pitchFamily="18" charset="0"/>
                <a:cs typeface="Times New Roman" pitchFamily="18" charset="0"/>
              </a:rPr>
              <a:t>Передача  мяча  двумя  руками  от  груди  с  места</a:t>
            </a:r>
            <a:r>
              <a:rPr lang="ru-RU" dirty="0" smtClean="0">
                <a:solidFill>
                  <a:srgbClr val="0070C0"/>
                </a:solidFill>
                <a:latin typeface="Times New Roman" pitchFamily="18" charset="0"/>
                <a:ea typeface="Times New Roman" pitchFamily="18" charset="0"/>
                <a:cs typeface="Times New Roman" pitchFamily="18" charset="0"/>
              </a:rPr>
              <a:t>  </a:t>
            </a:r>
            <a:r>
              <a:rPr lang="ru-RU" dirty="0" smtClean="0">
                <a:latin typeface="Times New Roman" pitchFamily="18" charset="0"/>
                <a:ea typeface="Times New Roman" pitchFamily="18" charset="0"/>
                <a:cs typeface="Times New Roman" pitchFamily="18" charset="0"/>
              </a:rPr>
              <a:t>начинается  с  замаха  и  кругового  движения  мячом  сначала  вниз, а  потом  вверх. Далее  кистями, с  одновременным  разгибанием  ног  и  рук, мяч  направляется  вперед. Если  передача  короткая  (т. е.  партнер  находится  на  небольшом  расстоянии), то  мяч  посылается  одними  кистями, без  полного  разгибания  рук, так  как  не  нужно  больших  усилий, чтобы  добросить  мяч  до  партнера. </a:t>
            </a:r>
            <a:endParaRPr lang="ru-RU" dirty="0" smtClean="0">
              <a:latin typeface="Times New Roman" pitchFamily="18" charset="0"/>
              <a:cs typeface="Times New Roman" pitchFamily="18" charset="0"/>
            </a:endParaRPr>
          </a:p>
        </p:txBody>
      </p:sp>
      <p:sp>
        <p:nvSpPr>
          <p:cNvPr id="12" name="Прямоугольник 11"/>
          <p:cNvSpPr/>
          <p:nvPr/>
        </p:nvSpPr>
        <p:spPr>
          <a:xfrm>
            <a:off x="395536" y="3789040"/>
            <a:ext cx="6768752" cy="2308324"/>
          </a:xfrm>
          <a:prstGeom prst="rect">
            <a:avLst/>
          </a:prstGeom>
        </p:spPr>
        <p:txBody>
          <a:bodyPr wrap="square">
            <a:spAutoFit/>
          </a:bodyPr>
          <a:lstStyle/>
          <a:p>
            <a:pPr lvl="0" indent="449263" eaLnBrk="0" fontAlgn="base" hangingPunct="0">
              <a:spcBef>
                <a:spcPct val="0"/>
              </a:spcBef>
              <a:spcAft>
                <a:spcPct val="0"/>
              </a:spcAft>
            </a:pPr>
            <a:r>
              <a:rPr lang="ru-RU" b="1" dirty="0" smtClean="0">
                <a:solidFill>
                  <a:srgbClr val="0070C0"/>
                </a:solidFill>
                <a:latin typeface="Times New Roman" pitchFamily="18" charset="0"/>
                <a:ea typeface="Times New Roman" pitchFamily="18" charset="0"/>
                <a:cs typeface="Times New Roman" pitchFamily="18" charset="0"/>
              </a:rPr>
              <a:t>Передача  одной  рукой  от  плеча</a:t>
            </a:r>
            <a:r>
              <a:rPr lang="ru-RU" dirty="0" smtClean="0">
                <a:solidFill>
                  <a:srgbClr val="0070C0"/>
                </a:solidFill>
                <a:latin typeface="Times New Roman" pitchFamily="18" charset="0"/>
                <a:ea typeface="Times New Roman" pitchFamily="18" charset="0"/>
                <a:cs typeface="Times New Roman" pitchFamily="18" charset="0"/>
              </a:rPr>
              <a:t>  </a:t>
            </a:r>
            <a:r>
              <a:rPr lang="ru-RU" dirty="0" smtClean="0">
                <a:latin typeface="Times New Roman" pitchFamily="18" charset="0"/>
                <a:ea typeface="Times New Roman" pitchFamily="18" charset="0"/>
                <a:cs typeface="Times New Roman" pitchFamily="18" charset="0"/>
              </a:rPr>
              <a:t>используется  для  того, чтобы  послать  мяч  на  большое  расстояние. Сначала  мяч  держат  в  руках  на  уровне  груди, затем  перекладывают  на  кисть  одной  руки (правой  или  левой), согнутой  над  плечом, придерживая  его  свободной  рукой  и  слегка  поворачивая  плечи (вправо  или  влево, в зависимости  от  руки). В  момент  передачи  нужно  резко  повернуться  и  , разгибая  руки, кистью  направить  мяч  в  нужном  направлении.</a:t>
            </a:r>
            <a:endParaRPr lang="ru-RU" dirty="0" smtClean="0">
              <a:latin typeface="Times New Roman" pitchFamily="18" charset="0"/>
              <a:cs typeface="Times New Roman" pitchFamily="18" charset="0"/>
            </a:endParaRPr>
          </a:p>
        </p:txBody>
      </p:sp>
      <p:pic>
        <p:nvPicPr>
          <p:cNvPr id="93188" name="Picture 4"/>
          <p:cNvPicPr>
            <a:picLocks noChangeAspect="1" noChangeArrowheads="1"/>
          </p:cNvPicPr>
          <p:nvPr/>
        </p:nvPicPr>
        <p:blipFill>
          <a:blip r:embed="rId3" cstate="print"/>
          <a:srcRect/>
          <a:stretch>
            <a:fillRect/>
          </a:stretch>
        </p:blipFill>
        <p:spPr bwMode="auto">
          <a:xfrm>
            <a:off x="6300192" y="5805264"/>
            <a:ext cx="2520280" cy="840093"/>
          </a:xfrm>
          <a:prstGeom prst="rect">
            <a:avLst/>
          </a:prstGeom>
          <a:noFill/>
          <a:ln w="9525">
            <a:noFill/>
            <a:miter lim="800000"/>
            <a:headEnd/>
            <a:tailEnd/>
          </a:ln>
        </p:spPr>
      </p:pic>
    </p:spTree>
    <p:extLst>
      <p:ext uri="{BB962C8B-B14F-4D97-AF65-F5344CB8AC3E}">
        <p14:creationId xmlns:p14="http://schemas.microsoft.com/office/powerpoint/2010/main" xmlns="" val="1680011231"/>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971600" y="260648"/>
            <a:ext cx="6912768" cy="523220"/>
          </a:xfrm>
          <a:prstGeom prst="rect">
            <a:avLst/>
          </a:prstGeom>
        </p:spPr>
        <p:txBody>
          <a:bodyPr wrap="square">
            <a:spAutoFit/>
          </a:bodyPr>
          <a:lstStyle/>
          <a:p>
            <a:r>
              <a:rPr lang="ru-RU"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Основные приёмы игры в баскетбол</a:t>
            </a:r>
            <a:endParaRPr lang="ru-RU" sz="2800" dirty="0"/>
          </a:p>
        </p:txBody>
      </p:sp>
      <p:sp>
        <p:nvSpPr>
          <p:cNvPr id="94210" name="Rectangle 2"/>
          <p:cNvSpPr>
            <a:spLocks noChangeArrowheads="1"/>
          </p:cNvSpPr>
          <p:nvPr/>
        </p:nvSpPr>
        <p:spPr bwMode="auto">
          <a:xfrm>
            <a:off x="395536" y="1196752"/>
            <a:ext cx="8100392"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rgbClr val="0070C0"/>
                </a:solidFill>
                <a:effectLst/>
                <a:latin typeface="Times New Roman" pitchFamily="18" charset="0"/>
                <a:ea typeface="Times New Roman" pitchFamily="18" charset="0"/>
                <a:cs typeface="Times New Roman" pitchFamily="18" charset="0"/>
              </a:rPr>
              <a:t>Бросок  мяча  по  кольцу: </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двумя руками  от  груди, после  бега  и  ловли  мяча, одной  рукой  от  плеча  с  прыжком  и  т.д.. </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l" defTabSz="914400" rtl="0" eaLnBrk="0" fontAlgn="base" latinLnBrk="0" hangingPunct="0">
              <a:lnSpc>
                <a:spcPct val="100000"/>
              </a:lnSpc>
              <a:spcBef>
                <a:spcPct val="0"/>
              </a:spcBef>
              <a:spcAft>
                <a:spcPct val="0"/>
              </a:spcAft>
              <a:buClrTx/>
              <a:buSzTx/>
              <a:buFontTx/>
              <a:buNone/>
              <a:tabLst/>
            </a:pP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94209" name="Picture 1"/>
          <p:cNvPicPr>
            <a:picLocks noChangeAspect="1" noChangeArrowheads="1"/>
          </p:cNvPicPr>
          <p:nvPr/>
        </p:nvPicPr>
        <p:blipFill>
          <a:blip r:embed="rId2" cstate="print"/>
          <a:srcRect/>
          <a:stretch>
            <a:fillRect/>
          </a:stretch>
        </p:blipFill>
        <p:spPr bwMode="auto">
          <a:xfrm>
            <a:off x="5724128" y="3789040"/>
            <a:ext cx="2555875" cy="1958975"/>
          </a:xfrm>
          <a:prstGeom prst="rect">
            <a:avLst/>
          </a:prstGeom>
          <a:noFill/>
        </p:spPr>
      </p:pic>
      <p:sp>
        <p:nvSpPr>
          <p:cNvPr id="94211" name="Rectangle 3"/>
          <p:cNvSpPr>
            <a:spLocks noChangeArrowheads="1"/>
          </p:cNvSpPr>
          <p:nvPr/>
        </p:nvSpPr>
        <p:spPr bwMode="auto">
          <a:xfrm>
            <a:off x="467544" y="2132856"/>
            <a:ext cx="8280920" cy="14773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rgbClr val="0070C0"/>
                </a:solidFill>
                <a:effectLst/>
                <a:latin typeface="Times New Roman" pitchFamily="18" charset="0"/>
                <a:ea typeface="Times New Roman" pitchFamily="18" charset="0"/>
                <a:cs typeface="Times New Roman" pitchFamily="18" charset="0"/>
              </a:rPr>
              <a:t>Бросок  мяча  двумя  руками  от  груди</a:t>
            </a:r>
            <a:r>
              <a:rPr kumimoji="0" lang="ru-RU" b="0" i="0" u="none" strike="noStrike" cap="none" normalizeH="0" baseline="0" dirty="0" smtClean="0">
                <a:ln>
                  <a:noFill/>
                </a:ln>
                <a:solidFill>
                  <a:srgbClr val="0070C0"/>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напоминает  технику  передачи  двумя  руками  от  груди. Мяч  лежит  в  ладонях. Плавным  круговым  движением  снизу  вверх  мяч  подтягивается  к  груди, затем, разгибая  ноги  и  выпрямляя  руки  вперед-вверх, мягким  толчком  пальцев  мяч  направляется  по  высокой  дуге  в  корзину. </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xmlns="" val="1680011231"/>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descr="https://centrsporta-nevskiy.ru/wp-content/uploads/2019/09/s1200.jpg"/>
          <p:cNvPicPr>
            <a:picLocks noChangeAspect="1" noChangeArrowheads="1"/>
          </p:cNvPicPr>
          <p:nvPr/>
        </p:nvPicPr>
        <p:blipFill>
          <a:blip r:embed="rId2" cstate="print"/>
          <a:srcRect/>
          <a:stretch>
            <a:fillRect/>
          </a:stretch>
        </p:blipFill>
        <p:spPr bwMode="auto">
          <a:xfrm>
            <a:off x="-684584" y="-315416"/>
            <a:ext cx="11430000" cy="7620000"/>
          </a:xfrm>
          <a:prstGeom prst="rect">
            <a:avLst/>
          </a:prstGeom>
          <a:noFill/>
        </p:spPr>
      </p:pic>
      <p:sp>
        <p:nvSpPr>
          <p:cNvPr id="3" name="Прямоугольник 2"/>
          <p:cNvSpPr/>
          <p:nvPr/>
        </p:nvSpPr>
        <p:spPr>
          <a:xfrm>
            <a:off x="251520" y="2492896"/>
            <a:ext cx="3816424" cy="830997"/>
          </a:xfrm>
          <a:prstGeom prst="rect">
            <a:avLst/>
          </a:prstGeom>
        </p:spPr>
        <p:txBody>
          <a:bodyPr wrap="square">
            <a:spAutoFit/>
          </a:bodyPr>
          <a:lstStyle/>
          <a:p>
            <a:endParaRPr lang="ru-RU" sz="4800" dirty="0"/>
          </a:p>
        </p:txBody>
      </p:sp>
    </p:spTree>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1" Type="http://schemas.openxmlformats.org/officeDocument/2006/relationships/image" Target="../media/image2.jpeg"/></Relationships>
</file>

<file path=ppt/theme/_rels/theme5.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Аптека">
  <a:themeElements>
    <a:clrScheme name="Аптека">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Аптека">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Аптека">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1_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4.xml><?xml version="1.0" encoding="utf-8"?>
<a:theme xmlns:a="http://schemas.openxmlformats.org/drawingml/2006/main" name="Остин">
  <a:themeElements>
    <a:clrScheme name="Остин">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Остин">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Остин">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5.xml><?xml version="1.0" encoding="utf-8"?>
<a:theme xmlns:a="http://schemas.openxmlformats.org/drawingml/2006/main" name="Яркая">
  <a:themeElements>
    <a:clrScheme name="Яркая">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Яркая">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Яркая">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ppt/theme/theme6.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796</TotalTime>
  <Words>1954</Words>
  <Application>Microsoft Office PowerPoint</Application>
  <PresentationFormat>Экран (4:3)</PresentationFormat>
  <Paragraphs>116</Paragraphs>
  <Slides>21</Slides>
  <Notes>4</Notes>
  <HiddenSlides>0</HiddenSlides>
  <MMClips>0</MMClips>
  <ScaleCrop>false</ScaleCrop>
  <HeadingPairs>
    <vt:vector size="4" baseType="variant">
      <vt:variant>
        <vt:lpstr>Тема</vt:lpstr>
      </vt:variant>
      <vt:variant>
        <vt:i4>5</vt:i4>
      </vt:variant>
      <vt:variant>
        <vt:lpstr>Заголовки слайдов</vt:lpstr>
      </vt:variant>
      <vt:variant>
        <vt:i4>21</vt:i4>
      </vt:variant>
    </vt:vector>
  </HeadingPairs>
  <TitlesOfParts>
    <vt:vector size="26" baseType="lpstr">
      <vt:lpstr>Тема Office</vt:lpstr>
      <vt:lpstr>Аптека</vt:lpstr>
      <vt:lpstr>1_Воздушный поток</vt:lpstr>
      <vt:lpstr>Остин</vt:lpstr>
      <vt:lpstr>Яркая</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НаСтЕнЬкА</dc:creator>
  <cp:lastModifiedBy>Татьяна</cp:lastModifiedBy>
  <cp:revision>86</cp:revision>
  <dcterms:created xsi:type="dcterms:W3CDTF">2013-09-06T15:20:39Z</dcterms:created>
  <dcterms:modified xsi:type="dcterms:W3CDTF">2020-04-12T05:50:04Z</dcterms:modified>
</cp:coreProperties>
</file>