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37" d="100"/>
          <a:sy n="37" d="100"/>
        </p:scale>
        <p:origin x="60" y="7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440D1-B01D-4288-8626-586710781F34}" type="datetimeFigureOut">
              <a:rPr lang="ru-RU" smtClean="0"/>
              <a:t>29.09.2019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B637C-4ED6-4CF1-969A-DE64D0E89B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40180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440D1-B01D-4288-8626-586710781F34}" type="datetimeFigureOut">
              <a:rPr lang="ru-RU" smtClean="0"/>
              <a:t>29.09.2019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B637C-4ED6-4CF1-969A-DE64D0E89B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33935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440D1-B01D-4288-8626-586710781F34}" type="datetimeFigureOut">
              <a:rPr lang="ru-RU" smtClean="0"/>
              <a:t>29.09.2019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B637C-4ED6-4CF1-969A-DE64D0E89B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60140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440D1-B01D-4288-8626-586710781F34}" type="datetimeFigureOut">
              <a:rPr lang="ru-RU" smtClean="0"/>
              <a:t>29.09.2019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B637C-4ED6-4CF1-969A-DE64D0E89B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21968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440D1-B01D-4288-8626-586710781F34}" type="datetimeFigureOut">
              <a:rPr lang="ru-RU" smtClean="0"/>
              <a:t>29.09.2019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B637C-4ED6-4CF1-969A-DE64D0E89B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32007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440D1-B01D-4288-8626-586710781F34}" type="datetimeFigureOut">
              <a:rPr lang="ru-RU" smtClean="0"/>
              <a:t>29.09.2019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B637C-4ED6-4CF1-969A-DE64D0E89B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41036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440D1-B01D-4288-8626-586710781F34}" type="datetimeFigureOut">
              <a:rPr lang="ru-RU" smtClean="0"/>
              <a:t>29.09.2019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B637C-4ED6-4CF1-969A-DE64D0E89B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8319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440D1-B01D-4288-8626-586710781F34}" type="datetimeFigureOut">
              <a:rPr lang="ru-RU" smtClean="0"/>
              <a:t>29.09.2019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B637C-4ED6-4CF1-969A-DE64D0E89B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57968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440D1-B01D-4288-8626-586710781F34}" type="datetimeFigureOut">
              <a:rPr lang="ru-RU" smtClean="0"/>
              <a:t>29.09.2019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B637C-4ED6-4CF1-969A-DE64D0E89B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03198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440D1-B01D-4288-8626-586710781F34}" type="datetimeFigureOut">
              <a:rPr lang="ru-RU" smtClean="0"/>
              <a:t>29.09.2019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B637C-4ED6-4CF1-969A-DE64D0E89B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74253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440D1-B01D-4288-8626-586710781F34}" type="datetimeFigureOut">
              <a:rPr lang="ru-RU" smtClean="0"/>
              <a:t>29.09.2019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B637C-4ED6-4CF1-969A-DE64D0E89B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94834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B440D1-B01D-4288-8626-586710781F34}" type="datetimeFigureOut">
              <a:rPr lang="ru-RU" smtClean="0"/>
              <a:t>29.09.2019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8B637C-4ED6-4CF1-969A-DE64D0E89B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3814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4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751466"/>
          </a:xfrm>
        </p:spPr>
        <p:txBody>
          <a:bodyPr>
            <a:noAutofit/>
          </a:bodyPr>
          <a:lstStyle/>
          <a:p>
            <a:r>
              <a:rPr lang="ru-RU" sz="7200" dirty="0">
                <a:solidFill>
                  <a:srgbClr val="8064A2">
                    <a:lumMod val="50000"/>
                  </a:srgbClr>
                </a:solidFill>
                <a:latin typeface="Calibri"/>
              </a:rPr>
              <a:t>Проектная деятельность на уроках технологии</a:t>
            </a:r>
            <a:endParaRPr lang="ru-RU" sz="7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236277"/>
            <a:ext cx="9144000" cy="2328499"/>
          </a:xfrm>
        </p:spPr>
        <p:txBody>
          <a:bodyPr>
            <a:normAutofit fontScale="25000" lnSpcReduction="20000"/>
          </a:bodyPr>
          <a:lstStyle/>
          <a:p>
            <a:pPr lvl="0" algn="l">
              <a:lnSpc>
                <a:spcPct val="100000"/>
              </a:lnSpc>
              <a:spcBef>
                <a:spcPct val="20000"/>
              </a:spcBef>
            </a:pPr>
            <a:r>
              <a:rPr lang="ru-RU" sz="12800" b="1" dirty="0" err="1" smtClean="0">
                <a:solidFill>
                  <a:prstClr val="black"/>
                </a:solidFill>
              </a:rPr>
              <a:t>Мухамедшина</a:t>
            </a:r>
            <a:r>
              <a:rPr lang="ru-RU" sz="12800" b="1" dirty="0" smtClean="0">
                <a:solidFill>
                  <a:prstClr val="black"/>
                </a:solidFill>
              </a:rPr>
              <a:t> Наталия Рашидовна</a:t>
            </a:r>
            <a:r>
              <a:rPr lang="ru-RU" sz="9000" dirty="0" smtClean="0">
                <a:solidFill>
                  <a:prstClr val="black"/>
                </a:solidFill>
              </a:rPr>
              <a:t>, </a:t>
            </a:r>
            <a:endParaRPr lang="ru-RU" sz="9000" dirty="0">
              <a:solidFill>
                <a:prstClr val="black"/>
              </a:solidFill>
            </a:endParaRPr>
          </a:p>
          <a:p>
            <a:pPr lvl="0" algn="l">
              <a:lnSpc>
                <a:spcPct val="100000"/>
              </a:lnSpc>
              <a:spcBef>
                <a:spcPct val="20000"/>
              </a:spcBef>
            </a:pPr>
            <a:r>
              <a:rPr lang="ru-RU" sz="9000" dirty="0">
                <a:solidFill>
                  <a:prstClr val="black"/>
                </a:solidFill>
              </a:rPr>
              <a:t>учитель технологии </a:t>
            </a:r>
            <a:r>
              <a:rPr lang="ru-RU" sz="9000" dirty="0" smtClean="0">
                <a:solidFill>
                  <a:prstClr val="black"/>
                </a:solidFill>
              </a:rPr>
              <a:t> </a:t>
            </a:r>
            <a:endParaRPr lang="ru-RU" sz="9000" dirty="0">
              <a:solidFill>
                <a:prstClr val="black"/>
              </a:solidFill>
            </a:endParaRPr>
          </a:p>
          <a:p>
            <a:pPr lvl="0" algn="l">
              <a:lnSpc>
                <a:spcPct val="100000"/>
              </a:lnSpc>
              <a:spcBef>
                <a:spcPct val="20000"/>
              </a:spcBef>
            </a:pPr>
            <a:r>
              <a:rPr lang="ru-RU" sz="12800" dirty="0" smtClean="0">
                <a:solidFill>
                  <a:prstClr val="black"/>
                </a:solidFill>
              </a:rPr>
              <a:t>МОУ «ООШ </a:t>
            </a:r>
            <a:r>
              <a:rPr lang="ru-RU" sz="12800" dirty="0">
                <a:solidFill>
                  <a:prstClr val="black"/>
                </a:solidFill>
              </a:rPr>
              <a:t>№</a:t>
            </a:r>
            <a:r>
              <a:rPr lang="ru-RU" sz="12800" dirty="0" smtClean="0">
                <a:solidFill>
                  <a:prstClr val="black"/>
                </a:solidFill>
              </a:rPr>
              <a:t>10» </a:t>
            </a:r>
            <a:endParaRPr lang="ru-RU" sz="12800" dirty="0">
              <a:solidFill>
                <a:prstClr val="black"/>
              </a:solidFill>
            </a:endParaRPr>
          </a:p>
          <a:p>
            <a:pPr lvl="0" algn="l">
              <a:lnSpc>
                <a:spcPct val="100000"/>
              </a:lnSpc>
              <a:spcBef>
                <a:spcPct val="20000"/>
              </a:spcBef>
            </a:pPr>
            <a:r>
              <a:rPr lang="ru-RU" sz="9000" dirty="0" err="1">
                <a:solidFill>
                  <a:prstClr val="black"/>
                </a:solidFill>
              </a:rPr>
              <a:t>Энгельсского</a:t>
            </a:r>
            <a:r>
              <a:rPr lang="ru-RU" sz="9000" dirty="0">
                <a:solidFill>
                  <a:prstClr val="black"/>
                </a:solidFill>
              </a:rPr>
              <a:t> муниципального района  Саратовской </a:t>
            </a:r>
            <a:r>
              <a:rPr lang="ru-RU" sz="9000" dirty="0" smtClean="0">
                <a:solidFill>
                  <a:prstClr val="black"/>
                </a:solidFill>
              </a:rPr>
              <a:t>области</a:t>
            </a:r>
          </a:p>
          <a:p>
            <a:pPr lvl="0" algn="l">
              <a:lnSpc>
                <a:spcPct val="100000"/>
              </a:lnSpc>
              <a:spcBef>
                <a:spcPct val="20000"/>
              </a:spcBef>
            </a:pPr>
            <a:endParaRPr lang="ru-RU" dirty="0">
              <a:solidFill>
                <a:prstClr val="black"/>
              </a:solidFill>
            </a:endParaRPr>
          </a:p>
          <a:p>
            <a:pPr lvl="0">
              <a:lnSpc>
                <a:spcPct val="100000"/>
              </a:lnSpc>
              <a:spcBef>
                <a:spcPct val="20000"/>
              </a:spcBef>
            </a:pPr>
            <a:endParaRPr lang="ru-RU" sz="800" dirty="0">
              <a:solidFill>
                <a:prstClr val="black">
                  <a:tint val="75000"/>
                </a:prstClr>
              </a:solidFill>
            </a:endParaRPr>
          </a:p>
          <a:p>
            <a:r>
              <a:rPr lang="ru-RU" sz="11200" b="1" i="1" kern="0" dirty="0">
                <a:solidFill>
                  <a:prstClr val="black"/>
                </a:solidFill>
              </a:rPr>
              <a:t>г. Энгельс  </a:t>
            </a:r>
            <a:r>
              <a:rPr lang="ru-RU" sz="11200" b="1" i="1" kern="0" dirty="0" smtClean="0">
                <a:solidFill>
                  <a:prstClr val="black"/>
                </a:solidFill>
              </a:rPr>
              <a:t>2019 </a:t>
            </a:r>
            <a:r>
              <a:rPr lang="ru-RU" sz="11200" b="1" i="1" kern="0" dirty="0">
                <a:solidFill>
                  <a:prstClr val="black"/>
                </a:solidFill>
              </a:rPr>
              <a:t>г</a:t>
            </a:r>
            <a:endParaRPr lang="ru-RU" sz="11200" dirty="0"/>
          </a:p>
        </p:txBody>
      </p:sp>
    </p:spTree>
    <p:extLst>
      <p:ext uri="{BB962C8B-B14F-4D97-AF65-F5344CB8AC3E}">
        <p14:creationId xmlns:p14="http://schemas.microsoft.com/office/powerpoint/2010/main" val="33260520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-496389"/>
            <a:ext cx="9144000" cy="7132320"/>
          </a:xfrm>
        </p:spPr>
        <p:txBody>
          <a:bodyPr>
            <a:normAutofit fontScale="90000"/>
          </a:bodyPr>
          <a:lstStyle/>
          <a:p>
            <a:pPr lvl="0">
              <a:lnSpc>
                <a:spcPct val="100000"/>
              </a:lnSpc>
              <a:spcBef>
                <a:spcPct val="20000"/>
              </a:spcBef>
            </a:pPr>
            <a:r>
              <a:rPr lang="ru-RU" sz="400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Современный образовательный процесс немыслим без поиска новых, более эффективных технологий, призванных содействовать развитию творческих способностей обучающихся</a:t>
            </a:r>
            <a:r>
              <a:rPr lang="ru-RU" sz="4000" dirty="0" smtClean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,  </a:t>
            </a:r>
            <a:r>
              <a:rPr lang="ru-RU" sz="400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формированию </a:t>
            </a:r>
            <a:r>
              <a:rPr lang="ru-RU" sz="4000" dirty="0" smtClean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навыков ручного труда, а также саморазвитию </a:t>
            </a:r>
            <a:r>
              <a:rPr lang="ru-RU" sz="400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и </a:t>
            </a:r>
            <a:r>
              <a:rPr lang="ru-RU" sz="4000" dirty="0" smtClean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самообразованию, </a:t>
            </a:r>
            <a:r>
              <a:rPr lang="ru-RU" sz="400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этим требованиям в полной мере отвечает проектная деятельность в учебном процессе на уроках технологии</a:t>
            </a:r>
            <a:r>
              <a:rPr lang="ru-RU" sz="240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/>
            </a:r>
            <a:br>
              <a:rPr lang="ru-RU" sz="240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6217920"/>
            <a:ext cx="9144000" cy="156754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848247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39788" y="457200"/>
            <a:ext cx="6658292" cy="1005840"/>
          </a:xfrm>
        </p:spPr>
        <p:txBody>
          <a:bodyPr/>
          <a:lstStyle/>
          <a:p>
            <a:r>
              <a:rPr lang="ru-RU" dirty="0" smtClean="0"/>
              <a:t>1  «СИТУАЦИЯ УСПЕХА» от малого к великому </a:t>
            </a:r>
            <a:endParaRPr lang="ru-RU" dirty="0"/>
          </a:p>
        </p:txBody>
      </p:sp>
      <p:pic>
        <p:nvPicPr>
          <p:cNvPr id="7" name="Рисунок 6"/>
          <p:cNvPicPr>
            <a:picLocks noGrp="1" noChangeAspect="1"/>
          </p:cNvPicPr>
          <p:nvPr>
            <p:ph type="pic" idx="1"/>
          </p:nvPr>
        </p:nvPicPr>
        <p:blipFill>
          <a:blip r:embed="rId3"/>
          <a:srcRect l="46731" r="46731"/>
          <a:stretch>
            <a:fillRect/>
          </a:stretch>
        </p:blipFill>
        <p:spPr>
          <a:xfrm>
            <a:off x="8334375" y="987425"/>
            <a:ext cx="3021013" cy="4873625"/>
          </a:xfrm>
          <a:prstGeom prst="rect">
            <a:avLst/>
          </a:prstGeom>
        </p:spPr>
      </p:pic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839788" y="1724297"/>
            <a:ext cx="6658292" cy="4144691"/>
          </a:xfrm>
        </p:spPr>
        <p:txBody>
          <a:bodyPr>
            <a:normAutofit fontScale="92500"/>
          </a:bodyPr>
          <a:lstStyle/>
          <a:p>
            <a:pPr lvl="0">
              <a:lnSpc>
                <a:spcPct val="100000"/>
              </a:lnSpc>
              <a:spcBef>
                <a:spcPct val="20000"/>
              </a:spcBef>
            </a:pPr>
            <a:r>
              <a:rPr lang="ru-RU" sz="2800" dirty="0">
                <a:solidFill>
                  <a:prstClr val="black"/>
                </a:solidFill>
              </a:rPr>
              <a:t>Проектная деятельность заинтересовывает учащихся, если они знают, что их проект будет </a:t>
            </a:r>
            <a:r>
              <a:rPr lang="ru-RU" sz="2800" dirty="0" smtClean="0">
                <a:solidFill>
                  <a:prstClr val="black"/>
                </a:solidFill>
              </a:rPr>
              <a:t>востребован. Выбирая </a:t>
            </a:r>
            <a:r>
              <a:rPr lang="ru-RU" sz="2800" dirty="0">
                <a:solidFill>
                  <a:prstClr val="black"/>
                </a:solidFill>
              </a:rPr>
              <a:t>тему проекта и выполняя его, школьники учатся выявлять потребности </a:t>
            </a:r>
            <a:r>
              <a:rPr lang="ru-RU" sz="2800" dirty="0" smtClean="0">
                <a:solidFill>
                  <a:prstClr val="black"/>
                </a:solidFill>
              </a:rPr>
              <a:t>, </a:t>
            </a:r>
            <a:r>
              <a:rPr lang="ru-RU" sz="2800" dirty="0">
                <a:solidFill>
                  <a:prstClr val="black"/>
                </a:solidFill>
              </a:rPr>
              <a:t>находить возможности для </a:t>
            </a:r>
            <a:r>
              <a:rPr lang="ru-RU" sz="2800" dirty="0" smtClean="0">
                <a:solidFill>
                  <a:prstClr val="black"/>
                </a:solidFill>
              </a:rPr>
              <a:t> ее реализации проявляют инициативу, свои знания </a:t>
            </a:r>
            <a:r>
              <a:rPr lang="ru-RU" sz="2800" dirty="0">
                <a:solidFill>
                  <a:prstClr val="black"/>
                </a:solidFill>
              </a:rPr>
              <a:t>и </a:t>
            </a:r>
            <a:r>
              <a:rPr lang="ru-RU" sz="2800" dirty="0" smtClean="0">
                <a:solidFill>
                  <a:prstClr val="black"/>
                </a:solidFill>
              </a:rPr>
              <a:t>умения, </a:t>
            </a:r>
            <a:r>
              <a:rPr lang="ru-RU" sz="2800" dirty="0">
                <a:solidFill>
                  <a:prstClr val="black"/>
                </a:solidFill>
              </a:rPr>
              <a:t>проверяют себя в реальном деле, проявляют целеустремленность и </a:t>
            </a:r>
            <a:r>
              <a:rPr lang="ru-RU" sz="2800" dirty="0" smtClean="0">
                <a:solidFill>
                  <a:prstClr val="black"/>
                </a:solidFill>
              </a:rPr>
              <a:t>настойчивость ,учатся доводить начатое дело до конца</a:t>
            </a:r>
            <a:endParaRPr lang="ru-RU" sz="2800" dirty="0">
              <a:solidFill>
                <a:prstClr val="black"/>
              </a:solidFill>
            </a:endParaRPr>
          </a:p>
          <a:p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7520" y="622368"/>
            <a:ext cx="4574721" cy="6099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52592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tUpDiag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7651069" cy="770709"/>
          </a:xfrm>
        </p:spPr>
        <p:txBody>
          <a:bodyPr>
            <a:noAutofit/>
          </a:bodyPr>
          <a:lstStyle/>
          <a:p>
            <a:r>
              <a:rPr lang="ru-RU" sz="3600" b="1" i="1" dirty="0" smtClean="0">
                <a:solidFill>
                  <a:schemeClr val="accent2">
                    <a:lumMod val="75000"/>
                  </a:schemeClr>
                </a:solidFill>
              </a:rPr>
              <a:t>2   Главное творчество  и креативность</a:t>
            </a:r>
            <a:endParaRPr lang="ru-RU" sz="3600" b="1" i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70" r="17970"/>
          <a:stretch>
            <a:fillRect/>
          </a:stretch>
        </p:blipFill>
        <p:spPr>
          <a:xfrm>
            <a:off x="9013825" y="987425"/>
            <a:ext cx="2873375" cy="4873625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1567543"/>
            <a:ext cx="7651069" cy="4833257"/>
          </a:xfrm>
        </p:spPr>
        <p:txBody>
          <a:bodyPr>
            <a:normAutofit fontScale="77500" lnSpcReduction="20000"/>
          </a:bodyPr>
          <a:lstStyle/>
          <a:p>
            <a:pPr lvl="0">
              <a:lnSpc>
                <a:spcPct val="100000"/>
              </a:lnSpc>
              <a:spcBef>
                <a:spcPct val="20000"/>
              </a:spcBef>
            </a:pPr>
            <a:r>
              <a:rPr lang="ru-RU" sz="3600" b="1" dirty="0">
                <a:solidFill>
                  <a:prstClr val="black"/>
                </a:solidFill>
              </a:rPr>
              <a:t>Основной задачей обучения по методу проектов является исследование детьми вместе с учителем окружающей жизни. Все, что ребята делают, они должны делать сами: спланировать, выполнить, проанализировать, оценить и, естественно, понимать, зачем они это сделали:</a:t>
            </a:r>
          </a:p>
          <a:p>
            <a:pPr lvl="0">
              <a:lnSpc>
                <a:spcPct val="100000"/>
              </a:lnSpc>
              <a:spcBef>
                <a:spcPct val="20000"/>
              </a:spcBef>
            </a:pPr>
            <a:r>
              <a:rPr lang="ru-RU" sz="3600" b="1" dirty="0">
                <a:solidFill>
                  <a:prstClr val="black"/>
                </a:solidFill>
              </a:rPr>
              <a:t>а) выделение внутреннего учебного материала;</a:t>
            </a:r>
          </a:p>
          <a:p>
            <a:pPr lvl="0">
              <a:lnSpc>
                <a:spcPct val="100000"/>
              </a:lnSpc>
              <a:spcBef>
                <a:spcPct val="20000"/>
              </a:spcBef>
            </a:pPr>
            <a:r>
              <a:rPr lang="ru-RU" sz="3600" b="1" dirty="0">
                <a:solidFill>
                  <a:prstClr val="black"/>
                </a:solidFill>
              </a:rPr>
              <a:t>б) организация </a:t>
            </a:r>
            <a:r>
              <a:rPr lang="ru-RU" sz="3600" b="1" dirty="0" smtClean="0">
                <a:solidFill>
                  <a:prstClr val="black"/>
                </a:solidFill>
              </a:rPr>
              <a:t> </a:t>
            </a:r>
            <a:r>
              <a:rPr lang="ru-RU" sz="3600" b="1" dirty="0">
                <a:solidFill>
                  <a:prstClr val="black"/>
                </a:solidFill>
              </a:rPr>
              <a:t>деятельности;</a:t>
            </a:r>
          </a:p>
          <a:p>
            <a:pPr lvl="0">
              <a:lnSpc>
                <a:spcPct val="100000"/>
              </a:lnSpc>
              <a:spcBef>
                <a:spcPct val="20000"/>
              </a:spcBef>
            </a:pPr>
            <a:r>
              <a:rPr lang="ru-RU" sz="3600" b="1" dirty="0">
                <a:solidFill>
                  <a:prstClr val="black"/>
                </a:solidFill>
              </a:rPr>
              <a:t>в) обучение как непрерывная перестройка жизни и поднятие ее на высшие ступени</a:t>
            </a:r>
          </a:p>
          <a:p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20584631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8016829" cy="530225"/>
          </a:xfrm>
        </p:spPr>
        <p:txBody>
          <a:bodyPr>
            <a:normAutofit fontScale="90000"/>
          </a:bodyPr>
          <a:lstStyle/>
          <a:p>
            <a:r>
              <a:rPr lang="ru-RU" b="1" i="1" u="sng" dirty="0" smtClean="0"/>
              <a:t>3 «Я МОГУ ТВОРИТЬ»</a:t>
            </a:r>
            <a:endParaRPr lang="ru-RU" b="1" i="1" u="sng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87383" y="2057400"/>
            <a:ext cx="8125097" cy="3811588"/>
          </a:xfrm>
        </p:spPr>
        <p:txBody>
          <a:bodyPr>
            <a:normAutofit lnSpcReduction="10000"/>
          </a:bodyPr>
          <a:lstStyle/>
          <a:p>
            <a:pPr lvl="0">
              <a:lnSpc>
                <a:spcPct val="100000"/>
              </a:lnSpc>
              <a:spcBef>
                <a:spcPct val="20000"/>
              </a:spcBef>
            </a:pPr>
            <a:r>
              <a:rPr lang="ru-RU" sz="2400" dirty="0">
                <a:solidFill>
                  <a:prstClr val="black"/>
                </a:solidFill>
              </a:rPr>
              <a:t>Преимущества этой технологии это: энтузиазм в работе, заинтересованность детей, связь с реальной жизнью, выявление лидирующих позиций ребят, научная пытливость, умение работать в группе, самоконтроль, лучшая закрепленность знаний, дисциплинированность.</a:t>
            </a:r>
          </a:p>
          <a:p>
            <a:pPr lvl="0">
              <a:lnSpc>
                <a:spcPct val="100000"/>
              </a:lnSpc>
              <a:spcBef>
                <a:spcPct val="20000"/>
              </a:spcBef>
            </a:pPr>
            <a:r>
              <a:rPr lang="ru-RU" sz="2400" dirty="0">
                <a:solidFill>
                  <a:prstClr val="black"/>
                </a:solidFill>
              </a:rPr>
              <a:t>В основе метода проектов лежит развитие познавательных, творческих навыков учащихся, умений самостоятельно конструировать свои знания, умений ориентироваться в информационном пространстве, развитие критического </a:t>
            </a:r>
            <a:r>
              <a:rPr lang="ru-RU" sz="2400" dirty="0" smtClean="0">
                <a:solidFill>
                  <a:prstClr val="black"/>
                </a:solidFill>
              </a:rPr>
              <a:t>,креативного мышления</a:t>
            </a:r>
            <a:endParaRPr lang="ru-RU" sz="2400" dirty="0">
              <a:solidFill>
                <a:prstClr val="black"/>
              </a:solidFill>
            </a:endParaRPr>
          </a:p>
          <a:p>
            <a:endParaRPr lang="ru-RU" dirty="0"/>
          </a:p>
        </p:txBody>
      </p:sp>
      <p:pic>
        <p:nvPicPr>
          <p:cNvPr id="7" name="Рисунок 6"/>
          <p:cNvPicPr>
            <a:picLocks noGrp="1" noChangeAspect="1"/>
          </p:cNvPicPr>
          <p:nvPr>
            <p:ph type="pic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90" b="20390"/>
          <a:stretch>
            <a:fillRect/>
          </a:stretch>
        </p:blipFill>
        <p:spPr>
          <a:xfrm>
            <a:off x="8412480" y="987425"/>
            <a:ext cx="3387045" cy="4873625"/>
          </a:xfrm>
        </p:spPr>
      </p:pic>
    </p:spTree>
    <p:extLst>
      <p:ext uri="{BB962C8B-B14F-4D97-AF65-F5344CB8AC3E}">
        <p14:creationId xmlns:p14="http://schemas.microsoft.com/office/powerpoint/2010/main" val="18856612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7259183" cy="796834"/>
          </a:xfrm>
        </p:spPr>
        <p:txBody>
          <a:bodyPr/>
          <a:lstStyle/>
          <a:p>
            <a:r>
              <a:rPr lang="ru-RU" b="1" i="1" u="sng" dirty="0" smtClean="0"/>
              <a:t>4 « Я УМЕЮ ДЕЛАТЬ»</a:t>
            </a:r>
            <a:endParaRPr lang="ru-RU" b="1" i="1" u="sng" dirty="0"/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87" r="14387"/>
          <a:stretch>
            <a:fillRect/>
          </a:stretch>
        </p:blipFill>
        <p:spPr>
          <a:xfrm>
            <a:off x="8751888" y="987425"/>
            <a:ext cx="2952432" cy="4873625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7912326" cy="3811588"/>
          </a:xfrm>
        </p:spPr>
        <p:txBody>
          <a:bodyPr/>
          <a:lstStyle/>
          <a:p>
            <a:pPr lvl="0">
              <a:lnSpc>
                <a:spcPct val="100000"/>
              </a:lnSpc>
              <a:spcBef>
                <a:spcPct val="20000"/>
              </a:spcBef>
            </a:pPr>
            <a:r>
              <a:rPr lang="ru-RU" sz="2400" dirty="0">
                <a:solidFill>
                  <a:prstClr val="black"/>
                </a:solidFill>
              </a:rPr>
              <a:t>Метод проектов всегда предполагает решение какой-то проблемы. Работа по методу проектов предполагает не только наличие и осознание какой-то проблемы, но и процесс ее раскрытия, решения. Результаты выполненных проектов должны быть, что называется, "осязаемыми", предметными, т.е., если это теоретическая проблема, то конкретное ее решение, если практическая, конкретный практический результат, готовый к применению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697485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2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878477"/>
          </a:xfrm>
        </p:spPr>
        <p:txBody>
          <a:bodyPr>
            <a:normAutofit/>
          </a:bodyPr>
          <a:lstStyle/>
          <a:p>
            <a:r>
              <a:rPr lang="ru-RU" sz="4000" b="1" i="1" u="sng" dirty="0" smtClean="0"/>
              <a:t>5 «РЕКЛАМА»</a:t>
            </a:r>
            <a:endParaRPr lang="ru-RU" sz="4000" b="1" i="1" u="sng" dirty="0"/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39" r="14039"/>
          <a:stretch>
            <a:fillRect/>
          </a:stretch>
        </p:blipFill>
        <p:spPr>
          <a:xfrm>
            <a:off x="8934994" y="1335088"/>
            <a:ext cx="2812189" cy="4873625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1335088"/>
            <a:ext cx="7964578" cy="4533900"/>
          </a:xfrm>
        </p:spPr>
        <p:txBody>
          <a:bodyPr>
            <a:normAutofit fontScale="92500" lnSpcReduction="10000"/>
          </a:bodyPr>
          <a:lstStyle/>
          <a:p>
            <a:pPr lvl="0">
              <a:lnSpc>
                <a:spcPct val="100000"/>
              </a:lnSpc>
              <a:spcBef>
                <a:spcPct val="20000"/>
              </a:spcBef>
            </a:pPr>
            <a:r>
              <a:rPr lang="ru-RU" sz="2600" b="1" dirty="0">
                <a:solidFill>
                  <a:prstClr val="black"/>
                </a:solidFill>
              </a:rPr>
              <a:t>Умение пользоваться методом проектов — показатель высокой квалификации преподавателя, его прогрессивной методики обучения и развития. Недаром эти технологии относят к технологиям XXI века, предусматривающим прежде всего умение адаптироваться к стремительно изменяющимся условиям жизни человека постиндустриального общества.</a:t>
            </a:r>
          </a:p>
          <a:p>
            <a:pPr lvl="0">
              <a:lnSpc>
                <a:spcPct val="100000"/>
              </a:lnSpc>
              <a:spcBef>
                <a:spcPct val="20000"/>
              </a:spcBef>
            </a:pPr>
            <a:r>
              <a:rPr lang="ru-RU" sz="2600" b="1" dirty="0">
                <a:solidFill>
                  <a:prstClr val="black"/>
                </a:solidFill>
              </a:rPr>
              <a:t>Проектный метод обучения предполагает, что проектирование выполняется </a:t>
            </a:r>
            <a:r>
              <a:rPr lang="ru-RU" sz="2600" b="1" dirty="0" smtClean="0">
                <a:solidFill>
                  <a:prstClr val="black"/>
                </a:solidFill>
              </a:rPr>
              <a:t> </a:t>
            </a:r>
            <a:r>
              <a:rPr lang="ru-RU" sz="2600" b="1" dirty="0">
                <a:solidFill>
                  <a:prstClr val="black"/>
                </a:solidFill>
              </a:rPr>
              <a:t>вместе с  </a:t>
            </a:r>
            <a:r>
              <a:rPr lang="ru-RU" sz="2600" b="1" dirty="0" smtClean="0">
                <a:solidFill>
                  <a:prstClr val="black"/>
                </a:solidFill>
              </a:rPr>
              <a:t>учителем, </a:t>
            </a:r>
            <a:r>
              <a:rPr lang="ru-RU" sz="2600" b="1" dirty="0">
                <a:solidFill>
                  <a:prstClr val="black"/>
                </a:solidFill>
              </a:rPr>
              <a:t>строится </a:t>
            </a:r>
            <a:r>
              <a:rPr lang="ru-RU" sz="2600" b="1" dirty="0" smtClean="0">
                <a:solidFill>
                  <a:prstClr val="black"/>
                </a:solidFill>
              </a:rPr>
              <a:t> </a:t>
            </a:r>
            <a:r>
              <a:rPr lang="ru-RU" sz="2600" b="1" dirty="0">
                <a:solidFill>
                  <a:prstClr val="black"/>
                </a:solidFill>
              </a:rPr>
              <a:t>на педагогике сотрудничества, когда учитель </a:t>
            </a:r>
            <a:r>
              <a:rPr lang="ru-RU" sz="2600" b="1" dirty="0" smtClean="0">
                <a:solidFill>
                  <a:prstClr val="black"/>
                </a:solidFill>
              </a:rPr>
              <a:t> </a:t>
            </a:r>
            <a:r>
              <a:rPr lang="ru-RU" sz="2600" b="1" dirty="0">
                <a:solidFill>
                  <a:prstClr val="black"/>
                </a:solidFill>
              </a:rPr>
              <a:t>-</a:t>
            </a:r>
            <a:r>
              <a:rPr lang="ru-RU" sz="2600" b="1" dirty="0" smtClean="0">
                <a:solidFill>
                  <a:prstClr val="black"/>
                </a:solidFill>
              </a:rPr>
              <a:t>консультант, опытный руководитель </a:t>
            </a:r>
            <a:r>
              <a:rPr lang="ru-RU" sz="2600" b="1" dirty="0">
                <a:solidFill>
                  <a:prstClr val="black"/>
                </a:solidFill>
              </a:rPr>
              <a:t>творческой деятельностью учащихся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606589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53143" y="1499241"/>
            <a:ext cx="9483633" cy="23821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Важным требованием при отборе творческих проектов является их общественно полезная или личностная значимость.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Учет возможностей и интересов учителя, материально-технических ресурсов школьных мастерских предполагает подбор проектов с позиции возможностей и интересов учителя технологии и наличие материальной базы</a:t>
            </a:r>
            <a:endParaRPr kumimoji="0" lang="ru-RU" sz="2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652" y="4175760"/>
            <a:ext cx="2011680" cy="268224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6674" y="4297680"/>
            <a:ext cx="3413760" cy="256032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8776" y="4175760"/>
            <a:ext cx="1907177" cy="254290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4295" y="3606797"/>
            <a:ext cx="2333899" cy="3111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27702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48937" y="530803"/>
            <a:ext cx="10641874" cy="27515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Темы проектов выбираются учащимися самостоятельно или по рекомендации учителя. Проекты выполняются как индивидуально, так и в составе группы - временного, творческого коллектива.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Учащиеся должны выбрать для себя объект проектирования, тему проекта, т.е. изделие, которое они действительно хотели бы усовершенствовать, предложить на рынок, ввести в предметный мир, чтобы удовлетворить реальные потребности людей</a:t>
            </a:r>
            <a:endParaRPr kumimoji="0" lang="ru-RU" sz="2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7080" y="3988527"/>
            <a:ext cx="1883773" cy="251169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7766" y="4005943"/>
            <a:ext cx="1857647" cy="247686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2326" y="4197536"/>
            <a:ext cx="1727016" cy="230268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6255" y="4068720"/>
            <a:ext cx="1920240" cy="256032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457" y="3971109"/>
            <a:ext cx="1883773" cy="251169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0143" y="4050575"/>
            <a:ext cx="1837237" cy="2449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48897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22514" y="1499241"/>
            <a:ext cx="6035040" cy="38595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Труд современного человека приобретает всё более творческий характер. Именно на уроках технологии в школе мы развиваем творческую личность. На уроках технологии важно работать не по традиционным методам, а по методу проекта.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Работая по методу проекта можно учебную деятельность сделать более интересной и насыщенной. Тогда знания будут более глубокими и прочными</a:t>
            </a:r>
            <a:endParaRPr kumimoji="0" lang="ru-RU" sz="2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7609" y="988082"/>
            <a:ext cx="4040471" cy="4289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18751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ashHorz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31817" y="588413"/>
            <a:ext cx="6749143" cy="56076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А самым главным становится приобретение учащимися проектировочных и коммуникативных умений, что поможет учащимся в дальнейшем обучении.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Если учитель технологии использует метод проекта на своих занятиях, то полнее раскрывается его творческий потенциал. И обучаться у такого учителя интереснее</a:t>
            </a:r>
            <a:endParaRPr kumimoji="0" lang="ru-RU" sz="32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5621" y="588413"/>
            <a:ext cx="3843201" cy="5124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6943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18904" y="694045"/>
            <a:ext cx="786383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200" b="1" i="0" u="none" strike="noStrike" kern="0" cap="none" spc="0" normalizeH="0" baseline="0" noProof="0" dirty="0" smtClean="0">
                <a:ln>
                  <a:noFill/>
                </a:ln>
                <a:solidFill>
                  <a:srgbClr val="8064A2">
                    <a:lumMod val="75000"/>
                  </a:srgbClr>
                </a:solidFill>
                <a:effectLst/>
                <a:uLnTx/>
                <a:uFillTx/>
                <a:ea typeface="+mj-ea"/>
                <a:cs typeface="+mj-cs"/>
              </a:rPr>
              <a:t>Спасибо за внимание.    Творческих успехов!</a:t>
            </a:r>
            <a:endParaRPr kumimoji="0" lang="ru-RU" sz="72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5622" y="1031965"/>
            <a:ext cx="3529693" cy="495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1066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52</TotalTime>
  <Words>629</Words>
  <Application>Microsoft Office PowerPoint</Application>
  <PresentationFormat>Широкоэкранный</PresentationFormat>
  <Paragraphs>33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Проектная деятельность на уроках технологии</vt:lpstr>
      <vt:lpstr>Современный образовательный процесс немыслим без поиска новых, более эффективных технологий, призванных содействовать развитию творческих способностей обучающихся,  формированию навыков ручного труда, а также саморазвитию и самообразованию, этим требованиям в полной мере отвечает проектная деятельность в учебном процессе на уроках технологии </vt:lpstr>
      <vt:lpstr>1  «СИТУАЦИЯ УСПЕХА» от малого к великому </vt:lpstr>
      <vt:lpstr>2   Главное творчество  и креативность</vt:lpstr>
      <vt:lpstr>3 «Я МОГУ ТВОРИТЬ»</vt:lpstr>
      <vt:lpstr>4 « Я УМЕЮ ДЕЛАТЬ»</vt:lpstr>
      <vt:lpstr>5 «РЕКЛАМА»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Проектная деятельность на уроках технологии</dc:title>
  <dc:creator>user</dc:creator>
  <cp:lastModifiedBy>user</cp:lastModifiedBy>
  <cp:revision>7</cp:revision>
  <dcterms:created xsi:type="dcterms:W3CDTF">2019-09-29T18:24:08Z</dcterms:created>
  <dcterms:modified xsi:type="dcterms:W3CDTF">2019-09-29T19:16:57Z</dcterms:modified>
</cp:coreProperties>
</file>