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20"/>
  </p:notesMasterIdLst>
  <p:sldIdLst>
    <p:sldId id="256" r:id="rId2"/>
    <p:sldId id="257" r:id="rId3"/>
    <p:sldId id="265" r:id="rId4"/>
    <p:sldId id="258" r:id="rId5"/>
    <p:sldId id="259" r:id="rId6"/>
    <p:sldId id="266" r:id="rId7"/>
    <p:sldId id="260" r:id="rId8"/>
    <p:sldId id="262" r:id="rId9"/>
    <p:sldId id="263" r:id="rId10"/>
    <p:sldId id="261" r:id="rId11"/>
    <p:sldId id="264" r:id="rId12"/>
    <p:sldId id="269" r:id="rId13"/>
    <p:sldId id="270" r:id="rId14"/>
    <p:sldId id="273" r:id="rId15"/>
    <p:sldId id="274" r:id="rId16"/>
    <p:sldId id="271" r:id="rId17"/>
    <p:sldId id="272" r:id="rId18"/>
    <p:sldId id="27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5147" autoAdjust="0"/>
    <p:restoredTop sz="94660"/>
  </p:normalViewPr>
  <p:slideViewPr>
    <p:cSldViewPr>
      <p:cViewPr varScale="1">
        <p:scale>
          <a:sx n="50" d="100"/>
          <a:sy n="50" d="100"/>
        </p:scale>
        <p:origin x="-1608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9E762-8D76-467D-BD0E-56037828CF13}" type="datetimeFigureOut">
              <a:rPr lang="ru-RU" smtClean="0"/>
              <a:pPr/>
              <a:t>14.06.2015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A9A6D-01C2-4917-9778-56EB5151C92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A9A6D-01C2-4917-9778-56EB5151C920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234DD-0496-4FAB-8EA3-0D0BE15CFC5A}" type="datetimeFigureOut">
              <a:rPr lang="ru-RU" smtClean="0"/>
              <a:pPr/>
              <a:t>14.06.2015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575BB4C-AC8B-471E-845F-E6CC430803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234DD-0496-4FAB-8EA3-0D0BE15CFC5A}" type="datetimeFigureOut">
              <a:rPr lang="ru-RU" smtClean="0"/>
              <a:pPr/>
              <a:t>14.06.2015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575BB4C-AC8B-471E-845F-E6CC430803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234DD-0496-4FAB-8EA3-0D0BE15CFC5A}" type="datetimeFigureOut">
              <a:rPr lang="ru-RU" smtClean="0"/>
              <a:pPr/>
              <a:t>14.06.2015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5BB4C-AC8B-471E-845F-E6CC430803F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234DD-0496-4FAB-8EA3-0D0BE15CFC5A}" type="datetimeFigureOut">
              <a:rPr lang="ru-RU" smtClean="0"/>
              <a:pPr/>
              <a:t>14.06.2015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5BB4C-AC8B-471E-845F-E6CC430803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234DD-0496-4FAB-8EA3-0D0BE15CFC5A}" type="datetimeFigureOut">
              <a:rPr lang="ru-RU" smtClean="0"/>
              <a:pPr/>
              <a:t>14.06.2015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575BB4C-AC8B-471E-845F-E6CC430803F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234DD-0496-4FAB-8EA3-0D0BE15CFC5A}" type="datetimeFigureOut">
              <a:rPr lang="ru-RU" smtClean="0"/>
              <a:pPr/>
              <a:t>14.06.2015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5BB4C-AC8B-471E-845F-E6CC430803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234DD-0496-4FAB-8EA3-0D0BE15CFC5A}" type="datetimeFigureOut">
              <a:rPr lang="ru-RU" smtClean="0"/>
              <a:pPr/>
              <a:t>14.06.2015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5BB4C-AC8B-471E-845F-E6CC430803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234DD-0496-4FAB-8EA3-0D0BE15CFC5A}" type="datetimeFigureOut">
              <a:rPr lang="ru-RU" smtClean="0"/>
              <a:pPr/>
              <a:t>14.06.2015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5BB4C-AC8B-471E-845F-E6CC430803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234DD-0496-4FAB-8EA3-0D0BE15CFC5A}" type="datetimeFigureOut">
              <a:rPr lang="ru-RU" smtClean="0"/>
              <a:pPr/>
              <a:t>14.06.2015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5BB4C-AC8B-471E-845F-E6CC430803F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234DD-0496-4FAB-8EA3-0D0BE15CFC5A}" type="datetimeFigureOut">
              <a:rPr lang="ru-RU" smtClean="0"/>
              <a:pPr/>
              <a:t>14.06.2015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5BB4C-AC8B-471E-845F-E6CC430803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234DD-0496-4FAB-8EA3-0D0BE15CFC5A}" type="datetimeFigureOut">
              <a:rPr lang="ru-RU" smtClean="0"/>
              <a:pPr/>
              <a:t>14.06.2015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5BB4C-AC8B-471E-845F-E6CC430803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3E234DD-0496-4FAB-8EA3-0D0BE15CFC5A}" type="datetimeFigureOut">
              <a:rPr lang="ru-RU" smtClean="0"/>
              <a:pPr/>
              <a:t>14.06.2015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575BB4C-AC8B-471E-845F-E6CC430803F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3042" y="1785926"/>
            <a:ext cx="6357982" cy="2143140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Подготовительный этап коррекционной работы  </a:t>
            </a:r>
            <a:br>
              <a:rPr lang="ru-RU" sz="4000" dirty="0" smtClean="0"/>
            </a:br>
            <a:r>
              <a:rPr lang="ru-RU" sz="4000" dirty="0" smtClean="0"/>
              <a:t>речевых нарушений.              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86050" y="4929198"/>
            <a:ext cx="6172200" cy="1371600"/>
          </a:xfrm>
        </p:spPr>
        <p:txBody>
          <a:bodyPr>
            <a:normAutofit fontScale="92500"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Учитель-логопед МБОУ  «СШ№15»  Левкина И.Н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428868"/>
            <a:ext cx="7467600" cy="1143000"/>
          </a:xfrm>
        </p:spPr>
        <p:txBody>
          <a:bodyPr>
            <a:noAutofit/>
          </a:bodyPr>
          <a:lstStyle/>
          <a:p>
            <a:r>
              <a:rPr lang="ru-RU" sz="2000" dirty="0" smtClean="0"/>
              <a:t>Коррекционная работа речевых нарушений осуществляется поэтапно.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при этом различают 4 основных этапа: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1600" dirty="0" smtClean="0"/>
              <a:t>    - </a:t>
            </a:r>
            <a:r>
              <a:rPr lang="ru-RU" sz="1600" b="1" dirty="0" smtClean="0"/>
              <a:t>подготовительный;</a:t>
            </a:r>
            <a:br>
              <a:rPr lang="ru-RU" sz="1600" b="1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>    - постановка звука;</a:t>
            </a:r>
            <a:br>
              <a:rPr lang="ru-RU" sz="1600" b="1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>    -автоматизация звука;</a:t>
            </a:r>
            <a:br>
              <a:rPr lang="ru-RU" sz="1600" b="1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>    - дифференциация  </a:t>
            </a:r>
            <a:r>
              <a:rPr lang="ru-RU" sz="1600" dirty="0" smtClean="0"/>
              <a:t>( в случае замены одного звука другим).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на каждом из этих этапов решаются определенные задачи и цели.</a:t>
            </a:r>
            <a:br>
              <a:rPr lang="ru-RU" sz="1600" dirty="0" smtClean="0"/>
            </a:br>
            <a:r>
              <a:rPr lang="ru-RU" sz="1600" dirty="0" smtClean="0"/>
              <a:t>             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Подготовительный этап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1357298"/>
            <a:ext cx="59293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b="1" dirty="0" smtClean="0"/>
              <a:t>Цель этапа:</a:t>
            </a:r>
          </a:p>
          <a:p>
            <a:r>
              <a:rPr lang="ru-RU" b="1" dirty="0" smtClean="0"/>
              <a:t> </a:t>
            </a:r>
            <a:r>
              <a:rPr lang="ru-RU" dirty="0" smtClean="0"/>
              <a:t>подготовить речеслуховой и </a:t>
            </a:r>
            <a:r>
              <a:rPr lang="ru-RU" dirty="0" err="1" smtClean="0"/>
              <a:t>речедвигательный</a:t>
            </a:r>
            <a:r>
              <a:rPr lang="ru-RU" dirty="0" smtClean="0"/>
              <a:t> анализаторы к правильному восприятию и воспроизведению звука. </a:t>
            </a:r>
          </a:p>
          <a:p>
            <a:endParaRPr lang="ru-RU" dirty="0" smtClean="0"/>
          </a:p>
          <a:p>
            <a:r>
              <a:rPr lang="ru-RU" dirty="0" smtClean="0"/>
              <a:t> Подготовительный этап включает в себя следующие  разделы: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1.   Формирование точных движений органов артикуляции: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2.   Формирование направленной воздушной струи.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3.   Развитие мелкой моторики.</a:t>
            </a:r>
          </a:p>
          <a:p>
            <a:endParaRPr lang="ru-RU" dirty="0" smtClean="0"/>
          </a:p>
          <a:p>
            <a:r>
              <a:rPr lang="ru-RU" dirty="0" smtClean="0"/>
              <a:t>  4.   Развитие фонематических процессов.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857232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100" b="1" i="1" dirty="0" smtClean="0">
                <a:solidFill>
                  <a:schemeClr val="bg2">
                    <a:lumMod val="25000"/>
                  </a:schemeClr>
                </a:solidFill>
              </a:rPr>
              <a:t>Формирование точных движений органов артикуляции осуществляется:</a:t>
            </a:r>
            <a:br>
              <a:rPr lang="ru-RU" sz="2100" b="1" i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100" b="1" i="1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2100" b="1" i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100" b="1" i="1" dirty="0" smtClean="0">
                <a:solidFill>
                  <a:schemeClr val="bg2">
                    <a:lumMod val="25000"/>
                  </a:schemeClr>
                </a:solidFill>
              </a:rPr>
              <a:t>              с помощью логопедического массажа;</a:t>
            </a:r>
            <a:br>
              <a:rPr lang="ru-RU" sz="2100" b="1" i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100" b="1" i="1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2100" b="1" i="1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100" b="1" i="1" dirty="0" smtClean="0">
                <a:solidFill>
                  <a:schemeClr val="bg2">
                    <a:lumMod val="25000"/>
                  </a:schemeClr>
                </a:solidFill>
              </a:rPr>
              <a:t>              с помощью приёмов артикуляционной гимнастики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 rot="354810">
            <a:off x="2580714" y="2467981"/>
            <a:ext cx="223266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1" name="Содержимое 10" descr="http://ohdeti.ru/uploads/posts/2012-02/1329336947_individualny-logoped.jpg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 rot="428457">
            <a:off x="5006412" y="3723434"/>
            <a:ext cx="3751564" cy="2625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114017">
            <a:off x="342470" y="4394021"/>
            <a:ext cx="268605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000240"/>
            <a:ext cx="7467600" cy="2286008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chemeClr val="bg2">
                    <a:lumMod val="25000"/>
                  </a:schemeClr>
                </a:solidFill>
              </a:rPr>
              <a:t>цель артикуляционной гимнастики:</a:t>
            </a:r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br>
              <a:rPr lang="ru-RU" sz="18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18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  <a:t>выработка полноценных движений и определенных положений органов артикуляционного  аппарата, которые необходимы для правильного произношения звуков.</a:t>
            </a:r>
            <a:b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  <a:t>Гимнастика  способствует:</a:t>
            </a:r>
            <a:b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  <a:t>-</a:t>
            </a:r>
            <a:r>
              <a:rPr lang="ru-RU" sz="1600" dirty="0" smtClean="0"/>
              <a:t>  улучшению кровообращения артикуляционных органов и их иннервации;</a:t>
            </a:r>
            <a:br>
              <a:rPr lang="ru-RU" sz="1600" dirty="0" smtClean="0"/>
            </a:br>
            <a:r>
              <a:rPr lang="ru-RU" sz="1600" dirty="0" smtClean="0"/>
              <a:t>- улучшению подвижности артикуляционных органов ;</a:t>
            </a:r>
            <a:br>
              <a:rPr lang="ru-RU" sz="1600" dirty="0" smtClean="0"/>
            </a:br>
            <a:r>
              <a:rPr lang="ru-RU" sz="1600" dirty="0" smtClean="0"/>
              <a:t>- укреплению мышечной системы языка, губ, щек;</a:t>
            </a:r>
            <a:br>
              <a:rPr lang="ru-RU" sz="1600" dirty="0" smtClean="0"/>
            </a:br>
            <a:r>
              <a:rPr lang="ru-RU" sz="1600" dirty="0" smtClean="0"/>
              <a:t>- увеличению амплитуды движений;</a:t>
            </a:r>
            <a:br>
              <a:rPr lang="ru-RU" sz="1600" dirty="0" smtClean="0"/>
            </a:br>
            <a:r>
              <a:rPr lang="ru-RU" sz="1600" dirty="0" smtClean="0"/>
              <a:t>- уменьшить </a:t>
            </a:r>
            <a:r>
              <a:rPr lang="ru-RU" sz="1600" dirty="0" err="1" smtClean="0"/>
              <a:t>спастичность</a:t>
            </a:r>
            <a:r>
              <a:rPr lang="ru-RU" sz="1600" dirty="0" smtClean="0"/>
              <a:t> арт.органов;</a:t>
            </a:r>
            <a:br>
              <a:rPr lang="ru-RU" sz="1600" dirty="0" smtClean="0"/>
            </a:br>
            <a:r>
              <a:rPr lang="ru-RU" sz="1600" dirty="0" smtClean="0"/>
              <a:t>- выработке у ребёнка навыка удерживать определённую    артикуляционную позу;</a:t>
            </a:r>
            <a:br>
              <a:rPr lang="ru-RU" sz="1600" dirty="0" smtClean="0"/>
            </a:br>
            <a:r>
              <a:rPr lang="ru-RU" sz="1600" dirty="0" smtClean="0"/>
              <a:t>- подготовке ребёнка к правильному произношению звуков. </a:t>
            </a: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1600" dirty="0" smtClean="0">
                <a:solidFill>
                  <a:schemeClr val="bg2">
                    <a:lumMod val="25000"/>
                  </a:schemeClr>
                </a:solidFill>
              </a:rPr>
              <a:t>    Упражнения должны быть целенаправленными : важно не их количество, а правильный подбор и качество выполнения. </a:t>
            </a:r>
            <a:endParaRPr lang="ru-RU" sz="16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Механизм реализации гимнастики: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071934" y="1571612"/>
            <a:ext cx="4714908" cy="5765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- 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</a:rPr>
              <a:t>соблюдение режима проведения (утром, перед завтраком, в течение 3-5мин.);</a:t>
            </a:r>
            <a:br>
              <a:rPr lang="ru-RU" sz="28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</a:rPr>
              <a:t>- правильная организация места: наличие зеркала, посадка – логопед и ребёнок перед зеркалом;</a:t>
            </a:r>
            <a:br>
              <a:rPr lang="ru-RU" sz="2800" dirty="0" smtClean="0">
                <a:solidFill>
                  <a:schemeClr val="bg2">
                    <a:lumMod val="25000"/>
                  </a:schemeClr>
                </a:solidFill>
              </a:rPr>
            </a:b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</a:rPr>
              <a:t>- упражнения выполняются в медленном темпе; при освоении ребёнком данного навыка – зеркало убирается.</a:t>
            </a:r>
            <a:br>
              <a:rPr lang="ru-RU" sz="2800" dirty="0" smtClean="0">
                <a:solidFill>
                  <a:schemeClr val="bg2">
                    <a:lumMod val="25000"/>
                  </a:schemeClr>
                </a:solidFill>
              </a:rPr>
            </a:br>
            <a:endParaRPr lang="ru-RU" sz="2800" dirty="0"/>
          </a:p>
        </p:txBody>
      </p:sp>
      <p:pic>
        <p:nvPicPr>
          <p:cNvPr id="4" name="Рисунок 3" descr="PC0501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1500174"/>
            <a:ext cx="3258543" cy="2357454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 descr="Веселая-артикуляционная-гимнастика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4214818"/>
            <a:ext cx="3470013" cy="2309136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00034" y="285728"/>
            <a:ext cx="3143272" cy="4800600"/>
          </a:xfrm>
        </p:spPr>
        <p:txBody>
          <a:bodyPr>
            <a:noAutofit/>
          </a:bodyPr>
          <a:lstStyle/>
          <a:p>
            <a:r>
              <a:rPr lang="ru-RU" sz="2000" b="1" dirty="0" smtClean="0"/>
              <a:t>Комплексы артикуляционной гимнастики:</a:t>
            </a:r>
          </a:p>
          <a:p>
            <a:r>
              <a:rPr lang="ru-RU" sz="2000" dirty="0" smtClean="0"/>
              <a:t> 1. упражнения для  </a:t>
            </a:r>
            <a:r>
              <a:rPr lang="ru-RU" sz="2000" b="1" dirty="0" smtClean="0"/>
              <a:t>губ и языка</a:t>
            </a:r>
            <a:r>
              <a:rPr lang="ru-RU" sz="2000" dirty="0" smtClean="0"/>
              <a:t>;</a:t>
            </a:r>
          </a:p>
          <a:p>
            <a:r>
              <a:rPr lang="ru-RU" sz="2000" dirty="0" smtClean="0"/>
              <a:t>  2. упражнения по выработке  навыка произношения  </a:t>
            </a:r>
            <a:r>
              <a:rPr lang="ru-RU" sz="2000" b="1" dirty="0" smtClean="0"/>
              <a:t>свистящих</a:t>
            </a:r>
            <a:r>
              <a:rPr lang="ru-RU" sz="2000" dirty="0" smtClean="0"/>
              <a:t>;</a:t>
            </a:r>
          </a:p>
          <a:p>
            <a:r>
              <a:rPr lang="ru-RU" sz="2000" dirty="0" smtClean="0"/>
              <a:t>  3.  упражнения для выработки навыка произношения </a:t>
            </a:r>
            <a:r>
              <a:rPr lang="ru-RU" sz="2000" b="1" dirty="0" smtClean="0"/>
              <a:t>шипящих</a:t>
            </a:r>
            <a:r>
              <a:rPr lang="ru-RU" sz="2000" dirty="0" smtClean="0"/>
              <a:t>;</a:t>
            </a:r>
          </a:p>
          <a:p>
            <a:r>
              <a:rPr lang="ru-RU" sz="2000" dirty="0" smtClean="0"/>
              <a:t>  4. упражнения для выработки навыка правильного произношения </a:t>
            </a:r>
            <a:r>
              <a:rPr lang="ru-RU" sz="2000" dirty="0" err="1" smtClean="0"/>
              <a:t>зв.-</a:t>
            </a:r>
            <a:r>
              <a:rPr lang="ru-RU" sz="2000" b="1" dirty="0" err="1" smtClean="0"/>
              <a:t>Л</a:t>
            </a:r>
            <a:r>
              <a:rPr lang="ru-RU" sz="2000" dirty="0" smtClean="0"/>
              <a:t>-;</a:t>
            </a:r>
          </a:p>
          <a:p>
            <a:r>
              <a:rPr lang="ru-RU" sz="2000" dirty="0" smtClean="0"/>
              <a:t>  5. упражнения для правильного произношения звука -Р-</a:t>
            </a:r>
            <a:endParaRPr lang="ru-RU" sz="2000" dirty="0"/>
          </a:p>
        </p:txBody>
      </p:sp>
      <p:pic>
        <p:nvPicPr>
          <p:cNvPr id="5" name="Содержимое 4" descr="4569_html_19af3a50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071934" y="357166"/>
            <a:ext cx="1716359" cy="1673089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  <p:pic>
        <p:nvPicPr>
          <p:cNvPr id="6" name="Рисунок 5" descr="4569_html_m76a06b9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826" y="214290"/>
            <a:ext cx="1964789" cy="178595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pic>
      <p:pic>
        <p:nvPicPr>
          <p:cNvPr id="7" name="Рисунок 6" descr="4569_html_34764e4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2143116"/>
            <a:ext cx="1918439" cy="178595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</p:pic>
      <p:pic>
        <p:nvPicPr>
          <p:cNvPr id="8" name="Рисунок 7" descr="4569_html_m712eef3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3702" y="2071678"/>
            <a:ext cx="1714512" cy="175963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p:pic>
        <p:nvPicPr>
          <p:cNvPr id="9" name="Рисунок 8" descr="4569_html_2199f1df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2264" y="3929066"/>
            <a:ext cx="1913578" cy="180497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  <p:pic>
        <p:nvPicPr>
          <p:cNvPr id="11" name="Рисунок 10" descr="4569_html_4e072be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7620" y="4000504"/>
            <a:ext cx="1967639" cy="1834330"/>
          </a:xfrm>
          <a:prstGeom prst="round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28662" y="285728"/>
            <a:ext cx="3008313" cy="5248292"/>
          </a:xfrm>
        </p:spPr>
        <p:txBody>
          <a:bodyPr>
            <a:normAutofit fontScale="62500" lnSpcReduction="20000"/>
          </a:bodyPr>
          <a:lstStyle/>
          <a:p>
            <a:endParaRPr lang="ru-RU" sz="1600" dirty="0" smtClean="0"/>
          </a:p>
          <a:p>
            <a:endParaRPr lang="ru-RU" sz="1600" dirty="0" smtClean="0"/>
          </a:p>
          <a:p>
            <a:r>
              <a:rPr lang="ru-RU" sz="2000" b="1" dirty="0" smtClean="0"/>
              <a:t> </a:t>
            </a:r>
            <a:r>
              <a:rPr lang="ru-RU" sz="2900" b="1" dirty="0" smtClean="0"/>
              <a:t>Показания логопедического массажа </a:t>
            </a:r>
          </a:p>
          <a:p>
            <a:endParaRPr lang="ru-RU" sz="2900" b="1" dirty="0" smtClean="0"/>
          </a:p>
          <a:p>
            <a:r>
              <a:rPr lang="ru-RU" sz="2900" b="1" dirty="0" smtClean="0"/>
              <a:t>            дизартрия</a:t>
            </a:r>
          </a:p>
          <a:p>
            <a:r>
              <a:rPr lang="ru-RU" sz="2900" b="1" dirty="0" smtClean="0"/>
              <a:t>(нормализация тонуса);</a:t>
            </a:r>
          </a:p>
          <a:p>
            <a:r>
              <a:rPr lang="ru-RU" sz="2900" b="1" dirty="0" smtClean="0"/>
              <a:t>            </a:t>
            </a:r>
            <a:r>
              <a:rPr lang="ru-RU" sz="2900" b="1" dirty="0" err="1" smtClean="0"/>
              <a:t>ринолалия</a:t>
            </a:r>
            <a:endParaRPr lang="ru-RU" sz="2900" b="1" dirty="0" smtClean="0"/>
          </a:p>
          <a:p>
            <a:r>
              <a:rPr lang="ru-RU" sz="2900" b="1" dirty="0" smtClean="0"/>
              <a:t>(размягчение рубцов);</a:t>
            </a:r>
          </a:p>
          <a:p>
            <a:r>
              <a:rPr lang="ru-RU" sz="2900" b="1" dirty="0" smtClean="0"/>
              <a:t>            заикание</a:t>
            </a:r>
          </a:p>
          <a:p>
            <a:r>
              <a:rPr lang="ru-RU" sz="2900" b="1" dirty="0" smtClean="0"/>
              <a:t>(релаксация);</a:t>
            </a:r>
          </a:p>
          <a:p>
            <a:r>
              <a:rPr lang="ru-RU" sz="2900" b="1" dirty="0" smtClean="0"/>
              <a:t>            </a:t>
            </a:r>
            <a:r>
              <a:rPr lang="ru-RU" sz="2900" b="1" dirty="0" err="1" smtClean="0"/>
              <a:t>дисфония</a:t>
            </a:r>
            <a:r>
              <a:rPr lang="ru-RU" sz="2900" b="1" dirty="0" smtClean="0"/>
              <a:t>;</a:t>
            </a:r>
          </a:p>
          <a:p>
            <a:r>
              <a:rPr lang="ru-RU" sz="2900" b="1" dirty="0" smtClean="0"/>
              <a:t>            </a:t>
            </a:r>
            <a:r>
              <a:rPr lang="ru-RU" sz="2900" b="1" dirty="0" err="1" smtClean="0"/>
              <a:t>дислалия</a:t>
            </a:r>
            <a:endParaRPr lang="ru-RU" sz="2900" b="1" dirty="0" smtClean="0"/>
          </a:p>
          <a:p>
            <a:r>
              <a:rPr lang="ru-RU" sz="2900" b="1" dirty="0" smtClean="0"/>
              <a:t> (растяжение</a:t>
            </a:r>
          </a:p>
          <a:p>
            <a:r>
              <a:rPr lang="ru-RU" sz="2900" b="1" dirty="0" smtClean="0"/>
              <a:t>подъязычной связки);</a:t>
            </a:r>
          </a:p>
          <a:p>
            <a:r>
              <a:rPr lang="ru-RU" sz="2900" b="1" dirty="0" smtClean="0"/>
              <a:t>      темповая задержка</a:t>
            </a:r>
          </a:p>
          <a:p>
            <a:r>
              <a:rPr lang="ru-RU" sz="2900" b="1" dirty="0" smtClean="0"/>
              <a:t>             развития</a:t>
            </a:r>
          </a:p>
          <a:p>
            <a:r>
              <a:rPr lang="ru-RU" sz="2900" b="1" dirty="0" smtClean="0"/>
              <a:t>(активирующий)</a:t>
            </a:r>
            <a:endParaRPr lang="ru-RU" sz="2900" dirty="0"/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85728"/>
            <a:ext cx="4071966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28596" y="0"/>
            <a:ext cx="3008313" cy="5929330"/>
          </a:xfrm>
        </p:spPr>
        <p:txBody>
          <a:bodyPr>
            <a:noAutofit/>
          </a:bodyPr>
          <a:lstStyle/>
          <a:p>
            <a:r>
              <a:rPr lang="ru-RU" sz="1800" b="1" dirty="0" smtClean="0"/>
              <a:t>Классический логопедический</a:t>
            </a:r>
          </a:p>
          <a:p>
            <a:r>
              <a:rPr lang="ru-RU" sz="1800" b="1" dirty="0" smtClean="0"/>
              <a:t>массаж</a:t>
            </a:r>
          </a:p>
          <a:p>
            <a:endParaRPr lang="ru-RU" sz="1800" b="1" dirty="0" smtClean="0"/>
          </a:p>
          <a:p>
            <a:r>
              <a:rPr lang="ru-RU" sz="1800" b="1" dirty="0" smtClean="0"/>
              <a:t>Массаж зондами и</a:t>
            </a:r>
          </a:p>
          <a:p>
            <a:r>
              <a:rPr lang="ru-RU" sz="1800" b="1" dirty="0" err="1" smtClean="0"/>
              <a:t>зондозаменителями</a:t>
            </a:r>
            <a:endParaRPr lang="ru-RU" sz="1800" b="1" dirty="0" smtClean="0"/>
          </a:p>
          <a:p>
            <a:endParaRPr lang="ru-RU" sz="1800" b="1" dirty="0" smtClean="0"/>
          </a:p>
          <a:p>
            <a:r>
              <a:rPr lang="ru-RU" sz="1800" b="1" dirty="0" smtClean="0"/>
              <a:t>Точечный массаж (БАТ)</a:t>
            </a:r>
          </a:p>
          <a:p>
            <a:endParaRPr lang="ru-RU" sz="1800" b="1" dirty="0" smtClean="0"/>
          </a:p>
          <a:p>
            <a:r>
              <a:rPr lang="ru-RU" sz="1800" b="1" dirty="0" smtClean="0"/>
              <a:t>Массаж рефлексогенных зон</a:t>
            </a:r>
          </a:p>
          <a:p>
            <a:endParaRPr lang="ru-RU" sz="1800" b="1" dirty="0" smtClean="0"/>
          </a:p>
          <a:p>
            <a:r>
              <a:rPr lang="ru-RU" sz="1800" b="1" dirty="0" smtClean="0"/>
              <a:t>Массаж с изотоническими</a:t>
            </a:r>
          </a:p>
          <a:p>
            <a:r>
              <a:rPr lang="ru-RU" sz="1800" b="1" dirty="0" smtClean="0"/>
              <a:t>упражнениями</a:t>
            </a:r>
          </a:p>
          <a:p>
            <a:endParaRPr lang="ru-RU" sz="1800" b="1" dirty="0" smtClean="0"/>
          </a:p>
          <a:p>
            <a:r>
              <a:rPr lang="ru-RU" sz="1800" b="1" dirty="0" err="1" smtClean="0"/>
              <a:t>Самомассаж</a:t>
            </a:r>
            <a:endParaRPr lang="ru-RU" sz="1800" b="1" dirty="0" smtClean="0"/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 rot="967687">
            <a:off x="3857620" y="500042"/>
            <a:ext cx="223266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348136">
            <a:off x="6572264" y="1071546"/>
            <a:ext cx="2400300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065236">
            <a:off x="3714744" y="3571876"/>
            <a:ext cx="268605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                         </a:t>
            </a:r>
            <a:r>
              <a:rPr lang="ru-RU" sz="2000" b="1" dirty="0" smtClean="0"/>
              <a:t>Формирование направленной воздушной струи.</a:t>
            </a: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/>
              <a:t>    </a:t>
            </a:r>
            <a:br>
              <a:rPr lang="ru-RU" sz="1800" b="1" dirty="0" smtClean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/>
              <a:t>        Основные рекомендации:</a:t>
            </a:r>
            <a:br>
              <a:rPr lang="ru-RU" sz="1800" b="1" dirty="0" smtClean="0"/>
            </a:br>
            <a:r>
              <a:rPr lang="ru-RU" sz="1800" b="1" dirty="0" smtClean="0"/>
              <a:t>       - </a:t>
            </a:r>
            <a:r>
              <a:rPr lang="ru-RU" sz="1800" dirty="0" smtClean="0"/>
              <a:t>упражнения проводятся в хорошо проветренном помещении;</a:t>
            </a:r>
            <a:br>
              <a:rPr lang="ru-RU" sz="1800" dirty="0" smtClean="0"/>
            </a:br>
            <a:r>
              <a:rPr lang="ru-RU" sz="1800" dirty="0" smtClean="0"/>
              <a:t>        -  контроль за осанкой ребенка (грудная клетка д.б. расправлена);</a:t>
            </a:r>
            <a:br>
              <a:rPr lang="ru-RU" sz="1800" dirty="0" smtClean="0"/>
            </a:br>
            <a:r>
              <a:rPr lang="ru-RU" sz="1800" dirty="0" smtClean="0"/>
              <a:t>           - вдох должен быть глубоким и спокойно проходить  через нос; </a:t>
            </a:r>
            <a:br>
              <a:rPr lang="ru-RU" sz="1800" dirty="0" smtClean="0"/>
            </a:br>
            <a:r>
              <a:rPr lang="ru-RU" sz="1800" dirty="0" smtClean="0"/>
              <a:t>           - выдох легкий через рот , длительный, без напряжения;</a:t>
            </a:r>
            <a:br>
              <a:rPr lang="ru-RU" sz="1800" dirty="0" smtClean="0"/>
            </a:br>
            <a:r>
              <a:rPr lang="ru-RU" sz="1800" dirty="0" smtClean="0"/>
              <a:t>           - кратковременность выполнения упражнений (до2</a:t>
            </a:r>
            <a:r>
              <a:rPr lang="ru-RU" sz="1800" baseline="30000" dirty="0" smtClean="0"/>
              <a:t>х </a:t>
            </a:r>
            <a:r>
              <a:rPr lang="ru-RU" sz="1800" dirty="0" smtClean="0"/>
              <a:t>мин.) т.к. гипервентиляция  может вызвать головокружение;</a:t>
            </a:r>
            <a:br>
              <a:rPr lang="ru-RU" sz="1800" dirty="0" smtClean="0"/>
            </a:br>
            <a:r>
              <a:rPr lang="ru-RU" sz="1800" dirty="0" smtClean="0"/>
              <a:t>           - количество и темп упражнений  (не больше 5 раз за один прием, в течение нескольких секунд);</a:t>
            </a:r>
            <a:br>
              <a:rPr lang="ru-RU" sz="1800" dirty="0" smtClean="0"/>
            </a:br>
            <a:r>
              <a:rPr lang="ru-RU" sz="1800" dirty="0" smtClean="0"/>
              <a:t>           -выдыхаемый воздух не задерживать ( щеки можно придерживать руками);</a:t>
            </a:r>
            <a:br>
              <a:rPr lang="ru-RU" sz="1800" dirty="0" smtClean="0"/>
            </a:br>
            <a:r>
              <a:rPr lang="ru-RU" sz="1800" dirty="0" smtClean="0"/>
              <a:t>           - контролировать точность выдыхаемой струи (с помощью ватки, поднесенной ко рту ребенка);</a:t>
            </a:r>
            <a:br>
              <a:rPr lang="ru-RU" sz="1800" dirty="0" smtClean="0"/>
            </a:br>
            <a:r>
              <a:rPr lang="ru-RU" sz="1800" dirty="0" smtClean="0"/>
              <a:t>           -упражнения могут выполняться под счет.</a:t>
            </a:r>
            <a:br>
              <a:rPr lang="ru-RU" sz="1800" dirty="0" smtClean="0"/>
            </a:br>
            <a:endParaRPr lang="ru-RU" sz="1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0" y="214290"/>
            <a:ext cx="3686172" cy="6858000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В системе логопедической работы по формированию воздушной струи можно выделить основные направления:</a:t>
            </a:r>
          </a:p>
          <a:p>
            <a:r>
              <a:rPr lang="ru-RU" sz="1800" dirty="0" smtClean="0"/>
              <a:t>           1.Дутьё при сомкнутых губах: упражнения: «Надуть два шарика»,«Перекатывание шариков»(раздувание щек) «Худенький огурчик»(втягивание щек).</a:t>
            </a:r>
          </a:p>
          <a:p>
            <a:r>
              <a:rPr lang="ru-RU" sz="1800" dirty="0" smtClean="0"/>
              <a:t>           2.Дутьё сквозь губы, вытянутые трубочкой:(дутьё на кусочки ватки ,кусочки салфетки, задувание свечи, дутьё с использованием дудочек, свистков, губной гармошки и т.д.)</a:t>
            </a:r>
          </a:p>
          <a:p>
            <a:r>
              <a:rPr lang="ru-RU" sz="1800" dirty="0" smtClean="0"/>
              <a:t>           3.Дутьё сквозь растянутые в улыбке губы.</a:t>
            </a:r>
          </a:p>
          <a:p>
            <a:r>
              <a:rPr lang="ru-RU" sz="1800" dirty="0" smtClean="0"/>
              <a:t>           4.Дутьё на язык.</a:t>
            </a:r>
            <a:endParaRPr lang="ru-RU" sz="1800" dirty="0"/>
          </a:p>
        </p:txBody>
      </p:sp>
      <p:pic>
        <p:nvPicPr>
          <p:cNvPr id="5" name="Содержимое 4" descr="2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 rot="460327">
            <a:off x="3428992" y="1071546"/>
            <a:ext cx="1965960" cy="2423160"/>
          </a:xfrm>
        </p:spPr>
      </p:pic>
      <p:pic>
        <p:nvPicPr>
          <p:cNvPr id="6" name="Рисунок 5" descr="6b5d7eb5117ec3c8c14b0ae52c010c3f.jp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39730">
            <a:off x="4917422" y="3545766"/>
            <a:ext cx="4009200" cy="3006900"/>
          </a:xfrm>
          <a:prstGeom prst="rect">
            <a:avLst/>
          </a:prstGeom>
        </p:spPr>
      </p:pic>
      <p:pic>
        <p:nvPicPr>
          <p:cNvPr id="7" name="Рисунок 6" descr="3fb7f43b767f8ddcf7f230c59730d1b7.jp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08118">
            <a:off x="5643570" y="571480"/>
            <a:ext cx="3261368" cy="244602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    </a:t>
            </a:r>
            <a:r>
              <a:rPr lang="ru-RU" sz="2400" b="1" dirty="0" smtClean="0"/>
              <a:t>Развитие мелкой моторики</a:t>
            </a:r>
            <a:r>
              <a:rPr lang="ru-RU" b="1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endParaRPr lang="ru-RU" sz="2000" dirty="0" smtClean="0"/>
          </a:p>
          <a:p>
            <a:pPr lvl="0"/>
            <a:r>
              <a:rPr lang="ru-RU" sz="2100" dirty="0" smtClean="0"/>
              <a:t> </a:t>
            </a:r>
            <a:r>
              <a:rPr lang="ru-RU" dirty="0" smtClean="0"/>
              <a:t>пальчиковая гимнастика;</a:t>
            </a:r>
          </a:p>
          <a:p>
            <a:pPr lvl="0"/>
            <a:r>
              <a:rPr lang="ru-RU" sz="2900" dirty="0" smtClean="0"/>
              <a:t> </a:t>
            </a:r>
            <a:r>
              <a:rPr lang="ru-RU" dirty="0" smtClean="0"/>
              <a:t>массаж рук;</a:t>
            </a:r>
          </a:p>
          <a:p>
            <a:pPr lvl="0"/>
            <a:r>
              <a:rPr lang="ru-RU" dirty="0" smtClean="0"/>
              <a:t> </a:t>
            </a:r>
            <a:r>
              <a:rPr lang="ru-RU" dirty="0" err="1" smtClean="0"/>
              <a:t>самомассаж</a:t>
            </a:r>
            <a:r>
              <a:rPr lang="ru-RU" dirty="0" smtClean="0"/>
              <a:t> пальцев рук;</a:t>
            </a:r>
          </a:p>
          <a:p>
            <a:pPr lvl="0"/>
            <a:r>
              <a:rPr lang="ru-RU" dirty="0" smtClean="0"/>
              <a:t> предметно-практическая деятельность </a:t>
            </a:r>
          </a:p>
          <a:p>
            <a:pPr lvl="0"/>
            <a:r>
              <a:rPr lang="ru-RU" dirty="0" smtClean="0"/>
              <a:t>(шнуровка, мозаика, нанизывание , плетение и т.д.).</a:t>
            </a:r>
          </a:p>
          <a:p>
            <a:pPr>
              <a:buNone/>
            </a:pPr>
            <a:endParaRPr lang="ru-RU" sz="2900" dirty="0" smtClean="0"/>
          </a:p>
          <a:p>
            <a:r>
              <a:rPr lang="ru-RU" dirty="0" smtClean="0"/>
              <a:t>Пальчиковая гимнастика способствует становлению детской речи, повышает работоспособность ребенка, стимулирует интеллектуальную и творческую деятельность, помогает ребенку в  рисовании, письме, в любой игровой и бытовой деятельности.</a:t>
            </a:r>
          </a:p>
          <a:p>
            <a:endParaRPr lang="ru-RU" dirty="0" smtClean="0"/>
          </a:p>
          <a:p>
            <a:endParaRPr lang="ru-RU" sz="2900" dirty="0" smtClean="0"/>
          </a:p>
          <a:p>
            <a:r>
              <a:rPr lang="ru-RU" sz="2900" dirty="0" smtClean="0"/>
              <a:t>« </a:t>
            </a:r>
            <a:r>
              <a:rPr lang="ru-RU" dirty="0" smtClean="0"/>
              <a:t>Ум  находится на кончике пальцев»  - говорил В.А.Сухомлинский.   </a:t>
            </a:r>
          </a:p>
          <a:p>
            <a:pPr>
              <a:buNone/>
            </a:pPr>
            <a:r>
              <a:rPr lang="ru-RU" dirty="0" smtClean="0"/>
              <a:t>             И с этим не поспоришь!</a:t>
            </a:r>
          </a:p>
        </p:txBody>
      </p:sp>
      <p:pic>
        <p:nvPicPr>
          <p:cNvPr id="4" name="Рисунок 3" descr="images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198" y="1214422"/>
            <a:ext cx="2872174" cy="2000264"/>
          </a:xfrm>
          <a:prstGeom prst="round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Рекомендации по проведению пальчиковой гимнастики :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686800" cy="2517780"/>
          </a:xfrm>
        </p:spPr>
        <p:txBody>
          <a:bodyPr>
            <a:normAutofit/>
          </a:bodyPr>
          <a:lstStyle/>
          <a:p>
            <a:r>
              <a:rPr lang="ru-RU" sz="1800" dirty="0" smtClean="0"/>
              <a:t>  медленный  темп;</a:t>
            </a:r>
          </a:p>
          <a:p>
            <a:r>
              <a:rPr lang="ru-RU" sz="1800" dirty="0" smtClean="0"/>
              <a:t> точность переключения движений с одного элемента на другой;</a:t>
            </a:r>
          </a:p>
          <a:p>
            <a:r>
              <a:rPr lang="ru-RU" sz="1800" dirty="0" smtClean="0"/>
              <a:t> последовательность отработки навыка руками (правой, левой ,двумя )-3-5 раз;</a:t>
            </a:r>
          </a:p>
          <a:p>
            <a:r>
              <a:rPr lang="ru-RU" sz="1800" dirty="0" smtClean="0"/>
              <a:t> точность инструкций спокойным, доброжелательным тоном;</a:t>
            </a:r>
          </a:p>
          <a:p>
            <a:r>
              <a:rPr lang="ru-RU" sz="1800" dirty="0" smtClean="0"/>
              <a:t> игровая форма  проведения ;</a:t>
            </a:r>
          </a:p>
          <a:p>
            <a:r>
              <a:rPr lang="ru-RU" sz="1800" dirty="0" smtClean="0"/>
              <a:t>сложность  в зависимости от уровня развития моторики рук ребёнка</a:t>
            </a:r>
          </a:p>
          <a:p>
            <a:r>
              <a:rPr lang="ru-RU" sz="1800" dirty="0" smtClean="0"/>
              <a:t> регулярность проведения.</a:t>
            </a:r>
          </a:p>
          <a:p>
            <a:endParaRPr lang="ru-RU" sz="1600" dirty="0"/>
          </a:p>
        </p:txBody>
      </p:sp>
      <p:pic>
        <p:nvPicPr>
          <p:cNvPr id="4" name="Рисунок 3" descr="slayd10_w500_h37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3714752"/>
            <a:ext cx="3817620" cy="28575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slayd9_w500_h37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714752"/>
            <a:ext cx="3817620" cy="285750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7158" y="285728"/>
            <a:ext cx="3500462" cy="5286412"/>
          </a:xfrm>
        </p:spPr>
        <p:txBody>
          <a:bodyPr>
            <a:noAutofit/>
          </a:bodyPr>
          <a:lstStyle/>
          <a:p>
            <a:r>
              <a:rPr lang="ru-RU" sz="2000" dirty="0" smtClean="0"/>
              <a:t>Основной задачей  </a:t>
            </a:r>
            <a:r>
              <a:rPr lang="ru-RU" sz="2000" b="1" dirty="0" smtClean="0"/>
              <a:t>массажа и </a:t>
            </a:r>
            <a:r>
              <a:rPr lang="ru-RU" sz="2000" b="1" dirty="0" err="1" smtClean="0"/>
              <a:t>самомассажа</a:t>
            </a:r>
            <a:r>
              <a:rPr lang="ru-RU" sz="2000" dirty="0" smtClean="0"/>
              <a:t>  является нормализация состояния тонуса мелких мышц кистей рук. Для этого используют приёмы  поглаживания, разминания,  растирания,  легкую вибрацию,  похлопывание. Можно инсценировать рифмованные истории, </a:t>
            </a:r>
            <a:r>
              <a:rPr lang="ru-RU" sz="2000" dirty="0" err="1" smtClean="0"/>
              <a:t>потешки</a:t>
            </a:r>
            <a:r>
              <a:rPr lang="ru-RU" sz="2000" dirty="0" smtClean="0"/>
              <a:t>. Всем знакома с детства “Сорока”, с помощью которой в процессе проговаривания взрослый производит поглаживания ладошки, затем поочерёдное растирание пальцев.</a:t>
            </a:r>
            <a:endParaRPr lang="ru-RU" sz="2000" dirty="0"/>
          </a:p>
        </p:txBody>
      </p:sp>
      <p:pic>
        <p:nvPicPr>
          <p:cNvPr id="5" name="Рисунок 4" descr="images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357166"/>
            <a:ext cx="3929090" cy="2943025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imag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3786190"/>
            <a:ext cx="3873830" cy="2601404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14282" y="214290"/>
            <a:ext cx="3500462" cy="4786346"/>
          </a:xfrm>
        </p:spPr>
        <p:txBody>
          <a:bodyPr>
            <a:noAutofit/>
          </a:bodyPr>
          <a:lstStyle/>
          <a:p>
            <a:pPr fontAlgn="base"/>
            <a:r>
              <a:rPr lang="ru-RU" sz="1800" b="1" dirty="0" smtClean="0"/>
              <a:t>Предметная деятельность</a:t>
            </a:r>
            <a:r>
              <a:rPr lang="ru-RU" sz="1800" dirty="0" smtClean="0"/>
              <a:t> включает в себя игры и действия с игрушками и предметами. Для тренировки пальцев рук следует давать ребенку перебирать сначала крупные предметы, а затем более мелкие. Для этих целей хороши деревянные раскрашенные бусы, нанизанные на резинку, пирамидки, мозаики, конструкторы, счётные палочки и многое другое.</a:t>
            </a:r>
          </a:p>
          <a:p>
            <a:pPr fontAlgn="base"/>
            <a:r>
              <a:rPr lang="ru-RU" sz="1800" b="1" dirty="0" smtClean="0"/>
              <a:t>Детям можно предложить следующие игры:</a:t>
            </a:r>
            <a:endParaRPr lang="ru-RU" sz="1800" dirty="0" smtClean="0"/>
          </a:p>
          <a:p>
            <a:r>
              <a:rPr lang="ru-RU" sz="1800" dirty="0" smtClean="0"/>
              <a:t>“Переложи игрушки”. Ребенок складывает в прозрачный сосуд мелкие предметы (пуговицы, фишки) сначала правой, затем, левой рукой.</a:t>
            </a:r>
            <a:endParaRPr lang="ru-RU" sz="1800" dirty="0"/>
          </a:p>
        </p:txBody>
      </p:sp>
      <p:pic>
        <p:nvPicPr>
          <p:cNvPr id="5" name="Рисунок 4" descr="images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34529">
            <a:off x="5243942" y="502767"/>
            <a:ext cx="3268394" cy="2772777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images (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3571876"/>
            <a:ext cx="3000396" cy="3000396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85720" y="0"/>
            <a:ext cx="8643998" cy="6715148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                           </a:t>
            </a:r>
            <a:r>
              <a:rPr lang="ru-RU" sz="2800" b="1" dirty="0" smtClean="0"/>
              <a:t>Развитие  фонематического  слуха.</a:t>
            </a:r>
          </a:p>
          <a:p>
            <a:endParaRPr lang="ru-RU" sz="1800" b="1" dirty="0" smtClean="0"/>
          </a:p>
          <a:p>
            <a:r>
              <a:rPr lang="ru-RU" sz="1600" dirty="0" smtClean="0"/>
              <a:t>Не менее важным в подготовительном этапе является развитие фонематического слуха.  Ребёнок  не умеет различать ,сравнивать и анализировать звуки, но его можно этому научить.  Поэтому цель упражнений на развитие фонематического слуха - научить детей слушать и слышать</a:t>
            </a:r>
            <a:r>
              <a:rPr lang="ru-RU" sz="1800" dirty="0" smtClean="0"/>
              <a:t>.</a:t>
            </a:r>
          </a:p>
          <a:p>
            <a:r>
              <a:rPr lang="ru-RU" sz="1600" b="1" i="1" dirty="0" smtClean="0"/>
              <a:t>1 этап- узнавание неречевых звуков.</a:t>
            </a:r>
            <a:endParaRPr lang="ru-RU" sz="1600" dirty="0" smtClean="0"/>
          </a:p>
          <a:p>
            <a:r>
              <a:rPr lang="ru-RU" sz="1600" dirty="0" smtClean="0"/>
              <a:t>На этом этапе развивают способность узнавать и различать неречевые звуки. Эти занятия способствуют также развитию слухового внимания и памяти.</a:t>
            </a:r>
          </a:p>
          <a:p>
            <a:r>
              <a:rPr lang="ru-RU" sz="1600" b="1" i="1" dirty="0" smtClean="0"/>
              <a:t>2 этап- различение высоты , силы, тембра голоса на материале одинаковых звуков , сочетаний слов и фраз.</a:t>
            </a:r>
            <a:endParaRPr lang="ru-RU" sz="1600" dirty="0" smtClean="0"/>
          </a:p>
          <a:p>
            <a:r>
              <a:rPr lang="ru-RU" sz="1600" dirty="0" smtClean="0"/>
              <a:t>На данном этапе детей учат различать  одни и те же звуки, звукосочетания и слова.</a:t>
            </a:r>
          </a:p>
          <a:p>
            <a:r>
              <a:rPr lang="ru-RU" sz="1600" b="1" i="1" dirty="0" smtClean="0"/>
              <a:t>3 этап- различение слов, близких по звуковому составу.</a:t>
            </a:r>
            <a:endParaRPr lang="ru-RU" sz="1600" dirty="0" smtClean="0"/>
          </a:p>
          <a:p>
            <a:r>
              <a:rPr lang="ru-RU" sz="1600" dirty="0" smtClean="0"/>
              <a:t>На этом этапе научить не только различать слова близкие по звуковому составу, но и находить похожие по звучанию слова(рифмы), а также подбирать по смыслу близкие по звучанию слова  к тексту или стихотворению, согласно контекста. </a:t>
            </a:r>
          </a:p>
          <a:p>
            <a:endParaRPr lang="ru-RU" sz="1800" dirty="0"/>
          </a:p>
        </p:txBody>
      </p:sp>
      <p:pic>
        <p:nvPicPr>
          <p:cNvPr id="5" name="Рисунок 4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4786322"/>
            <a:ext cx="2500330" cy="1853492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 descr="images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4714884"/>
            <a:ext cx="2754058" cy="1857388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57158" y="214290"/>
            <a:ext cx="3929090" cy="4800600"/>
          </a:xfrm>
        </p:spPr>
        <p:txBody>
          <a:bodyPr>
            <a:noAutofit/>
          </a:bodyPr>
          <a:lstStyle/>
          <a:p>
            <a:r>
              <a:rPr lang="ru-RU" sz="2000" b="1" i="1" dirty="0" smtClean="0"/>
              <a:t>4 этап-дифференциация слогов.</a:t>
            </a:r>
            <a:endParaRPr lang="ru-RU" sz="2000" dirty="0" smtClean="0"/>
          </a:p>
          <a:p>
            <a:r>
              <a:rPr lang="ru-RU" sz="2000" dirty="0" smtClean="0"/>
              <a:t>На этом этапе  учат различать слоги по мягкости и твердости, по звонкости и глухости. </a:t>
            </a:r>
          </a:p>
          <a:p>
            <a:r>
              <a:rPr lang="ru-RU" sz="2000" b="1" i="1" dirty="0" smtClean="0"/>
              <a:t>5 этап- дифференциация фонем.</a:t>
            </a:r>
            <a:endParaRPr lang="ru-RU" sz="2000" dirty="0" smtClean="0"/>
          </a:p>
          <a:p>
            <a:r>
              <a:rPr lang="ru-RU" sz="2000" dirty="0" smtClean="0"/>
              <a:t>На этом этапе учат различать фонемы родного языка, а также находить заданные фонемы  в  звуковых рядах . </a:t>
            </a:r>
          </a:p>
          <a:p>
            <a:r>
              <a:rPr lang="ru-RU" sz="2000" b="1" i="1" dirty="0" smtClean="0"/>
              <a:t>6 этап- развитие навыков элементарного звукового анализа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На этом заключительном этапе знакомят и практикуются в слоговых и звуковых анализах слов, что является основой для обучения чтению и навыкам письма.</a:t>
            </a:r>
            <a:endParaRPr lang="ru-RU" sz="2000" dirty="0"/>
          </a:p>
        </p:txBody>
      </p:sp>
      <p:pic>
        <p:nvPicPr>
          <p:cNvPr id="5" name="Рисунок 4" descr="image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31293">
            <a:off x="4940979" y="3266050"/>
            <a:ext cx="3926616" cy="3243035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Рисунок 5" descr="images 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45849">
            <a:off x="5046839" y="550012"/>
            <a:ext cx="3864314" cy="285752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143372" y="609600"/>
            <a:ext cx="4786346" cy="310515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Спасибо за внимание!</a:t>
            </a:r>
          </a:p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Успехов в работе!</a:t>
            </a:r>
          </a:p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Ура!!! Отпуск!!!</a:t>
            </a:r>
            <a:endParaRPr lang="ru-RU" sz="3200" dirty="0"/>
          </a:p>
        </p:txBody>
      </p:sp>
      <p:pic>
        <p:nvPicPr>
          <p:cNvPr id="1026" name="Picture 2" descr="C:\Users\маман\Desktop\фото\евпатор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23647">
            <a:off x="573256" y="1089069"/>
            <a:ext cx="3848109" cy="2474944"/>
          </a:xfrm>
          <a:prstGeom prst="rect">
            <a:avLst/>
          </a:prstGeom>
          <a:noFill/>
        </p:spPr>
      </p:pic>
      <p:pic>
        <p:nvPicPr>
          <p:cNvPr id="1028" name="Picture 4" descr="http://praktiklogo.ru/wp-content/uploads/2013/01/Kids_wid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4429132"/>
            <a:ext cx="8096250" cy="188595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409</TotalTime>
  <Words>628</Words>
  <Application>Microsoft Office PowerPoint</Application>
  <PresentationFormat>Экран (4:3)</PresentationFormat>
  <Paragraphs>105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Трек</vt:lpstr>
      <vt:lpstr>Подготовительный этап коррекционной работы   речевых нарушений.                </vt:lpstr>
      <vt:lpstr>Коррекционная работа речевых нарушений осуществляется поэтапно.   при этом различают 4 основных этапа:      - подготовительный;      - постановка звука;      -автоматизация звука;      - дифференциация  ( в случае замены одного звука другим).    на каждом из этих этапов решаются определенные задачи и цели.                 </vt:lpstr>
      <vt:lpstr>Подготовительный этап</vt:lpstr>
      <vt:lpstr>Формирование точных движений органов артикуляции осуществляется:                с помощью логопедического массажа;                с помощью приёмов артикуляционной гимнастики </vt:lpstr>
      <vt:lpstr>цель артикуляционной гимнастики:    выработка полноценных движений и определенных положений органов артикуляционного  аппарата, которые необходимы для правильного произношения звуков.  Гимнастика  способствует: -  улучшению кровообращения артикуляционных органов и их иннервации; - улучшению подвижности артикуляционных органов ; - укреплению мышечной системы языка, губ, щек; - увеличению амплитуды движений; - уменьшить спастичность арт.органов; - выработке у ребёнка навыка удерживать определённую    артикуляционную позу; - подготовке ребёнка к правильному произношению звуков.       Упражнения должны быть целенаправленными : важно не их количество, а правильный подбор и качество выполнения. </vt:lpstr>
      <vt:lpstr>Механизм реализации гимнастики:</vt:lpstr>
      <vt:lpstr>Слайд 7</vt:lpstr>
      <vt:lpstr>Слайд 8</vt:lpstr>
      <vt:lpstr>Слайд 9</vt:lpstr>
      <vt:lpstr>                         Формирование направленной воздушной струи.               Основные рекомендации:        - упражнения проводятся в хорошо проветренном помещении;         -  контроль за осанкой ребенка (грудная клетка д.б. расправлена);            - вдох должен быть глубоким и спокойно проходить  через нос;             - выдох легкий через рот , длительный, без напряжения;            - кратковременность выполнения упражнений (до2х мин.) т.к. гипервентиляция  может вызвать головокружение;            - количество и темп упражнений  (не больше 5 раз за один прием, в течение нескольких секунд);            -выдыхаемый воздух не задерживать ( щеки можно придерживать руками);            - контролировать точность выдыхаемой струи (с помощью ватки, поднесенной ко рту ребенка);            -упражнения могут выполняться под счет. </vt:lpstr>
      <vt:lpstr>Слайд 11</vt:lpstr>
      <vt:lpstr>     Развитие мелкой моторики:</vt:lpstr>
      <vt:lpstr>Рекомендации по проведению пальчиковой гимнастики :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Подготовительный этап коррекционной работы   речевых нарушений.</dc:title>
  <dc:creator>маман</dc:creator>
  <cp:lastModifiedBy>маман</cp:lastModifiedBy>
  <cp:revision>46</cp:revision>
  <dcterms:created xsi:type="dcterms:W3CDTF">2015-06-09T12:24:18Z</dcterms:created>
  <dcterms:modified xsi:type="dcterms:W3CDTF">2015-06-14T17:18:00Z</dcterms:modified>
</cp:coreProperties>
</file>